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0" r:id="rId4"/>
    <p:sldMasterId id="2147483732" r:id="rId5"/>
  </p:sldMasterIdLst>
  <p:notesMasterIdLst>
    <p:notesMasterId r:id="rId35"/>
  </p:notesMasterIdLst>
  <p:sldIdLst>
    <p:sldId id="301" r:id="rId6"/>
    <p:sldId id="285" r:id="rId7"/>
    <p:sldId id="381" r:id="rId8"/>
    <p:sldId id="313" r:id="rId9"/>
    <p:sldId id="515" r:id="rId10"/>
    <p:sldId id="516" r:id="rId11"/>
    <p:sldId id="517" r:id="rId12"/>
    <p:sldId id="518" r:id="rId13"/>
    <p:sldId id="519" r:id="rId14"/>
    <p:sldId id="495" r:id="rId15"/>
    <p:sldId id="520" r:id="rId16"/>
    <p:sldId id="521" r:id="rId17"/>
    <p:sldId id="522" r:id="rId18"/>
    <p:sldId id="523" r:id="rId19"/>
    <p:sldId id="524" r:id="rId20"/>
    <p:sldId id="525" r:id="rId21"/>
    <p:sldId id="526" r:id="rId22"/>
    <p:sldId id="527" r:id="rId23"/>
    <p:sldId id="528" r:id="rId24"/>
    <p:sldId id="529" r:id="rId25"/>
    <p:sldId id="530" r:id="rId26"/>
    <p:sldId id="531" r:id="rId27"/>
    <p:sldId id="411" r:id="rId28"/>
    <p:sldId id="475" r:id="rId29"/>
    <p:sldId id="532" r:id="rId30"/>
    <p:sldId id="533" r:id="rId31"/>
    <p:sldId id="534" r:id="rId32"/>
    <p:sldId id="535" r:id="rId33"/>
    <p:sldId id="30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8Ksq3Paq3XKOb3bHNkUqlQ==" hashData="lrk6XI7f02+Vc2rfxsgGMvXRWntdqVQK3hoMyMuOVS7ep3MZO2Zk1vbVpblacITweeXd8EobGrEG6GtWgCO+l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069" autoAdjust="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1D147-4513-4AB8-B851-3CDD42F819E6}" type="datetimeFigureOut">
              <a:rPr lang="en-GB" smtClean="0"/>
              <a:t>14/04/2025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363B-810C-4065-AEF7-90C1F8936B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8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https://www.youtube.com/watch?v=9ByaglIG9AU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39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httpshttps://www.youtube.com/watch?v=WDEt4EH_JOg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80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https://www.youtube.com/watch?v=0ZiEwDJMxjs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39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https://www.youtube.com/watch?v=-auxugVTe1w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5363B-810C-4065-AEF7-90C1F8936BA4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448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70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6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484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14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24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37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10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41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60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920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9" indent="0">
              <a:buNone/>
              <a:defRPr sz="1400"/>
            </a:lvl2pPr>
            <a:lvl3pPr marL="914358" indent="0">
              <a:buNone/>
              <a:defRPr sz="1200"/>
            </a:lvl3pPr>
            <a:lvl4pPr marL="1371536" indent="0">
              <a:buNone/>
              <a:defRPr sz="1000"/>
            </a:lvl4pPr>
            <a:lvl5pPr marL="1828715" indent="0">
              <a:buNone/>
              <a:defRPr sz="1000"/>
            </a:lvl5pPr>
            <a:lvl6pPr marL="2285894" indent="0">
              <a:buNone/>
              <a:defRPr sz="1000"/>
            </a:lvl6pPr>
            <a:lvl7pPr marL="2743073" indent="0">
              <a:buNone/>
              <a:defRPr sz="1000"/>
            </a:lvl7pPr>
            <a:lvl8pPr marL="3200252" indent="0">
              <a:buNone/>
              <a:defRPr sz="1000"/>
            </a:lvl8pPr>
            <a:lvl9pPr marL="365743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44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65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611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5" indent="0" algn="ctr">
              <a:buNone/>
              <a:defRPr sz="2000"/>
            </a:lvl2pPr>
            <a:lvl3pPr marL="914369" indent="0" algn="ctr">
              <a:buNone/>
              <a:defRPr sz="1801"/>
            </a:lvl3pPr>
            <a:lvl4pPr marL="1371553" indent="0" algn="ctr">
              <a:buNone/>
              <a:defRPr sz="1600"/>
            </a:lvl4pPr>
            <a:lvl5pPr marL="1828738" indent="0" algn="ctr">
              <a:buNone/>
              <a:defRPr sz="1600"/>
            </a:lvl5pPr>
            <a:lvl6pPr marL="2285923" indent="0" algn="ctr">
              <a:buNone/>
              <a:defRPr sz="1600"/>
            </a:lvl6pPr>
            <a:lvl7pPr marL="2743107" indent="0" algn="ctr">
              <a:buNone/>
              <a:defRPr sz="1600"/>
            </a:lvl7pPr>
            <a:lvl8pPr marL="3200292" indent="0" algn="ctr">
              <a:buNone/>
              <a:defRPr sz="1600"/>
            </a:lvl8pPr>
            <a:lvl9pPr marL="365747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9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334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54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127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95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8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9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5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48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1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89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154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138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5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180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707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57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0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3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611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52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89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92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34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09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8" indent="0" algn="ctr">
              <a:buNone/>
              <a:defRPr sz="2000"/>
            </a:lvl2pPr>
            <a:lvl3pPr marL="914315" indent="0" algn="ctr">
              <a:buNone/>
              <a:defRPr sz="1800"/>
            </a:lvl3pPr>
            <a:lvl4pPr marL="1371472" indent="0" algn="ctr">
              <a:buNone/>
              <a:defRPr sz="1600"/>
            </a:lvl4pPr>
            <a:lvl5pPr marL="1828630" indent="0" algn="ctr">
              <a:buNone/>
              <a:defRPr sz="1600"/>
            </a:lvl5pPr>
            <a:lvl6pPr marL="2285788" indent="0" algn="ctr">
              <a:buNone/>
              <a:defRPr sz="1600"/>
            </a:lvl6pPr>
            <a:lvl7pPr marL="2742945" indent="0" algn="ctr">
              <a:buNone/>
              <a:defRPr sz="1600"/>
            </a:lvl7pPr>
            <a:lvl8pPr marL="3200104" indent="0" algn="ctr">
              <a:buNone/>
              <a:defRPr sz="1600"/>
            </a:lvl8pPr>
            <a:lvl9pPr marL="365726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27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9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0537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91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8" indent="0">
              <a:buNone/>
              <a:defRPr sz="2000" b="1"/>
            </a:lvl2pPr>
            <a:lvl3pPr marL="914315" indent="0">
              <a:buNone/>
              <a:defRPr sz="1800" b="1"/>
            </a:lvl3pPr>
            <a:lvl4pPr marL="1371472" indent="0">
              <a:buNone/>
              <a:defRPr sz="1600" b="1"/>
            </a:lvl4pPr>
            <a:lvl5pPr marL="1828630" indent="0">
              <a:buNone/>
              <a:defRPr sz="1600" b="1"/>
            </a:lvl5pPr>
            <a:lvl6pPr marL="2285788" indent="0">
              <a:buNone/>
              <a:defRPr sz="1600" b="1"/>
            </a:lvl6pPr>
            <a:lvl7pPr marL="2742945" indent="0">
              <a:buNone/>
              <a:defRPr sz="1600" b="1"/>
            </a:lvl7pPr>
            <a:lvl8pPr marL="3200104" indent="0">
              <a:buNone/>
              <a:defRPr sz="1600" b="1"/>
            </a:lvl8pPr>
            <a:lvl9pPr marL="365726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04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7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5" indent="0">
              <a:buNone/>
              <a:defRPr sz="2000" b="1"/>
            </a:lvl2pPr>
            <a:lvl3pPr marL="914369" indent="0">
              <a:buNone/>
              <a:defRPr sz="1801" b="1"/>
            </a:lvl3pPr>
            <a:lvl4pPr marL="1371553" indent="0">
              <a:buNone/>
              <a:defRPr sz="1600" b="1"/>
            </a:lvl4pPr>
            <a:lvl5pPr marL="1828738" indent="0">
              <a:buNone/>
              <a:defRPr sz="1600" b="1"/>
            </a:lvl5pPr>
            <a:lvl6pPr marL="2285923" indent="0">
              <a:buNone/>
              <a:defRPr sz="1600" b="1"/>
            </a:lvl6pPr>
            <a:lvl7pPr marL="2743107" indent="0">
              <a:buNone/>
              <a:defRPr sz="1600" b="1"/>
            </a:lvl7pPr>
            <a:lvl8pPr marL="3200292" indent="0">
              <a:buNone/>
              <a:defRPr sz="1600" b="1"/>
            </a:lvl8pPr>
            <a:lvl9pPr marL="365747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7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05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114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964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882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58" indent="0">
              <a:buNone/>
              <a:defRPr sz="2800"/>
            </a:lvl2pPr>
            <a:lvl3pPr marL="914315" indent="0">
              <a:buNone/>
              <a:defRPr sz="2400"/>
            </a:lvl3pPr>
            <a:lvl4pPr marL="1371472" indent="0">
              <a:buNone/>
              <a:defRPr sz="2000"/>
            </a:lvl4pPr>
            <a:lvl5pPr marL="1828630" indent="0">
              <a:buNone/>
              <a:defRPr sz="2000"/>
            </a:lvl5pPr>
            <a:lvl6pPr marL="2285788" indent="0">
              <a:buNone/>
              <a:defRPr sz="2000"/>
            </a:lvl6pPr>
            <a:lvl7pPr marL="2742945" indent="0">
              <a:buNone/>
              <a:defRPr sz="2000"/>
            </a:lvl7pPr>
            <a:lvl8pPr marL="3200104" indent="0">
              <a:buNone/>
              <a:defRPr sz="2000"/>
            </a:lvl8pPr>
            <a:lvl9pPr marL="365726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8" indent="0">
              <a:buNone/>
              <a:defRPr sz="1400"/>
            </a:lvl2pPr>
            <a:lvl3pPr marL="914315" indent="0">
              <a:buNone/>
              <a:defRPr sz="1200"/>
            </a:lvl3pPr>
            <a:lvl4pPr marL="1371472" indent="0">
              <a:buNone/>
              <a:defRPr sz="1000"/>
            </a:lvl4pPr>
            <a:lvl5pPr marL="1828630" indent="0">
              <a:buNone/>
              <a:defRPr sz="1000"/>
            </a:lvl5pPr>
            <a:lvl6pPr marL="2285788" indent="0">
              <a:buNone/>
              <a:defRPr sz="1000"/>
            </a:lvl6pPr>
            <a:lvl7pPr marL="2742945" indent="0">
              <a:buNone/>
              <a:defRPr sz="1000"/>
            </a:lvl7pPr>
            <a:lvl8pPr marL="3200104" indent="0">
              <a:buNone/>
              <a:defRPr sz="1000"/>
            </a:lvl8pPr>
            <a:lvl9pPr marL="365726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4209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356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>
              <a:solidFill>
                <a:srgbClr val="2A2C6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2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9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7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35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5" indent="0">
              <a:buNone/>
              <a:defRPr sz="2800"/>
            </a:lvl2pPr>
            <a:lvl3pPr marL="914369" indent="0">
              <a:buNone/>
              <a:defRPr sz="2400"/>
            </a:lvl3pPr>
            <a:lvl4pPr marL="1371553" indent="0">
              <a:buNone/>
              <a:defRPr sz="2000"/>
            </a:lvl4pPr>
            <a:lvl5pPr marL="1828738" indent="0">
              <a:buNone/>
              <a:defRPr sz="2000"/>
            </a:lvl5pPr>
            <a:lvl6pPr marL="2285923" indent="0">
              <a:buNone/>
              <a:defRPr sz="2000"/>
            </a:lvl6pPr>
            <a:lvl7pPr marL="2743107" indent="0">
              <a:buNone/>
              <a:defRPr sz="2000"/>
            </a:lvl7pPr>
            <a:lvl8pPr marL="3200292" indent="0">
              <a:buNone/>
              <a:defRPr sz="2000"/>
            </a:lvl8pPr>
            <a:lvl9pPr marL="365747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5" indent="0">
              <a:buNone/>
              <a:defRPr sz="1401"/>
            </a:lvl2pPr>
            <a:lvl3pPr marL="914369" indent="0">
              <a:buNone/>
              <a:defRPr sz="1200"/>
            </a:lvl3pPr>
            <a:lvl4pPr marL="1371553" indent="0">
              <a:buNone/>
              <a:defRPr sz="1001"/>
            </a:lvl4pPr>
            <a:lvl5pPr marL="1828738" indent="0">
              <a:buNone/>
              <a:defRPr sz="1001"/>
            </a:lvl5pPr>
            <a:lvl6pPr marL="2285923" indent="0">
              <a:buNone/>
              <a:defRPr sz="1001"/>
            </a:lvl6pPr>
            <a:lvl7pPr marL="2743107" indent="0">
              <a:buNone/>
              <a:defRPr sz="1001"/>
            </a:lvl7pPr>
            <a:lvl8pPr marL="3200292" indent="0">
              <a:buNone/>
              <a:defRPr sz="1001"/>
            </a:lvl8pPr>
            <a:lvl9pPr marL="365747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5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5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46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46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46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7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81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358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89" indent="-228589" algn="l" defTabSz="91435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68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947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126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305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483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62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41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20" indent="-228589" algn="l" defTabSz="91435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B7938270-B965-4555-B3AA-0F5AC314025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14/04/2025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8">
              <a:defRPr/>
            </a:pPr>
            <a:fld id="{3D9341B5-D370-47BD-904A-50E95B2A193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58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3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6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3" indent="-228593" algn="l" defTabSz="914369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7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2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46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31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0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85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9" indent="-228593" algn="l" defTabSz="91436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5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69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8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3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7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92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76" algn="l" defTabSz="91436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5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1D8BD707-D9CF-40AE-B4C6-C98DA3205C09}" type="datetimeFigureOut">
              <a:rPr lang="en-US" smtClean="0">
                <a:solidFill>
                  <a:srgbClr val="2A2C65">
                    <a:tint val="75000"/>
                  </a:srgbClr>
                </a:solidFill>
              </a:rPr>
              <a:pPr defTabSz="277233"/>
              <a:t>4/14/2025</a:t>
            </a:fld>
            <a:endParaRPr lang="en-US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defTabSz="277233"/>
            <a:fld id="{B6F15528-21DE-4FAA-801E-634DDDAF4B2B}" type="slidenum">
              <a:rPr lang="en-GB" smtClean="0">
                <a:solidFill>
                  <a:srgbClr val="2A2C65">
                    <a:tint val="75000"/>
                  </a:srgbClr>
                </a:solidFill>
              </a:rPr>
              <a:pPr defTabSz="277233"/>
              <a:t>‹#›</a:t>
            </a:fld>
            <a:endParaRPr lang="en-GB" dirty="0">
              <a:solidFill>
                <a:srgbClr val="2A2C65">
                  <a:tint val="75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0A0B7-B72F-0645-9E36-A4A9FEF7E1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25" y="-3356"/>
            <a:ext cx="12191953" cy="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315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578" indent="-228578" algn="l" defTabSz="91431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73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289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05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21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42A33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366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4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82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40" indent="-228578" algn="l" defTabSz="91431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2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8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5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04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60" algn="l" defTabSz="9143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9ByaglIG9AU?si=mHceVoH6nCscZ7ND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WDEt4EH_JOg?si=VFSDADsB-KelkOhk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0ZiEwDJMxjs?si=dnBfHszfdOxgZe24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-auxugVTe1w?si=t3P2ArGRc_aB2fHI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a local charity</a:t>
            </a:r>
            <a:endParaRPr sz="2426" spc="27" dirty="0"/>
          </a:p>
        </p:txBody>
      </p:sp>
      <p:pic>
        <p:nvPicPr>
          <p:cNvPr id="2" name="9ByaglIG9AU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197979" y="1178439"/>
            <a:ext cx="9708304" cy="546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3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many charities that work across the whole of the UK. Some examples of these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Children in Need. The fund many other charities across the UK that help improves the lives of children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The British Red Cross – This charity responds to UK emergencies such as floods and fires to help those who have been affected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RSPCA – This charity protects animals from neglect and abuse</a:t>
            </a:r>
          </a:p>
          <a:p>
            <a:pPr marL="742950" indent="-742950">
              <a:buAutoNum type="arabicPeriod"/>
            </a:pPr>
            <a:r>
              <a:rPr lang="en-US" sz="3638" dirty="0" err="1" smtClean="0"/>
              <a:t>Trussell</a:t>
            </a:r>
            <a:r>
              <a:rPr lang="en-US" sz="3638" dirty="0" smtClean="0"/>
              <a:t> Trust – This is a network or food banks that provide emergency support for families without enough money to live on.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national charities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7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a national charity</a:t>
            </a:r>
            <a:endParaRPr sz="2426" spc="27" dirty="0"/>
          </a:p>
        </p:txBody>
      </p:sp>
      <p:pic>
        <p:nvPicPr>
          <p:cNvPr id="3" name="WDEt4EH_JO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83098" y="1072405"/>
            <a:ext cx="10038557" cy="564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many charities that work across multiple countries. Some examples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UNICEF – This charity provides food, education and vaccines to children in need worldwide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Oxfam – This charity combats global poverty through education, fair trade and emergency relief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WWF – this charity protects wildlife and works on climate change initiatives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international charities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an international charity</a:t>
            </a:r>
            <a:endParaRPr sz="2426" spc="27" dirty="0"/>
          </a:p>
        </p:txBody>
      </p:sp>
      <p:pic>
        <p:nvPicPr>
          <p:cNvPr id="2" name="0ZiEwDJMxjs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003005" y="1165449"/>
            <a:ext cx="9884735" cy="55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9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Rules!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I will ask the question and give you some thinking time. (no more than 10 seconds)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Write the answer and turn your whiteboard over so nobody can see it.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I am ready I will put on the 3 to 1 counter.</a:t>
            </a:r>
          </a:p>
          <a:p>
            <a:pPr algn="ctr" defTabSz="914358">
              <a:defRPr/>
            </a:pPr>
            <a:endParaRPr lang="en-US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algn="ctr" defTabSz="914358">
              <a:defRPr/>
            </a:pPr>
            <a:r>
              <a:rPr lang="en-US" dirty="0">
                <a:solidFill>
                  <a:prstClr val="black"/>
                </a:solidFill>
                <a:latin typeface="Comic Sans MS" panose="030F0702030302020204" pitchFamily="66" charset="0"/>
              </a:rPr>
              <a:t>When ‘Show me’ appears on the board you must hold up your whiteboard (even if you don’t know the answer and there is nothing on your board)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77832" y="212903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9599" dirty="0">
                <a:solidFill>
                  <a:prstClr val="black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77832" y="2172506"/>
            <a:ext cx="7208276" cy="4324333"/>
          </a:xfrm>
          <a:prstGeom prst="round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8">
              <a:defRPr/>
            </a:pPr>
            <a:r>
              <a:rPr lang="en-US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Show me! </a:t>
            </a:r>
          </a:p>
          <a:p>
            <a:pPr algn="ctr" defTabSz="914358">
              <a:defRPr/>
            </a:pPr>
            <a:r>
              <a:rPr lang="en-US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(even if your whiteboard is blank)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</p:spTree>
    <p:extLst>
      <p:ext uri="{BB962C8B-B14F-4D97-AF65-F5344CB8AC3E}">
        <p14:creationId xmlns:p14="http://schemas.microsoft.com/office/powerpoint/2010/main" val="345054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What is being described?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“giving time, money or resources to help people or causes in need</a:t>
            </a:r>
            <a:r>
              <a:rPr lang="en-US" sz="3638" dirty="0" smtClean="0"/>
              <a:t>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Charity work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4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Many charities are struggling due to the cost of living crisis?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- False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263" y="391898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Many charities are struggling due to the cost of living crisis?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- False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263" y="391898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True or False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Taking part in charity work can encourage </a:t>
            </a:r>
            <a:r>
              <a:rPr lang="en-US" sz="3638" dirty="0"/>
              <a:t>people to show empathy to others in need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True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- False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835" y="441871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31" y="-8849"/>
            <a:ext cx="12191142" cy="978098"/>
            <a:chOff x="2" y="1383733"/>
            <a:chExt cx="12191998" cy="762000"/>
          </a:xfrm>
        </p:grpSpPr>
        <p:sp>
          <p:nvSpPr>
            <p:cNvPr id="15" name="Rectangle 14"/>
            <p:cNvSpPr/>
            <p:nvPr/>
          </p:nvSpPr>
          <p:spPr>
            <a:xfrm>
              <a:off x="2" y="1383733"/>
              <a:ext cx="12191998" cy="762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369">
                <a:defRPr/>
              </a:pPr>
              <a:endParaRPr lang="en-US" sz="1801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91236" y="1535991"/>
              <a:ext cx="8248524" cy="407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date: </a:t>
              </a:r>
              <a:fld id="{E9B3C7B6-A1A6-4450-882E-8E81154708EB}" type="datetime4">
                <a:rPr lang="en-GB" sz="2800" b="1">
                  <a:solidFill>
                    <a:prstClr val="black"/>
                  </a:solidFill>
                  <a:latin typeface="Franklin Gothic Book" panose="020B0503020102020204" pitchFamily="34" charset="0"/>
                </a:rPr>
                <a:pPr defTabSz="914369">
                  <a:defRPr/>
                </a:pPr>
                <a:t>14 April 2025</a:t>
              </a:fld>
              <a:r>
                <a:rPr lang="en-US" sz="2800" b="1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764" y="1552802"/>
              <a:ext cx="473472" cy="47347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31" y="965811"/>
            <a:ext cx="12191142" cy="1036237"/>
            <a:chOff x="1" y="2129870"/>
            <a:chExt cx="12191999" cy="762000"/>
          </a:xfrm>
        </p:grpSpPr>
        <p:sp>
          <p:nvSpPr>
            <p:cNvPr id="24" name="Rectangle 23"/>
            <p:cNvSpPr/>
            <p:nvPr/>
          </p:nvSpPr>
          <p:spPr>
            <a:xfrm>
              <a:off x="1" y="2129870"/>
              <a:ext cx="12191999" cy="762000"/>
            </a:xfrm>
            <a:prstGeom prst="rect">
              <a:avLst/>
            </a:prstGeom>
            <a:gradFill rotWithShape="1">
              <a:gsLst>
                <a:gs pos="0">
                  <a:srgbClr val="4472C4">
                    <a:lumMod val="110000"/>
                    <a:satMod val="105000"/>
                    <a:tint val="67000"/>
                  </a:srgbClr>
                </a:gs>
                <a:gs pos="50000">
                  <a:srgbClr val="4472C4">
                    <a:lumMod val="105000"/>
                    <a:satMod val="103000"/>
                    <a:tint val="73000"/>
                  </a:srgbClr>
                </a:gs>
                <a:gs pos="100000">
                  <a:srgbClr val="4472C4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695" y="2272505"/>
              <a:ext cx="476730" cy="47673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08423" y="2272505"/>
              <a:ext cx="10203803" cy="384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Write the title: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importance of charity work</a:t>
              </a:r>
              <a:endParaRPr lang="en-US" sz="2800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8" y="2020604"/>
            <a:ext cx="12191144" cy="1086351"/>
            <a:chOff x="0" y="2892959"/>
            <a:chExt cx="12192000" cy="766801"/>
          </a:xfrm>
        </p:grpSpPr>
        <p:sp>
          <p:nvSpPr>
            <p:cNvPr id="28" name="Rectangle 27"/>
            <p:cNvSpPr/>
            <p:nvPr/>
          </p:nvSpPr>
          <p:spPr>
            <a:xfrm>
              <a:off x="0" y="2892959"/>
              <a:ext cx="12192000" cy="687224"/>
            </a:xfrm>
            <a:prstGeom prst="rect">
              <a:avLst/>
            </a:prstGeom>
            <a:gradFill rotWithShape="1">
              <a:gsLst>
                <a:gs pos="0">
                  <a:srgbClr val="70AD47">
                    <a:lumMod val="110000"/>
                    <a:satMod val="105000"/>
                    <a:tint val="67000"/>
                  </a:srgbClr>
                </a:gs>
                <a:gs pos="50000">
                  <a:srgbClr val="70AD47">
                    <a:lumMod val="105000"/>
                    <a:satMod val="103000"/>
                    <a:tint val="73000"/>
                  </a:srgbClr>
                </a:gs>
                <a:gs pos="100000">
                  <a:srgbClr val="70AD47">
                    <a:lumMod val="105000"/>
                    <a:satMod val="109000"/>
                    <a:tint val="81000"/>
                  </a:srgbClr>
                </a:gs>
              </a:gsLst>
              <a:lin ang="5400000" scaled="0"/>
            </a:gradFill>
            <a:ln w="635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369">
                <a:defRPr/>
              </a:pPr>
              <a:endParaRPr lang="en-US" sz="1801" kern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2956" y="2986304"/>
              <a:ext cx="8248524" cy="6734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9">
                <a:defRPr/>
              </a:pPr>
              <a:r>
                <a:rPr lang="en-US" sz="2800" b="1" kern="0" dirty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Underline 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both with your ruler in your learning wallet. Take out your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oracy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</a:t>
              </a:r>
              <a:r>
                <a:rPr lang="en-US" sz="2800" b="1" kern="0" dirty="0" err="1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helpsheet</a:t>
              </a:r>
              <a:r>
                <a:rPr lang="en-US" sz="2800" b="1" kern="0" dirty="0" smtClean="0">
                  <a:solidFill>
                    <a:prstClr val="black"/>
                  </a:solidFill>
                  <a:latin typeface="Franklin Gothic Book" panose="020B0503020102020204" pitchFamily="34" charset="0"/>
                </a:rPr>
                <a:t> too.</a:t>
              </a:r>
              <a:endParaRPr lang="en-US" sz="2800" b="1" kern="0" dirty="0">
                <a:solidFill>
                  <a:prstClr val="black"/>
                </a:solidFill>
                <a:latin typeface="Franklin Gothic Book" panose="020B05030201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45" y="2986304"/>
              <a:ext cx="500534" cy="500534"/>
            </a:xfrm>
            <a:prstGeom prst="rect">
              <a:avLst/>
            </a:prstGeom>
          </p:spPr>
        </p:pic>
      </p:grpSp>
      <p:sp>
        <p:nvSpPr>
          <p:cNvPr id="31" name="Rectangle 30"/>
          <p:cNvSpPr/>
          <p:nvPr/>
        </p:nvSpPr>
        <p:spPr>
          <a:xfrm>
            <a:off x="428" y="2992265"/>
            <a:ext cx="12191142" cy="3865495"/>
          </a:xfrm>
          <a:prstGeom prst="rect">
            <a:avLst/>
          </a:prstGeom>
          <a:gradFill rotWithShape="1">
            <a:gsLst>
              <a:gs pos="0">
                <a:srgbClr val="ED7D31">
                  <a:lumMod val="110000"/>
                  <a:satMod val="105000"/>
                  <a:tint val="67000"/>
                </a:srgbClr>
              </a:gs>
              <a:gs pos="50000">
                <a:srgbClr val="ED7D31">
                  <a:lumMod val="105000"/>
                  <a:satMod val="103000"/>
                  <a:tint val="73000"/>
                </a:srgbClr>
              </a:gs>
              <a:gs pos="100000">
                <a:srgbClr val="ED7D31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69">
              <a:defRPr/>
            </a:pPr>
            <a:endParaRPr lang="en-US" sz="1801" kern="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63" y="3033416"/>
            <a:ext cx="484940" cy="63617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93861" y="3053073"/>
            <a:ext cx="1044484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9">
              <a:defRPr/>
            </a:pPr>
            <a:r>
              <a:rPr lang="en-US" sz="2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Complete the following questions:</a:t>
            </a:r>
          </a:p>
          <a:p>
            <a:pPr defTabSz="914369">
              <a:defRPr/>
            </a:pPr>
            <a:endParaRPr lang="en-US" sz="20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What is being described? “</a:t>
            </a:r>
            <a:r>
              <a:rPr lang="en-US" sz="2800" dirty="0"/>
              <a:t>a way </a:t>
            </a:r>
            <a:r>
              <a:rPr lang="en-US" sz="2800" dirty="0" smtClean="0"/>
              <a:t>of life of a group of people”</a:t>
            </a: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how to resolve conflict</a:t>
            </a: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Franklin Gothic Book" panose="020B0503020102020204" pitchFamily="34" charset="0"/>
              </a:rPr>
              <a:t>Give an example of a skill required for good teamwork?</a:t>
            </a:r>
            <a:endParaRPr lang="en-US" sz="28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457179" indent="-457179" defTabSz="914369">
              <a:buFont typeface="+mj-lt"/>
              <a:buAutoNum type="arabicPeriod"/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914369">
              <a:defRPr/>
            </a:pPr>
            <a:endParaRPr lang="en-US" sz="24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7" name="Picture 10" descr="Image result for cartoon ruler transparen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66" y="1108929"/>
            <a:ext cx="727624" cy="156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llustration of Emoticon smiley making silence sign. Download a Free  Preview or High Quality Adobe Illustra… | Animated smiley faces, Funny emoji,  Funny emoji face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5829" l="0" r="100000"/>
                    </a14:imgEffect>
                    <a14:imgEffect>
                      <a14:saturation sat="1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773"/>
          <a:stretch/>
        </p:blipFill>
        <p:spPr bwMode="auto">
          <a:xfrm>
            <a:off x="10919390" y="3053071"/>
            <a:ext cx="1115399" cy="143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100,000 Quiet Vector Images | Depositphotos"/>
          <p:cNvSpPr>
            <a:spLocks noChangeAspect="1" noChangeArrowheads="1"/>
          </p:cNvSpPr>
          <p:nvPr/>
        </p:nvSpPr>
        <p:spPr bwMode="auto">
          <a:xfrm>
            <a:off x="155992" y="-144211"/>
            <a:ext cx="304779" cy="3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defTabSz="914369">
              <a:defRPr/>
            </a:pPr>
            <a:endParaRPr lang="en-GB" sz="1801">
              <a:solidFill>
                <a:prstClr val="black"/>
              </a:solidFill>
              <a:latin typeface="Comic Sans MS"/>
            </a:endParaRPr>
          </a:p>
        </p:txBody>
      </p:sp>
      <p:pic>
        <p:nvPicPr>
          <p:cNvPr id="1032" name="Picture 8" descr="red pen cartoon vector object 4557709 Vector Art at Vecteezy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7939">
            <a:off x="10807808" y="4557796"/>
            <a:ext cx="1579706" cy="157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916" y="50950"/>
            <a:ext cx="6001190" cy="9322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40205" y="4682234"/>
            <a:ext cx="10439020" cy="117802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Focus on the problem at hand, recognize and control own feelings, be willing to forgive, actively listen, negotiate and compromise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0730" y="3674866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US" sz="2183" b="1" kern="0" dirty="0" smtClean="0">
                <a:solidFill>
                  <a:prstClr val="white"/>
                </a:solidFill>
                <a:latin typeface="Calibri" panose="020F0502020204030204"/>
              </a:rPr>
              <a:t>Culture</a:t>
            </a:r>
            <a:endParaRPr lang="en-GB" sz="2183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40205" y="5803603"/>
            <a:ext cx="10439020" cy="1010383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defTabSz="554499">
              <a:defRPr/>
            </a:pPr>
            <a:r>
              <a:rPr lang="en-GB" sz="1940" b="1" kern="0" dirty="0" smtClean="0">
                <a:solidFill>
                  <a:prstClr val="white"/>
                </a:solidFill>
                <a:latin typeface="Calibri" panose="020F0502020204030204"/>
              </a:rPr>
              <a:t>Communication, collaboration, compromise, reliability</a:t>
            </a:r>
            <a:endParaRPr lang="en-GB" sz="1940" b="1" kern="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405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is being described?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charity that works solely in one local area?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International charity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National charity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Local charity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640" y="5598932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2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is being described?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charity that works across one country?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National charity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International charity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 Local charity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10" y="354684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2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5B4D47FF-7603-DEA5-E88A-94F99ADD10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36" y="1210623"/>
            <a:ext cx="5647137" cy="5647137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7386" y="407204"/>
            <a:ext cx="7203248" cy="803823"/>
          </a:xfrm>
        </p:spPr>
        <p:txBody>
          <a:bodyPr>
            <a:normAutofit fontScale="90000"/>
          </a:bodyPr>
          <a:lstStyle/>
          <a:p>
            <a:r>
              <a:rPr lang="en-GB" sz="4851" dirty="0"/>
              <a:t>Hinge Questions – whiteboard activity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77386" y="1783812"/>
            <a:ext cx="11377663" cy="48764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What is being described?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A charity that works across multiple countries?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A – Local charity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B – International charity</a:t>
            </a: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638" dirty="0" smtClean="0">
                <a:solidFill>
                  <a:srgbClr val="FF0000"/>
                </a:solidFill>
              </a:rPr>
              <a:t>C –</a:t>
            </a:r>
            <a:r>
              <a:rPr lang="en-US" sz="3638" dirty="0">
                <a:solidFill>
                  <a:srgbClr val="FF0000"/>
                </a:solidFill>
              </a:rPr>
              <a:t> </a:t>
            </a:r>
            <a:r>
              <a:rPr lang="en-US" sz="3638" dirty="0" smtClean="0">
                <a:solidFill>
                  <a:srgbClr val="FF0000"/>
                </a:solidFill>
              </a:rPr>
              <a:t>National charity</a:t>
            </a: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638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9010" y="3546849"/>
            <a:ext cx="974684" cy="97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5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/>
              <a:t>You now have 1 minute to think about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“Would you rather help a local, national or international charity? Why?”</a:t>
            </a:r>
            <a:endParaRPr lang="en-US" sz="3638" dirty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Write your </a:t>
            </a:r>
            <a:r>
              <a:rPr lang="en-US" sz="3638" dirty="0" smtClean="0"/>
              <a:t>reasons and why </a:t>
            </a:r>
            <a:r>
              <a:rPr lang="en-US" sz="3638" dirty="0"/>
              <a:t>in your book.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GB" sz="2426" spc="27" dirty="0" smtClean="0"/>
              <a:t>Charity work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68" y="1211184"/>
            <a:ext cx="5647137" cy="5647137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90074" y="1040613"/>
            <a:ext cx="508249" cy="31958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defTabSz="277233"/>
            <a:endParaRPr sz="1092" dirty="0">
              <a:solidFill>
                <a:srgbClr val="2A2C65"/>
              </a:solidFill>
              <a:highlight>
                <a:srgbClr val="2A2C65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567" y="375952"/>
            <a:ext cx="3949085" cy="604209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972" y="1262150"/>
            <a:ext cx="5873595" cy="510853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/>
              <a:t>Using your </a:t>
            </a:r>
            <a:r>
              <a:rPr lang="en-US" sz="3638" dirty="0" err="1"/>
              <a:t>oracy</a:t>
            </a:r>
            <a:r>
              <a:rPr lang="en-US" sz="3638" dirty="0"/>
              <a:t> </a:t>
            </a:r>
            <a:r>
              <a:rPr lang="en-US" sz="3638" dirty="0" err="1"/>
              <a:t>helpsheet</a:t>
            </a:r>
            <a:r>
              <a:rPr lang="en-US" sz="3638" dirty="0"/>
              <a:t>, discuss with the person next to you the question: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“Would you rather help a local, national or international charity? Why?”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Remember to use the sentence starters to add, build or challenge what your partner has said.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/>
              <a:t>Be ready to share your discussion with the class</a:t>
            </a:r>
          </a:p>
          <a:p>
            <a:pPr marL="0" indent="0">
              <a:buNone/>
            </a:pPr>
            <a:endParaRPr lang="en-US" sz="3638" dirty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066" y="566894"/>
            <a:ext cx="6022388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Charity work</a:t>
            </a:r>
            <a:endParaRPr sz="2426" spc="27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966" y="1101534"/>
            <a:ext cx="3846611" cy="542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7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73422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Charity work does not just help other people. There are many personal benefits of participating in charity work.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Some of these benefits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Feeling fulfilled knowing that you have made a difference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Expands social network as you can make new like minded friends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Develops teamwork, communication and organizational skills which are all sought after employability skills.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Importance of charity work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7342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One way of getting involved in charity work is by running a charity event.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These events can be simple things like a bake sale or even a sponsored challenge.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One reason why young people do not run events is they think they are too young. Think again while watching this video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Importance of charity work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1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Running a fundraising event</a:t>
            </a:r>
            <a:endParaRPr sz="2426" spc="27" dirty="0"/>
          </a:p>
        </p:txBody>
      </p:sp>
      <p:pic>
        <p:nvPicPr>
          <p:cNvPr id="3" name="-auxugVTe1w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43516" y="1211027"/>
            <a:ext cx="9937898" cy="559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7342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In groups of 3-4 you must now: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dirty="0" smtClean="0"/>
              <a:t>Choose a charity that you would like to raise money for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Identify if it is a local, national or international charity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Come up with a fundraising idea. This should include how other people can get involved.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Be ready to share your chosen charity and fundraising idea with the class.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Importance of charity work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4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97" y="1061918"/>
            <a:ext cx="5647533" cy="564753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308" y="68840"/>
            <a:ext cx="6514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77246">
              <a:defRPr/>
            </a:pP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Secure your </a:t>
            </a:r>
            <a:r>
              <a:rPr lang="en-GB" sz="4000" u="sng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Relationships: </a:t>
            </a:r>
            <a:r>
              <a:rPr lang="en-GB" sz="40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Learning Journey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7E73F21-BD7F-E769-B703-F6FC05FC3F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581290" y="1586889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Issues faced by people in the UK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525775" y="1618155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loneliness?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470261" y="1592857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working together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14746" y="1586888"/>
            <a:ext cx="1446050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is conflict resolution?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22755" y="1606240"/>
            <a:ext cx="1514832" cy="1008041"/>
          </a:xfrm>
          <a:prstGeom prst="roundRect">
            <a:avLst/>
          </a:prstGeom>
          <a:solidFill>
            <a:srgbClr val="00B050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celebrating culture and diversity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499546" y="1605223"/>
            <a:ext cx="1446050" cy="1008041"/>
          </a:xfrm>
          <a:prstGeom prst="roundRect">
            <a:avLst/>
          </a:prstGeom>
          <a:solidFill>
            <a:schemeClr val="accent4"/>
          </a:solidFill>
          <a:effectLst>
            <a:glow rad="139700">
              <a:srgbClr val="FF0000">
                <a:alpha val="4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77246">
              <a:defRPr/>
            </a:pPr>
            <a:r>
              <a:rPr lang="en-US" sz="1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Importance of charity work</a:t>
            </a:r>
            <a:endParaRPr lang="en-US" sz="1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75490" y="3123340"/>
            <a:ext cx="6774910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Today we will look at: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Importance of charity work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>
                <a:solidFill>
                  <a:prstClr val="black"/>
                </a:solidFill>
                <a:latin typeface="Comic Sans MS"/>
              </a:rPr>
              <a:t>This includes</a:t>
            </a: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: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- Why charity work is important</a:t>
            </a:r>
            <a:endParaRPr lang="en-US" sz="1940" b="1" dirty="0">
              <a:solidFill>
                <a:prstClr val="black"/>
              </a:solidFill>
              <a:latin typeface="Comic Sans MS"/>
            </a:endParaRP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r>
              <a:rPr lang="en-US" sz="1940" b="1" dirty="0" smtClean="0">
                <a:solidFill>
                  <a:prstClr val="black"/>
                </a:solidFill>
                <a:latin typeface="Comic Sans MS"/>
              </a:rPr>
              <a:t>Difference between local, national and international charities</a:t>
            </a:r>
          </a:p>
          <a:p>
            <a:pPr marL="138623" indent="-138623" defTabSz="554499">
              <a:lnSpc>
                <a:spcPct val="110000"/>
              </a:lnSpc>
              <a:spcBef>
                <a:spcPts val="607"/>
              </a:spcBef>
              <a:buFontTx/>
              <a:buChar char="-"/>
              <a:defRPr/>
            </a:pPr>
            <a:endParaRPr lang="en-US" sz="1940" b="1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274975" y="3095752"/>
            <a:ext cx="4674666" cy="3586111"/>
          </a:xfrm>
          <a:prstGeom prst="rect">
            <a:avLst/>
          </a:prstGeom>
          <a:ln>
            <a:solidFill>
              <a:srgbClr val="E74519"/>
            </a:solidFill>
          </a:ln>
        </p:spPr>
        <p:txBody>
          <a:bodyPr vert="horz" lIns="55449" tIns="27725" rIns="55449" bIns="27725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Please remember that during the lesson we should not be asking any pupil or teacher personal questions.</a:t>
            </a: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endParaRPr lang="en-US" sz="2183" b="1" dirty="0">
              <a:solidFill>
                <a:prstClr val="black"/>
              </a:solidFill>
              <a:latin typeface="Comic Sans MS"/>
            </a:endParaRPr>
          </a:p>
          <a:p>
            <a:pPr marL="0" indent="0" defTabSz="554499">
              <a:lnSpc>
                <a:spcPct val="110000"/>
              </a:lnSpc>
              <a:spcBef>
                <a:spcPts val="607"/>
              </a:spcBef>
              <a:buNone/>
              <a:defRPr/>
            </a:pPr>
            <a:r>
              <a:rPr lang="en-US" sz="2183" b="1" dirty="0">
                <a:solidFill>
                  <a:prstClr val="black"/>
                </a:solidFill>
                <a:latin typeface="Comic Sans MS"/>
              </a:rPr>
              <a:t>Your teacher can ask you questions but this will be to check your knowledge in the lesson.</a:t>
            </a:r>
          </a:p>
        </p:txBody>
      </p:sp>
    </p:spTree>
    <p:extLst>
      <p:ext uri="{BB962C8B-B14F-4D97-AF65-F5344CB8AC3E}">
        <p14:creationId xmlns:p14="http://schemas.microsoft.com/office/powerpoint/2010/main" val="26317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Charity work is “giving time, money or resources to help people or causes in need”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Charities are struggling with the cost of living crisis due to: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Increased costs of running the charity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Decreased contributions from people due to their own financial pressures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Volunteers no longer able to commit their time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More and more people requiring the services supplied by the charity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Tutor Time Recap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38" dirty="0" smtClean="0"/>
              <a:t>Taking part in charity work is important for many reasons. Some of these reasons are:</a:t>
            </a:r>
          </a:p>
          <a:p>
            <a:pPr marL="0" indent="0">
              <a:buNone/>
            </a:pPr>
            <a:endParaRPr lang="en-US" sz="3638" dirty="0"/>
          </a:p>
          <a:p>
            <a:pPr marL="742950" indent="-742950">
              <a:buAutoNum type="arabicPeriod"/>
            </a:pPr>
            <a:r>
              <a:rPr lang="en-US" sz="3638" b="1" dirty="0" smtClean="0"/>
              <a:t>Improves lives of individuals and communities</a:t>
            </a:r>
            <a:r>
              <a:rPr lang="en-US" sz="3638" dirty="0" smtClean="0"/>
              <a:t>.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Helps to address issues like homelessness, poverty and environmental protection</a:t>
            </a:r>
          </a:p>
          <a:p>
            <a:pPr marL="742950" indent="-742950">
              <a:buAutoNum type="arabicPeriod"/>
            </a:pPr>
            <a:r>
              <a:rPr lang="en-US" sz="3638" b="1" dirty="0" smtClean="0"/>
              <a:t>Encourages people to show empathy to others in need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charity work important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87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Charities can work locally, nationally or internationally.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/>
              <a:t>L</a:t>
            </a:r>
            <a:r>
              <a:rPr lang="en-US" sz="3638" dirty="0" smtClean="0"/>
              <a:t>ocal charities are those that are solely based in a person’s local area. For example a charity might only work in Birmingham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charity work important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Charities can work locally, nationally or internationally.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National charities are those that work across a whole country. For example a charity that works in multiple places around the UK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charity work important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8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38" dirty="0" smtClean="0"/>
              <a:t>Charities can work locally, nationally or internationally.</a:t>
            </a:r>
          </a:p>
          <a:p>
            <a:pPr marL="0" indent="0">
              <a:buNone/>
            </a:pPr>
            <a:endParaRPr lang="en-US" sz="3638" b="1" dirty="0"/>
          </a:p>
          <a:p>
            <a:pPr marL="0" indent="0">
              <a:buNone/>
            </a:pPr>
            <a:r>
              <a:rPr lang="en-US" sz="3638" dirty="0" smtClean="0"/>
              <a:t>International charities are those that work across different countries. This can be across the same continent or across the whole globe.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Why is charity work important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A43A601-11BE-3A1A-75CF-3A77D292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99" y="1211027"/>
            <a:ext cx="5647533" cy="5647533"/>
          </a:xfrm>
          <a:prstGeom prst="rect">
            <a:avLst/>
          </a:prstGeom>
        </p:spPr>
      </p:pic>
      <p:sp>
        <p:nvSpPr>
          <p:cNvPr id="34" name="object 22">
            <a:extLst>
              <a:ext uri="{FF2B5EF4-FFF2-40B4-BE49-F238E27FC236}">
                <a16:creationId xmlns:a16="http://schemas.microsoft.com/office/drawing/2014/main" id="{D5FE940C-2C04-754D-9DB6-F0FED3E467E0}"/>
              </a:ext>
            </a:extLst>
          </p:cNvPr>
          <p:cNvSpPr/>
          <p:nvPr/>
        </p:nvSpPr>
        <p:spPr>
          <a:xfrm>
            <a:off x="689694" y="1040445"/>
            <a:ext cx="508285" cy="31960"/>
          </a:xfrm>
          <a:custGeom>
            <a:avLst/>
            <a:gdLst/>
            <a:ahLst/>
            <a:cxnLst/>
            <a:rect l="l" t="t" r="r" b="b"/>
            <a:pathLst>
              <a:path w="838200" h="52705">
                <a:moveTo>
                  <a:pt x="0" y="52354"/>
                </a:moveTo>
                <a:lnTo>
                  <a:pt x="0" y="0"/>
                </a:lnTo>
                <a:lnTo>
                  <a:pt x="837670" y="0"/>
                </a:lnTo>
                <a:lnTo>
                  <a:pt x="837670" y="52354"/>
                </a:lnTo>
                <a:lnTo>
                  <a:pt x="0" y="52354"/>
                </a:lnTo>
                <a:close/>
              </a:path>
            </a:pathLst>
          </a:custGeom>
          <a:solidFill>
            <a:srgbClr val="C12827">
              <a:alpha val="49804"/>
            </a:srgbClr>
          </a:solidFill>
        </p:spPr>
        <p:txBody>
          <a:bodyPr wrap="square" lIns="0" tIns="0" rIns="0" bIns="0" rtlCol="0"/>
          <a:lstStyle/>
          <a:p>
            <a:pPr marL="0" marR="0" lvl="0" indent="0" algn="l" defTabSz="277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92" b="0" i="0" u="none" strike="noStrike" kern="1200" cap="none" spc="0" normalizeH="0" baseline="0" noProof="0" dirty="0">
              <a:ln>
                <a:noFill/>
              </a:ln>
              <a:solidFill>
                <a:srgbClr val="2A2C65"/>
              </a:solidFill>
              <a:effectLst/>
              <a:highlight>
                <a:srgbClr val="2A2C65"/>
              </a:highlight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5D06B489-480E-2B03-AE76-515035BCC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687" y="375737"/>
            <a:ext cx="3949362" cy="60425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70590" y="1261997"/>
            <a:ext cx="6252723" cy="54327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38" dirty="0" smtClean="0"/>
              <a:t>There are many charities that are solely based in Birmingham.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r>
              <a:rPr lang="en-US" sz="3638" dirty="0" smtClean="0"/>
              <a:t>Some examples are: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Birmingham’s Children’s Hospital. This raises funds for advanced medical care and comfort for young patients</a:t>
            </a:r>
          </a:p>
          <a:p>
            <a:pPr marL="742950" indent="-742950">
              <a:buAutoNum type="arabicPeriod"/>
            </a:pPr>
            <a:r>
              <a:rPr lang="en-US" sz="3638" dirty="0" err="1" smtClean="0"/>
              <a:t>LoveBrum</a:t>
            </a:r>
            <a:r>
              <a:rPr lang="en-US" sz="3638" dirty="0" smtClean="0"/>
              <a:t> – This aims to improve the city through small, impactful community projects.</a:t>
            </a:r>
          </a:p>
          <a:p>
            <a:pPr marL="742950" indent="-742950">
              <a:buAutoNum type="arabicPeriod"/>
            </a:pPr>
            <a:r>
              <a:rPr lang="en-US" sz="3638" dirty="0" smtClean="0"/>
              <a:t>St Basil’s. This focuses on preventing youth homelessness in the West Midlands </a:t>
            </a:r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 smtClean="0"/>
          </a:p>
          <a:p>
            <a:pPr marL="0" indent="0">
              <a:buNone/>
            </a:pPr>
            <a:endParaRPr lang="en-US" sz="3638" dirty="0"/>
          </a:p>
          <a:p>
            <a:pPr marL="0" indent="0">
              <a:buNone/>
            </a:pPr>
            <a:endParaRPr lang="en-US" sz="3638" dirty="0" smtClean="0"/>
          </a:p>
        </p:txBody>
      </p:sp>
      <p:sp>
        <p:nvSpPr>
          <p:cNvPr id="7" name="object 24">
            <a:extLst>
              <a:ext uri="{FF2B5EF4-FFF2-40B4-BE49-F238E27FC236}">
                <a16:creationId xmlns:a16="http://schemas.microsoft.com/office/drawing/2014/main" id="{EBD43D26-D495-FA47-9753-E5AFDAE44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7682" y="566706"/>
            <a:ext cx="6022811" cy="380695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/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en-US" sz="2426" spc="6" dirty="0" smtClean="0"/>
              <a:t>Examples of local charities</a:t>
            </a:r>
            <a:endParaRPr sz="2426" spc="27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687" y="1381805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2755" y="3124880"/>
            <a:ext cx="2619375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0833" y="4752976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5.xml><?xml version="1.0" encoding="utf-8"?>
<a:theme xmlns:a="http://schemas.openxmlformats.org/drawingml/2006/main" name="9_Office Theme">
  <a:themeElements>
    <a:clrScheme name="PKAT">
      <a:dk1>
        <a:srgbClr val="2A2C65"/>
      </a:dk1>
      <a:lt1>
        <a:srgbClr val="FFFFFF"/>
      </a:lt1>
      <a:dk2>
        <a:srgbClr val="44546A"/>
      </a:dk2>
      <a:lt2>
        <a:srgbClr val="E7E6E6"/>
      </a:lt2>
      <a:accent1>
        <a:srgbClr val="00592A"/>
      </a:accent1>
      <a:accent2>
        <a:srgbClr val="E1791D"/>
      </a:accent2>
      <a:accent3>
        <a:srgbClr val="A31A6D"/>
      </a:accent3>
      <a:accent4>
        <a:srgbClr val="C0162C"/>
      </a:accent4>
      <a:accent5>
        <a:srgbClr val="E1791D"/>
      </a:accent5>
      <a:accent6>
        <a:srgbClr val="70AD47"/>
      </a:accent6>
      <a:hlink>
        <a:srgbClr val="2A2B65"/>
      </a:hlink>
      <a:folHlink>
        <a:srgbClr val="A31A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Pupils, Parents and Visitors" id="{E76A054A-A0A8-4045-97AD-971116C46DE3}" vid="{D137112F-9E5D-4757-9DD1-5ADB193BE195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1271</Words>
  <Application>Microsoft Office PowerPoint</Application>
  <PresentationFormat>Widescreen</PresentationFormat>
  <Paragraphs>239</Paragraphs>
  <Slides>29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Franklin Gothic Book</vt:lpstr>
      <vt:lpstr>Lato</vt:lpstr>
      <vt:lpstr>3_Office Theme</vt:lpstr>
      <vt:lpstr>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Tutor Time Recap</vt:lpstr>
      <vt:lpstr>Why is charity work important</vt:lpstr>
      <vt:lpstr>Why is charity work important</vt:lpstr>
      <vt:lpstr>Why is charity work important</vt:lpstr>
      <vt:lpstr>Why is charity work important</vt:lpstr>
      <vt:lpstr>Examples of local charities</vt:lpstr>
      <vt:lpstr>Examples of a local charity</vt:lpstr>
      <vt:lpstr>Examples of national charities</vt:lpstr>
      <vt:lpstr>Examples of a national charity</vt:lpstr>
      <vt:lpstr>Examples of international charities</vt:lpstr>
      <vt:lpstr>Examples of an international charity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Hinge Questions – whiteboard activity</vt:lpstr>
      <vt:lpstr>Charity work</vt:lpstr>
      <vt:lpstr>Charity work</vt:lpstr>
      <vt:lpstr>Importance of charity work</vt:lpstr>
      <vt:lpstr>Importance of charity work</vt:lpstr>
      <vt:lpstr>Running a fundraising event</vt:lpstr>
      <vt:lpstr>Importance of charity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Stewart</dc:creator>
  <cp:lastModifiedBy>Ryan Stewart</cp:lastModifiedBy>
  <cp:revision>104</cp:revision>
  <dcterms:created xsi:type="dcterms:W3CDTF">2024-08-15T13:31:51Z</dcterms:created>
  <dcterms:modified xsi:type="dcterms:W3CDTF">2025-04-14T10:04:37Z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