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32" r:id="rId4"/>
    <p:sldMasterId id="2147483744" r:id="rId5"/>
  </p:sldMasterIdLst>
  <p:notesMasterIdLst>
    <p:notesMasterId r:id="rId40"/>
  </p:notesMasterIdLst>
  <p:sldIdLst>
    <p:sldId id="301" r:id="rId6"/>
    <p:sldId id="285" r:id="rId7"/>
    <p:sldId id="536" r:id="rId8"/>
    <p:sldId id="537" r:id="rId9"/>
    <p:sldId id="538" r:id="rId10"/>
    <p:sldId id="539" r:id="rId11"/>
    <p:sldId id="540" r:id="rId12"/>
    <p:sldId id="541" r:id="rId13"/>
    <p:sldId id="570" r:id="rId14"/>
    <p:sldId id="553" r:id="rId15"/>
    <p:sldId id="524" r:id="rId16"/>
    <p:sldId id="525" r:id="rId17"/>
    <p:sldId id="526" r:id="rId18"/>
    <p:sldId id="527" r:id="rId19"/>
    <p:sldId id="554" r:id="rId20"/>
    <p:sldId id="555" r:id="rId21"/>
    <p:sldId id="556" r:id="rId22"/>
    <p:sldId id="557" r:id="rId23"/>
    <p:sldId id="475" r:id="rId24"/>
    <p:sldId id="546" r:id="rId25"/>
    <p:sldId id="558" r:id="rId26"/>
    <p:sldId id="559" r:id="rId27"/>
    <p:sldId id="560" r:id="rId28"/>
    <p:sldId id="562" r:id="rId29"/>
    <p:sldId id="566" r:id="rId30"/>
    <p:sldId id="567" r:id="rId31"/>
    <p:sldId id="568" r:id="rId32"/>
    <p:sldId id="569" r:id="rId33"/>
    <p:sldId id="563" r:id="rId34"/>
    <p:sldId id="564" r:id="rId35"/>
    <p:sldId id="545" r:id="rId36"/>
    <p:sldId id="549" r:id="rId37"/>
    <p:sldId id="565" r:id="rId38"/>
    <p:sldId id="30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NJXOTPVlS+Zuyb0teG5DDQ==" hashData="JDjD7NcIq2EIrnuGu5GdvMe676TVuoFcOFu/ff6QVDU61cR0P4NwIH0Th1OTcZXQmmCdViaFSmAp7tXjp5Oun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069" autoAdjust="0"/>
  </p:normalViewPr>
  <p:slideViewPr>
    <p:cSldViewPr snapToGrid="0">
      <p:cViewPr varScale="1">
        <p:scale>
          <a:sx n="107" d="100"/>
          <a:sy n="107" d="100"/>
        </p:scale>
        <p:origin x="69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16935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7313349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6689541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791272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32957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135836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5230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87610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118891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81545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591138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58" indent="0" algn="ctr">
              <a:buNone/>
              <a:defRPr sz="2000"/>
            </a:lvl2pPr>
            <a:lvl3pPr marL="914315" indent="0" algn="ctr">
              <a:buNone/>
              <a:defRPr sz="1800"/>
            </a:lvl3pPr>
            <a:lvl4pPr marL="1371472" indent="0" algn="ctr">
              <a:buNone/>
              <a:defRPr sz="1600"/>
            </a:lvl4pPr>
            <a:lvl5pPr marL="1828630" indent="0" algn="ctr">
              <a:buNone/>
              <a:defRPr sz="1600"/>
            </a:lvl5pPr>
            <a:lvl6pPr marL="2285788" indent="0" algn="ctr">
              <a:buNone/>
              <a:defRPr sz="1600"/>
            </a:lvl6pPr>
            <a:lvl7pPr marL="2742945" indent="0" algn="ctr">
              <a:buNone/>
              <a:defRPr sz="1600"/>
            </a:lvl7pPr>
            <a:lvl8pPr marL="3200104" indent="0" algn="ctr">
              <a:buNone/>
              <a:defRPr sz="1600"/>
            </a:lvl8pPr>
            <a:lvl9pPr marL="365726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0360276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709292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158" indent="0">
              <a:buNone/>
              <a:defRPr sz="2000">
                <a:solidFill>
                  <a:schemeClr val="tx1">
                    <a:tint val="75000"/>
                  </a:schemeClr>
                </a:solidFill>
              </a:defRPr>
            </a:lvl2pPr>
            <a:lvl3pPr marL="914315" indent="0">
              <a:buNone/>
              <a:defRPr sz="1800">
                <a:solidFill>
                  <a:schemeClr val="tx1">
                    <a:tint val="75000"/>
                  </a:schemeClr>
                </a:solidFill>
              </a:defRPr>
            </a:lvl3pPr>
            <a:lvl4pPr marL="1371472" indent="0">
              <a:buNone/>
              <a:defRPr sz="1600">
                <a:solidFill>
                  <a:schemeClr val="tx1">
                    <a:tint val="75000"/>
                  </a:schemeClr>
                </a:solidFill>
              </a:defRPr>
            </a:lvl4pPr>
            <a:lvl5pPr marL="1828630" indent="0">
              <a:buNone/>
              <a:defRPr sz="1600">
                <a:solidFill>
                  <a:schemeClr val="tx1">
                    <a:tint val="75000"/>
                  </a:schemeClr>
                </a:solidFill>
              </a:defRPr>
            </a:lvl5pPr>
            <a:lvl6pPr marL="2285788" indent="0">
              <a:buNone/>
              <a:defRPr sz="1600">
                <a:solidFill>
                  <a:schemeClr val="tx1">
                    <a:tint val="75000"/>
                  </a:schemeClr>
                </a:solidFill>
              </a:defRPr>
            </a:lvl6pPr>
            <a:lvl7pPr marL="2742945" indent="0">
              <a:buNone/>
              <a:defRPr sz="1600">
                <a:solidFill>
                  <a:schemeClr val="tx1">
                    <a:tint val="75000"/>
                  </a:schemeClr>
                </a:solidFill>
              </a:defRPr>
            </a:lvl7pPr>
            <a:lvl8pPr marL="3200104" indent="0">
              <a:buNone/>
              <a:defRPr sz="1600">
                <a:solidFill>
                  <a:schemeClr val="tx1">
                    <a:tint val="75000"/>
                  </a:schemeClr>
                </a:solidFill>
              </a:defRPr>
            </a:lvl8pPr>
            <a:lvl9pPr marL="365726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dirty="0">
              <a:solidFill>
                <a:srgbClr val="2A2C65">
                  <a:tint val="75000"/>
                </a:srgbClr>
              </a:solidFill>
            </a:endParaRPr>
          </a:p>
        </p:txBody>
      </p:sp>
    </p:spTree>
    <p:extLst>
      <p:ext uri="{BB962C8B-B14F-4D97-AF65-F5344CB8AC3E}">
        <p14:creationId xmlns:p14="http://schemas.microsoft.com/office/powerpoint/2010/main" val="32570537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1368918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58" indent="0">
              <a:buNone/>
              <a:defRPr sz="2000" b="1"/>
            </a:lvl2pPr>
            <a:lvl3pPr marL="914315" indent="0">
              <a:buNone/>
              <a:defRPr sz="1800" b="1"/>
            </a:lvl3pPr>
            <a:lvl4pPr marL="1371472" indent="0">
              <a:buNone/>
              <a:defRPr sz="1600" b="1"/>
            </a:lvl4pPr>
            <a:lvl5pPr marL="1828630" indent="0">
              <a:buNone/>
              <a:defRPr sz="1600" b="1"/>
            </a:lvl5pPr>
            <a:lvl6pPr marL="2285788" indent="0">
              <a:buNone/>
              <a:defRPr sz="1600" b="1"/>
            </a:lvl6pPr>
            <a:lvl7pPr marL="2742945" indent="0">
              <a:buNone/>
              <a:defRPr sz="1600" b="1"/>
            </a:lvl7pPr>
            <a:lvl8pPr marL="3200104" indent="0">
              <a:buNone/>
              <a:defRPr sz="1600" b="1"/>
            </a:lvl8pPr>
            <a:lvl9pPr marL="365726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58" indent="0">
              <a:buNone/>
              <a:defRPr sz="2000" b="1"/>
            </a:lvl2pPr>
            <a:lvl3pPr marL="914315" indent="0">
              <a:buNone/>
              <a:defRPr sz="1800" b="1"/>
            </a:lvl3pPr>
            <a:lvl4pPr marL="1371472" indent="0">
              <a:buNone/>
              <a:defRPr sz="1600" b="1"/>
            </a:lvl4pPr>
            <a:lvl5pPr marL="1828630" indent="0">
              <a:buNone/>
              <a:defRPr sz="1600" b="1"/>
            </a:lvl5pPr>
            <a:lvl6pPr marL="2285788" indent="0">
              <a:buNone/>
              <a:defRPr sz="1600" b="1"/>
            </a:lvl6pPr>
            <a:lvl7pPr marL="2742945" indent="0">
              <a:buNone/>
              <a:defRPr sz="1600" b="1"/>
            </a:lvl7pPr>
            <a:lvl8pPr marL="3200104" indent="0">
              <a:buNone/>
              <a:defRPr sz="1600" b="1"/>
            </a:lvl8pPr>
            <a:lvl9pPr marL="365726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41490443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1037114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16162964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58" indent="0">
              <a:buNone/>
              <a:defRPr sz="1400"/>
            </a:lvl2pPr>
            <a:lvl3pPr marL="914315" indent="0">
              <a:buNone/>
              <a:defRPr sz="1200"/>
            </a:lvl3pPr>
            <a:lvl4pPr marL="1371472" indent="0">
              <a:buNone/>
              <a:defRPr sz="1000"/>
            </a:lvl4pPr>
            <a:lvl5pPr marL="1828630" indent="0">
              <a:buNone/>
              <a:defRPr sz="1000"/>
            </a:lvl5pPr>
            <a:lvl6pPr marL="2285788" indent="0">
              <a:buNone/>
              <a:defRPr sz="1000"/>
            </a:lvl6pPr>
            <a:lvl7pPr marL="2742945" indent="0">
              <a:buNone/>
              <a:defRPr sz="1000"/>
            </a:lvl7pPr>
            <a:lvl8pPr marL="3200104" indent="0">
              <a:buNone/>
              <a:defRPr sz="1000"/>
            </a:lvl8pPr>
            <a:lvl9pPr marL="365726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39695882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58" indent="0">
              <a:buNone/>
              <a:defRPr sz="2800"/>
            </a:lvl2pPr>
            <a:lvl3pPr marL="914315" indent="0">
              <a:buNone/>
              <a:defRPr sz="2400"/>
            </a:lvl3pPr>
            <a:lvl4pPr marL="1371472" indent="0">
              <a:buNone/>
              <a:defRPr sz="2000"/>
            </a:lvl4pPr>
            <a:lvl5pPr marL="1828630" indent="0">
              <a:buNone/>
              <a:defRPr sz="2000"/>
            </a:lvl5pPr>
            <a:lvl6pPr marL="2285788" indent="0">
              <a:buNone/>
              <a:defRPr sz="2000"/>
            </a:lvl6pPr>
            <a:lvl7pPr marL="2742945" indent="0">
              <a:buNone/>
              <a:defRPr sz="2000"/>
            </a:lvl7pPr>
            <a:lvl8pPr marL="3200104" indent="0">
              <a:buNone/>
              <a:defRPr sz="2000"/>
            </a:lvl8pPr>
            <a:lvl9pPr marL="365726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58" indent="0">
              <a:buNone/>
              <a:defRPr sz="1400"/>
            </a:lvl2pPr>
            <a:lvl3pPr marL="914315" indent="0">
              <a:buNone/>
              <a:defRPr sz="1200"/>
            </a:lvl3pPr>
            <a:lvl4pPr marL="1371472" indent="0">
              <a:buNone/>
              <a:defRPr sz="1000"/>
            </a:lvl4pPr>
            <a:lvl5pPr marL="1828630" indent="0">
              <a:buNone/>
              <a:defRPr sz="1000"/>
            </a:lvl5pPr>
            <a:lvl6pPr marL="2285788" indent="0">
              <a:buNone/>
              <a:defRPr sz="1000"/>
            </a:lvl6pPr>
            <a:lvl7pPr marL="2742945" indent="0">
              <a:buNone/>
              <a:defRPr sz="1000"/>
            </a:lvl7pPr>
            <a:lvl8pPr marL="3200104" indent="0">
              <a:buNone/>
              <a:defRPr sz="1000"/>
            </a:lvl8pPr>
            <a:lvl9pPr marL="365726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3044209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33559356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37636275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58" indent="0" algn="ctr">
              <a:buNone/>
              <a:defRPr sz="2000"/>
            </a:lvl2pPr>
            <a:lvl3pPr marL="914315" indent="0" algn="ctr">
              <a:buNone/>
              <a:defRPr sz="1800"/>
            </a:lvl3pPr>
            <a:lvl4pPr marL="1371472" indent="0" algn="ctr">
              <a:buNone/>
              <a:defRPr sz="1600"/>
            </a:lvl4pPr>
            <a:lvl5pPr marL="1828630" indent="0" algn="ctr">
              <a:buNone/>
              <a:defRPr sz="1600"/>
            </a:lvl5pPr>
            <a:lvl6pPr marL="2285788" indent="0" algn="ctr">
              <a:buNone/>
              <a:defRPr sz="1600"/>
            </a:lvl6pPr>
            <a:lvl7pPr marL="2742945" indent="0" algn="ctr">
              <a:buNone/>
              <a:defRPr sz="1600"/>
            </a:lvl7pPr>
            <a:lvl8pPr marL="3200104" indent="0" algn="ctr">
              <a:buNone/>
              <a:defRPr sz="1600"/>
            </a:lvl8pPr>
            <a:lvl9pPr marL="365726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5922458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37680446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158" indent="0">
              <a:buNone/>
              <a:defRPr sz="2000">
                <a:solidFill>
                  <a:schemeClr val="tx1">
                    <a:tint val="75000"/>
                  </a:schemeClr>
                </a:solidFill>
              </a:defRPr>
            </a:lvl2pPr>
            <a:lvl3pPr marL="914315" indent="0">
              <a:buNone/>
              <a:defRPr sz="1800">
                <a:solidFill>
                  <a:schemeClr val="tx1">
                    <a:tint val="75000"/>
                  </a:schemeClr>
                </a:solidFill>
              </a:defRPr>
            </a:lvl3pPr>
            <a:lvl4pPr marL="1371472" indent="0">
              <a:buNone/>
              <a:defRPr sz="1600">
                <a:solidFill>
                  <a:schemeClr val="tx1">
                    <a:tint val="75000"/>
                  </a:schemeClr>
                </a:solidFill>
              </a:defRPr>
            </a:lvl4pPr>
            <a:lvl5pPr marL="1828630" indent="0">
              <a:buNone/>
              <a:defRPr sz="1600">
                <a:solidFill>
                  <a:schemeClr val="tx1">
                    <a:tint val="75000"/>
                  </a:schemeClr>
                </a:solidFill>
              </a:defRPr>
            </a:lvl5pPr>
            <a:lvl6pPr marL="2285788" indent="0">
              <a:buNone/>
              <a:defRPr sz="1600">
                <a:solidFill>
                  <a:schemeClr val="tx1">
                    <a:tint val="75000"/>
                  </a:schemeClr>
                </a:solidFill>
              </a:defRPr>
            </a:lvl6pPr>
            <a:lvl7pPr marL="2742945" indent="0">
              <a:buNone/>
              <a:defRPr sz="1600">
                <a:solidFill>
                  <a:schemeClr val="tx1">
                    <a:tint val="75000"/>
                  </a:schemeClr>
                </a:solidFill>
              </a:defRPr>
            </a:lvl7pPr>
            <a:lvl8pPr marL="3200104" indent="0">
              <a:buNone/>
              <a:defRPr sz="1600">
                <a:solidFill>
                  <a:schemeClr val="tx1">
                    <a:tint val="75000"/>
                  </a:schemeClr>
                </a:solidFill>
              </a:defRPr>
            </a:lvl8pPr>
            <a:lvl9pPr marL="365726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dirty="0">
              <a:solidFill>
                <a:srgbClr val="2A2C65">
                  <a:tint val="75000"/>
                </a:srgbClr>
              </a:solidFill>
            </a:endParaRPr>
          </a:p>
        </p:txBody>
      </p:sp>
    </p:spTree>
    <p:extLst>
      <p:ext uri="{BB962C8B-B14F-4D97-AF65-F5344CB8AC3E}">
        <p14:creationId xmlns:p14="http://schemas.microsoft.com/office/powerpoint/2010/main" val="36151305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9952177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58" indent="0">
              <a:buNone/>
              <a:defRPr sz="2000" b="1"/>
            </a:lvl2pPr>
            <a:lvl3pPr marL="914315" indent="0">
              <a:buNone/>
              <a:defRPr sz="1800" b="1"/>
            </a:lvl3pPr>
            <a:lvl4pPr marL="1371472" indent="0">
              <a:buNone/>
              <a:defRPr sz="1600" b="1"/>
            </a:lvl4pPr>
            <a:lvl5pPr marL="1828630" indent="0">
              <a:buNone/>
              <a:defRPr sz="1600" b="1"/>
            </a:lvl5pPr>
            <a:lvl6pPr marL="2285788" indent="0">
              <a:buNone/>
              <a:defRPr sz="1600" b="1"/>
            </a:lvl6pPr>
            <a:lvl7pPr marL="2742945" indent="0">
              <a:buNone/>
              <a:defRPr sz="1600" b="1"/>
            </a:lvl7pPr>
            <a:lvl8pPr marL="3200104" indent="0">
              <a:buNone/>
              <a:defRPr sz="1600" b="1"/>
            </a:lvl8pPr>
            <a:lvl9pPr marL="365726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58" indent="0">
              <a:buNone/>
              <a:defRPr sz="2000" b="1"/>
            </a:lvl2pPr>
            <a:lvl3pPr marL="914315" indent="0">
              <a:buNone/>
              <a:defRPr sz="1800" b="1"/>
            </a:lvl3pPr>
            <a:lvl4pPr marL="1371472" indent="0">
              <a:buNone/>
              <a:defRPr sz="1600" b="1"/>
            </a:lvl4pPr>
            <a:lvl5pPr marL="1828630" indent="0">
              <a:buNone/>
              <a:defRPr sz="1600" b="1"/>
            </a:lvl5pPr>
            <a:lvl6pPr marL="2285788" indent="0">
              <a:buNone/>
              <a:defRPr sz="1600" b="1"/>
            </a:lvl6pPr>
            <a:lvl7pPr marL="2742945" indent="0">
              <a:buNone/>
              <a:defRPr sz="1600" b="1"/>
            </a:lvl7pPr>
            <a:lvl8pPr marL="3200104" indent="0">
              <a:buNone/>
              <a:defRPr sz="1600" b="1"/>
            </a:lvl8pPr>
            <a:lvl9pPr marL="365726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1114849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31926049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18305461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58" indent="0">
              <a:buNone/>
              <a:defRPr sz="1400"/>
            </a:lvl2pPr>
            <a:lvl3pPr marL="914315" indent="0">
              <a:buNone/>
              <a:defRPr sz="1200"/>
            </a:lvl3pPr>
            <a:lvl4pPr marL="1371472" indent="0">
              <a:buNone/>
              <a:defRPr sz="1000"/>
            </a:lvl4pPr>
            <a:lvl5pPr marL="1828630" indent="0">
              <a:buNone/>
              <a:defRPr sz="1000"/>
            </a:lvl5pPr>
            <a:lvl6pPr marL="2285788" indent="0">
              <a:buNone/>
              <a:defRPr sz="1000"/>
            </a:lvl6pPr>
            <a:lvl7pPr marL="2742945" indent="0">
              <a:buNone/>
              <a:defRPr sz="1000"/>
            </a:lvl7pPr>
            <a:lvl8pPr marL="3200104" indent="0">
              <a:buNone/>
              <a:defRPr sz="1000"/>
            </a:lvl8pPr>
            <a:lvl9pPr marL="365726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1581714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58" indent="0">
              <a:buNone/>
              <a:defRPr sz="2800"/>
            </a:lvl2pPr>
            <a:lvl3pPr marL="914315" indent="0">
              <a:buNone/>
              <a:defRPr sz="2400"/>
            </a:lvl3pPr>
            <a:lvl4pPr marL="1371472" indent="0">
              <a:buNone/>
              <a:defRPr sz="2000"/>
            </a:lvl4pPr>
            <a:lvl5pPr marL="1828630" indent="0">
              <a:buNone/>
              <a:defRPr sz="2000"/>
            </a:lvl5pPr>
            <a:lvl6pPr marL="2285788" indent="0">
              <a:buNone/>
              <a:defRPr sz="2000"/>
            </a:lvl6pPr>
            <a:lvl7pPr marL="2742945" indent="0">
              <a:buNone/>
              <a:defRPr sz="2000"/>
            </a:lvl7pPr>
            <a:lvl8pPr marL="3200104" indent="0">
              <a:buNone/>
              <a:defRPr sz="2000"/>
            </a:lvl8pPr>
            <a:lvl9pPr marL="365726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58" indent="0">
              <a:buNone/>
              <a:defRPr sz="1400"/>
            </a:lvl2pPr>
            <a:lvl3pPr marL="914315" indent="0">
              <a:buNone/>
              <a:defRPr sz="1200"/>
            </a:lvl3pPr>
            <a:lvl4pPr marL="1371472" indent="0">
              <a:buNone/>
              <a:defRPr sz="1000"/>
            </a:lvl4pPr>
            <a:lvl5pPr marL="1828630" indent="0">
              <a:buNone/>
              <a:defRPr sz="1000"/>
            </a:lvl5pPr>
            <a:lvl6pPr marL="2285788" indent="0">
              <a:buNone/>
              <a:defRPr sz="1000"/>
            </a:lvl6pPr>
            <a:lvl7pPr marL="2742945" indent="0">
              <a:buNone/>
              <a:defRPr sz="1000"/>
            </a:lvl7pPr>
            <a:lvl8pPr marL="3200104" indent="0">
              <a:buNone/>
              <a:defRPr sz="1000"/>
            </a:lvl8pPr>
            <a:lvl9pPr marL="365726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9962874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681567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910595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3506374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33"/>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33"/>
            <a:fld id="{B6F15528-21DE-4FAA-801E-634DDDAF4B2B}" type="slidenum">
              <a:rPr lang="en-GB" smtClean="0">
                <a:solidFill>
                  <a:srgbClr val="2A2C65">
                    <a:tint val="75000"/>
                  </a:srgbClr>
                </a:solidFill>
              </a:rPr>
              <a:pPr defTabSz="277233"/>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6"/>
            <a:ext cx="12191953" cy="105399"/>
          </a:xfrm>
          <a:prstGeom prst="rect">
            <a:avLst/>
          </a:prstGeom>
        </p:spPr>
      </p:pic>
    </p:spTree>
    <p:extLst>
      <p:ext uri="{BB962C8B-B14F-4D97-AF65-F5344CB8AC3E}">
        <p14:creationId xmlns:p14="http://schemas.microsoft.com/office/powerpoint/2010/main" val="378312509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315"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78" indent="-228578" algn="l" defTabSz="914315"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36" indent="-228578" algn="l" defTabSz="914315"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894" indent="-228578" algn="l" defTabSz="914315"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052" indent="-228578" algn="l" defTabSz="914315"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210" indent="-228578" algn="l" defTabSz="914315"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366"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24"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82"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40"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5" rtl="0" eaLnBrk="1" latinLnBrk="0" hangingPunct="1">
        <a:defRPr sz="1800" kern="1200">
          <a:solidFill>
            <a:schemeClr val="tx1"/>
          </a:solidFill>
          <a:latin typeface="+mn-lt"/>
          <a:ea typeface="+mn-ea"/>
          <a:cs typeface="+mn-cs"/>
        </a:defRPr>
      </a:lvl1pPr>
      <a:lvl2pPr marL="457158" algn="l" defTabSz="914315" rtl="0" eaLnBrk="1" latinLnBrk="0" hangingPunct="1">
        <a:defRPr sz="1800" kern="1200">
          <a:solidFill>
            <a:schemeClr val="tx1"/>
          </a:solidFill>
          <a:latin typeface="+mn-lt"/>
          <a:ea typeface="+mn-ea"/>
          <a:cs typeface="+mn-cs"/>
        </a:defRPr>
      </a:lvl2pPr>
      <a:lvl3pPr marL="914315" algn="l" defTabSz="914315" rtl="0" eaLnBrk="1" latinLnBrk="0" hangingPunct="1">
        <a:defRPr sz="1800" kern="1200">
          <a:solidFill>
            <a:schemeClr val="tx1"/>
          </a:solidFill>
          <a:latin typeface="+mn-lt"/>
          <a:ea typeface="+mn-ea"/>
          <a:cs typeface="+mn-cs"/>
        </a:defRPr>
      </a:lvl3pPr>
      <a:lvl4pPr marL="1371472" algn="l" defTabSz="914315" rtl="0" eaLnBrk="1" latinLnBrk="0" hangingPunct="1">
        <a:defRPr sz="1800" kern="1200">
          <a:solidFill>
            <a:schemeClr val="tx1"/>
          </a:solidFill>
          <a:latin typeface="+mn-lt"/>
          <a:ea typeface="+mn-ea"/>
          <a:cs typeface="+mn-cs"/>
        </a:defRPr>
      </a:lvl4pPr>
      <a:lvl5pPr marL="1828630" algn="l" defTabSz="914315" rtl="0" eaLnBrk="1" latinLnBrk="0" hangingPunct="1">
        <a:defRPr sz="1800" kern="1200">
          <a:solidFill>
            <a:schemeClr val="tx1"/>
          </a:solidFill>
          <a:latin typeface="+mn-lt"/>
          <a:ea typeface="+mn-ea"/>
          <a:cs typeface="+mn-cs"/>
        </a:defRPr>
      </a:lvl5pPr>
      <a:lvl6pPr marL="2285788" algn="l" defTabSz="914315" rtl="0" eaLnBrk="1" latinLnBrk="0" hangingPunct="1">
        <a:defRPr sz="1800" kern="1200">
          <a:solidFill>
            <a:schemeClr val="tx1"/>
          </a:solidFill>
          <a:latin typeface="+mn-lt"/>
          <a:ea typeface="+mn-ea"/>
          <a:cs typeface="+mn-cs"/>
        </a:defRPr>
      </a:lvl6pPr>
      <a:lvl7pPr marL="2742945" algn="l" defTabSz="914315" rtl="0" eaLnBrk="1" latinLnBrk="0" hangingPunct="1">
        <a:defRPr sz="1800" kern="1200">
          <a:solidFill>
            <a:schemeClr val="tx1"/>
          </a:solidFill>
          <a:latin typeface="+mn-lt"/>
          <a:ea typeface="+mn-ea"/>
          <a:cs typeface="+mn-cs"/>
        </a:defRPr>
      </a:lvl7pPr>
      <a:lvl8pPr marL="3200104" algn="l" defTabSz="914315" rtl="0" eaLnBrk="1" latinLnBrk="0" hangingPunct="1">
        <a:defRPr sz="1800" kern="1200">
          <a:solidFill>
            <a:schemeClr val="tx1"/>
          </a:solidFill>
          <a:latin typeface="+mn-lt"/>
          <a:ea typeface="+mn-ea"/>
          <a:cs typeface="+mn-cs"/>
        </a:defRPr>
      </a:lvl8pPr>
      <a:lvl9pPr marL="3657260" algn="l" defTabSz="91431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33"/>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33"/>
            <a:fld id="{B6F15528-21DE-4FAA-801E-634DDDAF4B2B}" type="slidenum">
              <a:rPr lang="en-GB" smtClean="0">
                <a:solidFill>
                  <a:srgbClr val="2A2C65">
                    <a:tint val="75000"/>
                  </a:srgbClr>
                </a:solidFill>
              </a:rPr>
              <a:pPr defTabSz="277233"/>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6"/>
            <a:ext cx="12191953" cy="105399"/>
          </a:xfrm>
          <a:prstGeom prst="rect">
            <a:avLst/>
          </a:prstGeom>
        </p:spPr>
      </p:pic>
    </p:spTree>
    <p:extLst>
      <p:ext uri="{BB962C8B-B14F-4D97-AF65-F5344CB8AC3E}">
        <p14:creationId xmlns:p14="http://schemas.microsoft.com/office/powerpoint/2010/main" val="54132825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315"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78" indent="-228578" algn="l" defTabSz="914315"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36" indent="-228578" algn="l" defTabSz="914315"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894" indent="-228578" algn="l" defTabSz="914315"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052" indent="-228578" algn="l" defTabSz="914315"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210" indent="-228578" algn="l" defTabSz="914315"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366"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24"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82"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40"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5" rtl="0" eaLnBrk="1" latinLnBrk="0" hangingPunct="1">
        <a:defRPr sz="1800" kern="1200">
          <a:solidFill>
            <a:schemeClr val="tx1"/>
          </a:solidFill>
          <a:latin typeface="+mn-lt"/>
          <a:ea typeface="+mn-ea"/>
          <a:cs typeface="+mn-cs"/>
        </a:defRPr>
      </a:lvl1pPr>
      <a:lvl2pPr marL="457158" algn="l" defTabSz="914315" rtl="0" eaLnBrk="1" latinLnBrk="0" hangingPunct="1">
        <a:defRPr sz="1800" kern="1200">
          <a:solidFill>
            <a:schemeClr val="tx1"/>
          </a:solidFill>
          <a:latin typeface="+mn-lt"/>
          <a:ea typeface="+mn-ea"/>
          <a:cs typeface="+mn-cs"/>
        </a:defRPr>
      </a:lvl2pPr>
      <a:lvl3pPr marL="914315" algn="l" defTabSz="914315" rtl="0" eaLnBrk="1" latinLnBrk="0" hangingPunct="1">
        <a:defRPr sz="1800" kern="1200">
          <a:solidFill>
            <a:schemeClr val="tx1"/>
          </a:solidFill>
          <a:latin typeface="+mn-lt"/>
          <a:ea typeface="+mn-ea"/>
          <a:cs typeface="+mn-cs"/>
        </a:defRPr>
      </a:lvl3pPr>
      <a:lvl4pPr marL="1371472" algn="l" defTabSz="914315" rtl="0" eaLnBrk="1" latinLnBrk="0" hangingPunct="1">
        <a:defRPr sz="1800" kern="1200">
          <a:solidFill>
            <a:schemeClr val="tx1"/>
          </a:solidFill>
          <a:latin typeface="+mn-lt"/>
          <a:ea typeface="+mn-ea"/>
          <a:cs typeface="+mn-cs"/>
        </a:defRPr>
      </a:lvl4pPr>
      <a:lvl5pPr marL="1828630" algn="l" defTabSz="914315" rtl="0" eaLnBrk="1" latinLnBrk="0" hangingPunct="1">
        <a:defRPr sz="1800" kern="1200">
          <a:solidFill>
            <a:schemeClr val="tx1"/>
          </a:solidFill>
          <a:latin typeface="+mn-lt"/>
          <a:ea typeface="+mn-ea"/>
          <a:cs typeface="+mn-cs"/>
        </a:defRPr>
      </a:lvl5pPr>
      <a:lvl6pPr marL="2285788" algn="l" defTabSz="914315" rtl="0" eaLnBrk="1" latinLnBrk="0" hangingPunct="1">
        <a:defRPr sz="1800" kern="1200">
          <a:solidFill>
            <a:schemeClr val="tx1"/>
          </a:solidFill>
          <a:latin typeface="+mn-lt"/>
          <a:ea typeface="+mn-ea"/>
          <a:cs typeface="+mn-cs"/>
        </a:defRPr>
      </a:lvl6pPr>
      <a:lvl7pPr marL="2742945" algn="l" defTabSz="914315" rtl="0" eaLnBrk="1" latinLnBrk="0" hangingPunct="1">
        <a:defRPr sz="1800" kern="1200">
          <a:solidFill>
            <a:schemeClr val="tx1"/>
          </a:solidFill>
          <a:latin typeface="+mn-lt"/>
          <a:ea typeface="+mn-ea"/>
          <a:cs typeface="+mn-cs"/>
        </a:defRPr>
      </a:lvl7pPr>
      <a:lvl8pPr marL="3200104" algn="l" defTabSz="914315" rtl="0" eaLnBrk="1" latinLnBrk="0" hangingPunct="1">
        <a:defRPr sz="1800" kern="1200">
          <a:solidFill>
            <a:schemeClr val="tx1"/>
          </a:solidFill>
          <a:latin typeface="+mn-lt"/>
          <a:ea typeface="+mn-ea"/>
          <a:cs typeface="+mn-cs"/>
        </a:defRPr>
      </a:lvl8pPr>
      <a:lvl9pPr marL="3657260" algn="l" defTabSz="91431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2878559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85000" lnSpcReduction="20000"/>
          </a:bodyPr>
          <a:lstStyle/>
          <a:p>
            <a:pPr marL="0" indent="0">
              <a:buNone/>
            </a:pPr>
            <a:r>
              <a:rPr lang="en-US" sz="3638" b="1" dirty="0" smtClean="0"/>
              <a:t>Neglect</a:t>
            </a:r>
            <a:r>
              <a:rPr lang="en-US" sz="3638" dirty="0" smtClean="0"/>
              <a:t> looks like…</a:t>
            </a:r>
          </a:p>
          <a:p>
            <a:pPr marL="0" indent="0">
              <a:buNone/>
            </a:pPr>
            <a:endParaRPr lang="en-US" sz="3638" dirty="0"/>
          </a:p>
          <a:p>
            <a:pPr marL="0" indent="0">
              <a:buNone/>
            </a:pPr>
            <a:r>
              <a:rPr lang="en-US" sz="3638" dirty="0" smtClean="0"/>
              <a:t>Somebody walking past or away from someone who is very emotional when they are meant to care for that person</a:t>
            </a:r>
          </a:p>
          <a:p>
            <a:pPr marL="0" indent="0">
              <a:buNone/>
            </a:pPr>
            <a:endParaRPr lang="en-US" sz="3638" dirty="0"/>
          </a:p>
          <a:p>
            <a:pPr marL="0" indent="0">
              <a:buNone/>
            </a:pPr>
            <a:r>
              <a:rPr lang="en-US" sz="3638" b="1" dirty="0" smtClean="0"/>
              <a:t>Neglect </a:t>
            </a:r>
            <a:r>
              <a:rPr lang="en-US" sz="3638" dirty="0" smtClean="0"/>
              <a:t>sounds like…</a:t>
            </a:r>
          </a:p>
          <a:p>
            <a:pPr marL="0" indent="0">
              <a:buNone/>
            </a:pPr>
            <a:endParaRPr lang="en-US" sz="3638" dirty="0"/>
          </a:p>
          <a:p>
            <a:pPr marL="0" indent="0">
              <a:buNone/>
            </a:pPr>
            <a:r>
              <a:rPr lang="en-US" sz="3638" dirty="0" smtClean="0"/>
              <a:t>This could be complete silence or it could be comments such as “what are you crying for anyway?”</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Principles of an unhealthy relationship</a:t>
            </a:r>
            <a:endParaRPr sz="2426" spc="27" dirty="0"/>
          </a:p>
        </p:txBody>
      </p:sp>
      <p:pic>
        <p:nvPicPr>
          <p:cNvPr id="2" name="Picture 1"/>
          <p:cNvPicPr>
            <a:picLocks noChangeAspect="1"/>
          </p:cNvPicPr>
          <p:nvPr/>
        </p:nvPicPr>
        <p:blipFill>
          <a:blip r:embed="rId4"/>
          <a:stretch>
            <a:fillRect/>
          </a:stretch>
        </p:blipFill>
        <p:spPr>
          <a:xfrm>
            <a:off x="7805687" y="1152258"/>
            <a:ext cx="3084843" cy="5328366"/>
          </a:xfrm>
          <a:prstGeom prst="rect">
            <a:avLst/>
          </a:prstGeom>
        </p:spPr>
      </p:pic>
    </p:spTree>
    <p:extLst>
      <p:ext uri="{BB962C8B-B14F-4D97-AF65-F5344CB8AC3E}">
        <p14:creationId xmlns:p14="http://schemas.microsoft.com/office/powerpoint/2010/main" val="4130357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sp>
        <p:nvSpPr>
          <p:cNvPr id="3" name="Rounded Rectangle 2"/>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dirty="0">
                <a:solidFill>
                  <a:prstClr val="black"/>
                </a:solidFill>
                <a:latin typeface="Comic Sans MS" panose="030F0702030302020204" pitchFamily="66" charset="0"/>
              </a:rPr>
              <a:t>Rules!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I will ask the question and give you some thinking time. (no more than 10 seconds)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Write the answer and turn your whiteboard over so nobody can see it.</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I am ready I will put on the 3 to 1 counter.</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1277832" y="212903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3</a:t>
            </a:r>
          </a:p>
        </p:txBody>
      </p:sp>
      <p:sp>
        <p:nvSpPr>
          <p:cNvPr id="7" name="Rounded Rectangle 6"/>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2</a:t>
            </a:r>
          </a:p>
        </p:txBody>
      </p:sp>
      <p:sp>
        <p:nvSpPr>
          <p:cNvPr id="8" name="Rounded Rectangle 7"/>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1</a:t>
            </a:r>
          </a:p>
        </p:txBody>
      </p:sp>
      <p:sp>
        <p:nvSpPr>
          <p:cNvPr id="9" name="Rounded Rectangle 8"/>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4800" dirty="0">
                <a:solidFill>
                  <a:prstClr val="black"/>
                </a:solidFill>
                <a:latin typeface="Comic Sans MS" panose="030F0702030302020204" pitchFamily="66" charset="0"/>
              </a:rPr>
              <a:t>Show me! </a:t>
            </a:r>
          </a:p>
          <a:p>
            <a:pPr algn="ctr" defTabSz="914358">
              <a:defRPr/>
            </a:pPr>
            <a:r>
              <a:rPr lang="en-US" sz="3200"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Tree>
    <p:extLst>
      <p:ext uri="{BB962C8B-B14F-4D97-AF65-F5344CB8AC3E}">
        <p14:creationId xmlns:p14="http://schemas.microsoft.com/office/powerpoint/2010/main" val="345054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a:t>What is being described?</a:t>
            </a:r>
          </a:p>
          <a:p>
            <a:pPr marL="0" indent="0">
              <a:buNone/>
            </a:pPr>
            <a:endParaRPr lang="en-US" sz="3638" dirty="0"/>
          </a:p>
          <a:p>
            <a:pPr marL="0" indent="0">
              <a:buNone/>
            </a:pPr>
            <a:r>
              <a:rPr lang="en-US" sz="3638" dirty="0"/>
              <a:t>“the way in which 2 or more people regard and behave towards each other.”</a:t>
            </a:r>
          </a:p>
          <a:p>
            <a:pPr marL="0" indent="0">
              <a:buNone/>
            </a:pPr>
            <a:endParaRPr lang="en-US" sz="3638" dirty="0"/>
          </a:p>
          <a:p>
            <a:pPr marL="0" indent="0">
              <a:buNone/>
            </a:pPr>
            <a:r>
              <a:rPr lang="en-US" sz="3638" dirty="0" smtClean="0">
                <a:solidFill>
                  <a:srgbClr val="FF0000"/>
                </a:solidFill>
              </a:rPr>
              <a:t>relationships</a:t>
            </a:r>
            <a:endParaRPr lang="en-US" sz="3638" dirty="0">
              <a:solidFill>
                <a:srgbClr val="FF0000"/>
              </a:solidFill>
            </a:endParaRPr>
          </a:p>
          <a:p>
            <a:pPr marL="0" indent="0">
              <a:buNone/>
            </a:pPr>
            <a:endParaRPr lang="en-US" sz="3638" dirty="0"/>
          </a:p>
          <a:p>
            <a:pPr marL="0" indent="0">
              <a:buNone/>
            </a:pPr>
            <a:endParaRPr lang="en-US" sz="3638" dirty="0">
              <a:solidFill>
                <a:srgbClr val="FF0000"/>
              </a:solidFill>
            </a:endParaRPr>
          </a:p>
          <a:p>
            <a:pPr marL="0" indent="0">
              <a:buNone/>
            </a:pPr>
            <a:endParaRPr lang="en-US" sz="3638" dirty="0">
              <a:solidFill>
                <a:srgbClr val="FF0000"/>
              </a:solidFill>
            </a:endParaRPr>
          </a:p>
        </p:txBody>
      </p:sp>
    </p:spTree>
    <p:extLst>
      <p:ext uri="{BB962C8B-B14F-4D97-AF65-F5344CB8AC3E}">
        <p14:creationId xmlns:p14="http://schemas.microsoft.com/office/powerpoint/2010/main" val="117494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92500" lnSpcReduction="10000"/>
          </a:bodyPr>
          <a:lstStyle/>
          <a:p>
            <a:pPr marL="0" indent="0">
              <a:buNone/>
            </a:pPr>
            <a:r>
              <a:rPr lang="en-US" sz="3638" dirty="0" smtClean="0"/>
              <a:t>What golden thread does today’s lesson link to?</a:t>
            </a:r>
          </a:p>
          <a:p>
            <a:pPr marL="0" indent="0">
              <a:buNone/>
            </a:pPr>
            <a:endParaRPr lang="en-US" sz="3638" dirty="0"/>
          </a:p>
          <a:p>
            <a:pPr marL="0" indent="0">
              <a:buNone/>
            </a:pPr>
            <a:r>
              <a:rPr lang="en-US" sz="3638" dirty="0" smtClean="0">
                <a:solidFill>
                  <a:srgbClr val="FF0000"/>
                </a:solidFill>
              </a:rPr>
              <a:t>A – Secure your Future</a:t>
            </a:r>
          </a:p>
          <a:p>
            <a:pPr marL="0" indent="0">
              <a:buNone/>
            </a:pPr>
            <a:endParaRPr lang="en-US" sz="3638" dirty="0">
              <a:solidFill>
                <a:srgbClr val="FF0000"/>
              </a:solidFill>
            </a:endParaRPr>
          </a:p>
          <a:p>
            <a:pPr marL="0" indent="0">
              <a:buNone/>
            </a:pPr>
            <a:r>
              <a:rPr lang="en-US" sz="3638" dirty="0" smtClean="0">
                <a:solidFill>
                  <a:srgbClr val="FF0000"/>
                </a:solidFill>
              </a:rPr>
              <a:t>B – Secure your Wellbeing</a:t>
            </a:r>
          </a:p>
          <a:p>
            <a:pPr marL="0" indent="0">
              <a:buNone/>
            </a:pPr>
            <a:endParaRPr lang="en-US" sz="3638" dirty="0">
              <a:solidFill>
                <a:srgbClr val="FF0000"/>
              </a:solidFill>
            </a:endParaRPr>
          </a:p>
          <a:p>
            <a:pPr marL="0" indent="0">
              <a:buNone/>
            </a:pPr>
            <a:r>
              <a:rPr lang="en-US" sz="3638" dirty="0" smtClean="0">
                <a:solidFill>
                  <a:srgbClr val="FF0000"/>
                </a:solidFill>
              </a:rPr>
              <a:t>C – Secure your Relationships</a:t>
            </a:r>
          </a:p>
          <a:p>
            <a:pPr marL="0" indent="0">
              <a:buNone/>
            </a:pPr>
            <a:endParaRPr lang="en-US" sz="3638" dirty="0">
              <a:solidFill>
                <a:srgbClr val="FF0000"/>
              </a:solidFill>
            </a:endParaRPr>
          </a:p>
          <a:p>
            <a:pPr marL="0" indent="0">
              <a:buNone/>
            </a:pPr>
            <a:r>
              <a:rPr lang="en-US" sz="3638" dirty="0" smtClean="0">
                <a:solidFill>
                  <a:srgbClr val="FF0000"/>
                </a:solidFill>
              </a:rPr>
              <a:t>D – Secure your Voice</a:t>
            </a:r>
            <a:endParaRPr lang="en-US" sz="3638" dirty="0">
              <a:solidFill>
                <a:srgbClr val="FF0000"/>
              </a:solidFill>
            </a:endParaRPr>
          </a:p>
          <a:p>
            <a:pPr marL="0" indent="0">
              <a:buNone/>
            </a:pPr>
            <a:endParaRPr lang="en-US" sz="3638" dirty="0"/>
          </a:p>
          <a:p>
            <a:pPr marL="0" indent="0">
              <a:buNone/>
            </a:pPr>
            <a:endParaRPr lang="en-US" sz="3638" dirty="0">
              <a:solidFill>
                <a:srgbClr val="FF0000"/>
              </a:solidFill>
            </a:endParaRPr>
          </a:p>
          <a:p>
            <a:pPr marL="0" indent="0">
              <a:buNone/>
            </a:pPr>
            <a:endParaRPr lang="en-US" sz="3638" dirty="0">
              <a:solidFill>
                <a:srgbClr val="FF0000"/>
              </a:solidFill>
            </a:endParaRPr>
          </a:p>
        </p:txBody>
      </p:sp>
      <p:pic>
        <p:nvPicPr>
          <p:cNvPr id="2" name="Picture 1"/>
          <p:cNvPicPr>
            <a:picLocks noChangeAspect="1"/>
          </p:cNvPicPr>
          <p:nvPr/>
        </p:nvPicPr>
        <p:blipFill>
          <a:blip r:embed="rId4"/>
          <a:stretch>
            <a:fillRect/>
          </a:stretch>
        </p:blipFill>
        <p:spPr>
          <a:xfrm>
            <a:off x="5735220" y="4555803"/>
            <a:ext cx="974684" cy="974684"/>
          </a:xfrm>
          <a:prstGeom prst="rect">
            <a:avLst/>
          </a:prstGeom>
        </p:spPr>
      </p:pic>
    </p:spTree>
    <p:extLst>
      <p:ext uri="{BB962C8B-B14F-4D97-AF65-F5344CB8AC3E}">
        <p14:creationId xmlns:p14="http://schemas.microsoft.com/office/powerpoint/2010/main" val="231099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92500" lnSpcReduction="20000"/>
          </a:bodyPr>
          <a:lstStyle/>
          <a:p>
            <a:pPr marL="0" indent="0">
              <a:buNone/>
            </a:pPr>
            <a:r>
              <a:rPr lang="en-US" sz="3638" dirty="0" smtClean="0"/>
              <a:t>What principle of an unhealthy relationship is being described?</a:t>
            </a:r>
            <a:endParaRPr lang="en-US" sz="3638" dirty="0"/>
          </a:p>
          <a:p>
            <a:pPr marL="0" indent="0">
              <a:buNone/>
            </a:pPr>
            <a:endParaRPr lang="en-US" sz="3638" dirty="0"/>
          </a:p>
          <a:p>
            <a:pPr marL="0" indent="0">
              <a:buNone/>
            </a:pPr>
            <a:r>
              <a:rPr lang="en-US" sz="3638" dirty="0" smtClean="0"/>
              <a:t>“</a:t>
            </a:r>
            <a:r>
              <a:rPr lang="en-US" sz="4000" dirty="0">
                <a:solidFill>
                  <a:prstClr val="black"/>
                </a:solidFill>
              </a:rPr>
              <a:t>When a person doesn’t feel valued or equal in the relationship</a:t>
            </a:r>
            <a:r>
              <a:rPr lang="en-US" sz="3638" dirty="0" smtClean="0"/>
              <a:t>” </a:t>
            </a:r>
          </a:p>
          <a:p>
            <a:pPr marL="0" indent="0">
              <a:buNone/>
            </a:pPr>
            <a:endParaRPr lang="en-US" sz="3638" dirty="0"/>
          </a:p>
          <a:p>
            <a:pPr marL="0" indent="0">
              <a:buNone/>
            </a:pPr>
            <a:r>
              <a:rPr lang="en-US" sz="3638" dirty="0" smtClean="0">
                <a:solidFill>
                  <a:srgbClr val="FF0000"/>
                </a:solidFill>
              </a:rPr>
              <a:t>A – Neglect</a:t>
            </a:r>
          </a:p>
          <a:p>
            <a:pPr marL="0" indent="0">
              <a:buNone/>
            </a:pPr>
            <a:endParaRPr lang="en-US" sz="3638" dirty="0">
              <a:solidFill>
                <a:srgbClr val="FF0000"/>
              </a:solidFill>
            </a:endParaRPr>
          </a:p>
          <a:p>
            <a:pPr marL="0" indent="0">
              <a:buNone/>
            </a:pPr>
            <a:r>
              <a:rPr lang="en-US" sz="3638" dirty="0" smtClean="0">
                <a:solidFill>
                  <a:srgbClr val="FF0000"/>
                </a:solidFill>
              </a:rPr>
              <a:t>B – Control</a:t>
            </a:r>
          </a:p>
          <a:p>
            <a:pPr marL="0" indent="0">
              <a:buNone/>
            </a:pPr>
            <a:endParaRPr lang="en-US" sz="3638" dirty="0">
              <a:solidFill>
                <a:srgbClr val="FF0000"/>
              </a:solidFill>
            </a:endParaRPr>
          </a:p>
          <a:p>
            <a:pPr marL="0" indent="0">
              <a:buNone/>
            </a:pPr>
            <a:r>
              <a:rPr lang="en-US" sz="3638" dirty="0" smtClean="0">
                <a:solidFill>
                  <a:srgbClr val="FF0000"/>
                </a:solidFill>
              </a:rPr>
              <a:t>C – Disrespect</a:t>
            </a:r>
            <a:endParaRPr lang="en-US" sz="3638" dirty="0"/>
          </a:p>
          <a:p>
            <a:pPr marL="0" indent="0">
              <a:buNone/>
            </a:pPr>
            <a:endParaRPr lang="en-US" sz="3638" dirty="0">
              <a:solidFill>
                <a:srgbClr val="FF0000"/>
              </a:solidFill>
            </a:endParaRPr>
          </a:p>
          <a:p>
            <a:pPr marL="0" indent="0">
              <a:buNone/>
            </a:pPr>
            <a:endParaRPr lang="en-US" sz="3638" dirty="0">
              <a:solidFill>
                <a:srgbClr val="FF0000"/>
              </a:solidFill>
            </a:endParaRPr>
          </a:p>
        </p:txBody>
      </p:sp>
      <p:pic>
        <p:nvPicPr>
          <p:cNvPr id="2" name="Picture 1"/>
          <p:cNvPicPr>
            <a:picLocks noChangeAspect="1"/>
          </p:cNvPicPr>
          <p:nvPr/>
        </p:nvPicPr>
        <p:blipFill>
          <a:blip r:embed="rId4"/>
          <a:stretch>
            <a:fillRect/>
          </a:stretch>
        </p:blipFill>
        <p:spPr>
          <a:xfrm>
            <a:off x="3004326" y="5685579"/>
            <a:ext cx="974684" cy="974684"/>
          </a:xfrm>
          <a:prstGeom prst="rect">
            <a:avLst/>
          </a:prstGeom>
        </p:spPr>
      </p:pic>
    </p:spTree>
    <p:extLst>
      <p:ext uri="{BB962C8B-B14F-4D97-AF65-F5344CB8AC3E}">
        <p14:creationId xmlns:p14="http://schemas.microsoft.com/office/powerpoint/2010/main" val="262853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92500" lnSpcReduction="20000"/>
          </a:bodyPr>
          <a:lstStyle/>
          <a:p>
            <a:pPr marL="0" indent="0">
              <a:buNone/>
            </a:pPr>
            <a:r>
              <a:rPr lang="en-US" sz="3638" dirty="0" smtClean="0"/>
              <a:t>What principle of an unhealthy relationship is being described?</a:t>
            </a:r>
            <a:endParaRPr lang="en-US" sz="3638" dirty="0"/>
          </a:p>
          <a:p>
            <a:pPr marL="0" indent="0">
              <a:buNone/>
            </a:pPr>
            <a:endParaRPr lang="en-US" sz="3638" dirty="0"/>
          </a:p>
          <a:p>
            <a:pPr marL="0" indent="0">
              <a:buNone/>
            </a:pPr>
            <a:r>
              <a:rPr lang="en-US" sz="3638" dirty="0" smtClean="0"/>
              <a:t>“</a:t>
            </a:r>
            <a:r>
              <a:rPr lang="en-US" sz="4000" dirty="0">
                <a:solidFill>
                  <a:prstClr val="black"/>
                </a:solidFill>
              </a:rPr>
              <a:t>When one person dominates the other person in the relationship to get their own way</a:t>
            </a:r>
            <a:r>
              <a:rPr lang="en-US" sz="3638" dirty="0" smtClean="0"/>
              <a:t>” </a:t>
            </a:r>
          </a:p>
          <a:p>
            <a:pPr marL="0" indent="0">
              <a:buNone/>
            </a:pPr>
            <a:endParaRPr lang="en-US" sz="3638" dirty="0"/>
          </a:p>
          <a:p>
            <a:pPr marL="0" indent="0">
              <a:buNone/>
            </a:pPr>
            <a:r>
              <a:rPr lang="en-US" sz="3638" dirty="0" smtClean="0">
                <a:solidFill>
                  <a:srgbClr val="FF0000"/>
                </a:solidFill>
              </a:rPr>
              <a:t>A – Disrespect</a:t>
            </a:r>
          </a:p>
          <a:p>
            <a:pPr marL="0" indent="0">
              <a:buNone/>
            </a:pPr>
            <a:endParaRPr lang="en-US" sz="3638" dirty="0">
              <a:solidFill>
                <a:srgbClr val="FF0000"/>
              </a:solidFill>
            </a:endParaRPr>
          </a:p>
          <a:p>
            <a:pPr marL="0" indent="0">
              <a:buNone/>
            </a:pPr>
            <a:r>
              <a:rPr lang="en-US" sz="3638" dirty="0" smtClean="0">
                <a:solidFill>
                  <a:srgbClr val="FF0000"/>
                </a:solidFill>
              </a:rPr>
              <a:t>B – Neglect</a:t>
            </a:r>
          </a:p>
          <a:p>
            <a:pPr marL="0" indent="0">
              <a:buNone/>
            </a:pPr>
            <a:endParaRPr lang="en-US" sz="3638" dirty="0">
              <a:solidFill>
                <a:srgbClr val="FF0000"/>
              </a:solidFill>
            </a:endParaRPr>
          </a:p>
          <a:p>
            <a:pPr marL="0" indent="0">
              <a:buNone/>
            </a:pPr>
            <a:r>
              <a:rPr lang="en-US" sz="3638" dirty="0" smtClean="0">
                <a:solidFill>
                  <a:srgbClr val="FF0000"/>
                </a:solidFill>
              </a:rPr>
              <a:t>C – Control</a:t>
            </a:r>
            <a:endParaRPr lang="en-US" sz="3638" dirty="0"/>
          </a:p>
          <a:p>
            <a:pPr marL="0" indent="0">
              <a:buNone/>
            </a:pPr>
            <a:endParaRPr lang="en-US" sz="3638" dirty="0">
              <a:solidFill>
                <a:srgbClr val="FF0000"/>
              </a:solidFill>
            </a:endParaRPr>
          </a:p>
          <a:p>
            <a:pPr marL="0" indent="0">
              <a:buNone/>
            </a:pPr>
            <a:endParaRPr lang="en-US" sz="3638" dirty="0">
              <a:solidFill>
                <a:srgbClr val="FF0000"/>
              </a:solidFill>
            </a:endParaRPr>
          </a:p>
        </p:txBody>
      </p:sp>
      <p:pic>
        <p:nvPicPr>
          <p:cNvPr id="2" name="Picture 1"/>
          <p:cNvPicPr>
            <a:picLocks noChangeAspect="1"/>
          </p:cNvPicPr>
          <p:nvPr/>
        </p:nvPicPr>
        <p:blipFill>
          <a:blip r:embed="rId4"/>
          <a:stretch>
            <a:fillRect/>
          </a:stretch>
        </p:blipFill>
        <p:spPr>
          <a:xfrm>
            <a:off x="2486227" y="5685579"/>
            <a:ext cx="974684" cy="974684"/>
          </a:xfrm>
          <a:prstGeom prst="rect">
            <a:avLst/>
          </a:prstGeom>
        </p:spPr>
      </p:pic>
    </p:spTree>
    <p:extLst>
      <p:ext uri="{BB962C8B-B14F-4D97-AF65-F5344CB8AC3E}">
        <p14:creationId xmlns:p14="http://schemas.microsoft.com/office/powerpoint/2010/main" val="128659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What does disrespect sound like?</a:t>
            </a:r>
          </a:p>
          <a:p>
            <a:pPr marL="0" indent="0">
              <a:buNone/>
            </a:pPr>
            <a:endParaRPr lang="en-US" sz="3638" dirty="0"/>
          </a:p>
          <a:p>
            <a:pPr marL="0" indent="0">
              <a:buNone/>
            </a:pPr>
            <a:r>
              <a:rPr lang="en-US" sz="3638" dirty="0" smtClean="0">
                <a:solidFill>
                  <a:srgbClr val="FF0000"/>
                </a:solidFill>
              </a:rPr>
              <a:t>A – “I didn’t see you there”</a:t>
            </a:r>
          </a:p>
          <a:p>
            <a:pPr marL="0" indent="0">
              <a:buNone/>
            </a:pPr>
            <a:endParaRPr lang="en-US" sz="3638" dirty="0">
              <a:solidFill>
                <a:srgbClr val="FF0000"/>
              </a:solidFill>
            </a:endParaRPr>
          </a:p>
          <a:p>
            <a:pPr marL="0" indent="0">
              <a:buNone/>
            </a:pPr>
            <a:r>
              <a:rPr lang="en-US" sz="3638" dirty="0" smtClean="0">
                <a:solidFill>
                  <a:srgbClr val="FF0000"/>
                </a:solidFill>
              </a:rPr>
              <a:t>B – “We are going to do things my way”</a:t>
            </a:r>
          </a:p>
          <a:p>
            <a:pPr marL="0" indent="0">
              <a:buNone/>
            </a:pPr>
            <a:endParaRPr lang="en-US" sz="3638" dirty="0">
              <a:solidFill>
                <a:srgbClr val="FF0000"/>
              </a:solidFill>
            </a:endParaRPr>
          </a:p>
          <a:p>
            <a:pPr marL="0" indent="0">
              <a:buNone/>
            </a:pPr>
            <a:r>
              <a:rPr lang="en-US" sz="3638" dirty="0" smtClean="0">
                <a:solidFill>
                  <a:srgbClr val="FF0000"/>
                </a:solidFill>
              </a:rPr>
              <a:t>C – “I don’t care what you think”</a:t>
            </a:r>
            <a:endParaRPr lang="en-US" sz="3638" dirty="0"/>
          </a:p>
          <a:p>
            <a:pPr marL="0" indent="0">
              <a:buNone/>
            </a:pPr>
            <a:endParaRPr lang="en-US" sz="3638" dirty="0">
              <a:solidFill>
                <a:srgbClr val="FF0000"/>
              </a:solidFill>
            </a:endParaRPr>
          </a:p>
          <a:p>
            <a:pPr marL="0" indent="0">
              <a:buNone/>
            </a:pPr>
            <a:endParaRPr lang="en-US" sz="3638" dirty="0">
              <a:solidFill>
                <a:srgbClr val="FF0000"/>
              </a:solidFill>
            </a:endParaRPr>
          </a:p>
        </p:txBody>
      </p:sp>
      <p:pic>
        <p:nvPicPr>
          <p:cNvPr id="2" name="Picture 1"/>
          <p:cNvPicPr>
            <a:picLocks noChangeAspect="1"/>
          </p:cNvPicPr>
          <p:nvPr/>
        </p:nvPicPr>
        <p:blipFill>
          <a:blip r:embed="rId4"/>
          <a:stretch>
            <a:fillRect/>
          </a:stretch>
        </p:blipFill>
        <p:spPr>
          <a:xfrm>
            <a:off x="6605950" y="5114078"/>
            <a:ext cx="974684" cy="974684"/>
          </a:xfrm>
          <a:prstGeom prst="rect">
            <a:avLst/>
          </a:prstGeom>
        </p:spPr>
      </p:pic>
    </p:spTree>
    <p:extLst>
      <p:ext uri="{BB962C8B-B14F-4D97-AF65-F5344CB8AC3E}">
        <p14:creationId xmlns:p14="http://schemas.microsoft.com/office/powerpoint/2010/main" val="369733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What does control look like?</a:t>
            </a:r>
          </a:p>
          <a:p>
            <a:pPr marL="0" indent="0">
              <a:buNone/>
            </a:pPr>
            <a:endParaRPr lang="en-US" sz="3638" dirty="0"/>
          </a:p>
          <a:p>
            <a:pPr marL="0" indent="0">
              <a:buNone/>
            </a:pPr>
            <a:r>
              <a:rPr lang="en-US" sz="3638" dirty="0" smtClean="0">
                <a:solidFill>
                  <a:srgbClr val="FF0000"/>
                </a:solidFill>
              </a:rPr>
              <a:t>A – walking past or away from someone who is emotional</a:t>
            </a:r>
          </a:p>
          <a:p>
            <a:pPr marL="0" indent="0">
              <a:buNone/>
            </a:pPr>
            <a:endParaRPr lang="en-US" sz="3638" dirty="0">
              <a:solidFill>
                <a:srgbClr val="FF0000"/>
              </a:solidFill>
            </a:endParaRPr>
          </a:p>
          <a:p>
            <a:pPr marL="0" indent="0">
              <a:buNone/>
            </a:pPr>
            <a:r>
              <a:rPr lang="en-US" sz="3638" dirty="0" smtClean="0">
                <a:solidFill>
                  <a:srgbClr val="FF0000"/>
                </a:solidFill>
              </a:rPr>
              <a:t>B – one person always making the decisions</a:t>
            </a:r>
          </a:p>
          <a:p>
            <a:pPr marL="0" indent="0">
              <a:buNone/>
            </a:pPr>
            <a:endParaRPr lang="en-US" sz="3638" dirty="0">
              <a:solidFill>
                <a:srgbClr val="FF0000"/>
              </a:solidFill>
            </a:endParaRPr>
          </a:p>
          <a:p>
            <a:pPr marL="0" indent="0">
              <a:buNone/>
            </a:pPr>
            <a:r>
              <a:rPr lang="en-US" sz="3638" dirty="0" smtClean="0">
                <a:solidFill>
                  <a:srgbClr val="FF0000"/>
                </a:solidFill>
              </a:rPr>
              <a:t>C – people not caring what you think and continuing to do things even if they have been asked to stop</a:t>
            </a:r>
            <a:endParaRPr lang="en-US" sz="3638" dirty="0"/>
          </a:p>
          <a:p>
            <a:pPr marL="0" indent="0">
              <a:buNone/>
            </a:pPr>
            <a:endParaRPr lang="en-US" sz="3638" dirty="0">
              <a:solidFill>
                <a:srgbClr val="FF0000"/>
              </a:solidFill>
            </a:endParaRPr>
          </a:p>
          <a:p>
            <a:pPr marL="0" indent="0">
              <a:buNone/>
            </a:pPr>
            <a:endParaRPr lang="en-US" sz="3638" dirty="0">
              <a:solidFill>
                <a:srgbClr val="FF0000"/>
              </a:solidFill>
            </a:endParaRPr>
          </a:p>
        </p:txBody>
      </p:sp>
      <p:pic>
        <p:nvPicPr>
          <p:cNvPr id="2" name="Picture 1"/>
          <p:cNvPicPr>
            <a:picLocks noChangeAspect="1"/>
          </p:cNvPicPr>
          <p:nvPr/>
        </p:nvPicPr>
        <p:blipFill>
          <a:blip r:embed="rId4"/>
          <a:stretch>
            <a:fillRect/>
          </a:stretch>
        </p:blipFill>
        <p:spPr>
          <a:xfrm>
            <a:off x="8805684" y="3873107"/>
            <a:ext cx="974684" cy="974684"/>
          </a:xfrm>
          <a:prstGeom prst="rect">
            <a:avLst/>
          </a:prstGeom>
        </p:spPr>
      </p:pic>
    </p:spTree>
    <p:extLst>
      <p:ext uri="{BB962C8B-B14F-4D97-AF65-F5344CB8AC3E}">
        <p14:creationId xmlns:p14="http://schemas.microsoft.com/office/powerpoint/2010/main" val="212101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What does neglect look like?</a:t>
            </a:r>
          </a:p>
          <a:p>
            <a:pPr marL="0" indent="0">
              <a:buNone/>
            </a:pPr>
            <a:endParaRPr lang="en-US" sz="3638" dirty="0"/>
          </a:p>
          <a:p>
            <a:pPr marL="0" indent="0">
              <a:buNone/>
            </a:pPr>
            <a:r>
              <a:rPr lang="en-US" sz="3638" dirty="0" smtClean="0">
                <a:solidFill>
                  <a:srgbClr val="FF0000"/>
                </a:solidFill>
              </a:rPr>
              <a:t>A – walking past or away from someone who is emotional</a:t>
            </a:r>
          </a:p>
          <a:p>
            <a:pPr marL="0" indent="0">
              <a:buNone/>
            </a:pPr>
            <a:endParaRPr lang="en-US" sz="3638" dirty="0">
              <a:solidFill>
                <a:srgbClr val="FF0000"/>
              </a:solidFill>
            </a:endParaRPr>
          </a:p>
          <a:p>
            <a:pPr marL="0" indent="0">
              <a:buNone/>
            </a:pPr>
            <a:r>
              <a:rPr lang="en-US" sz="3638" dirty="0" smtClean="0">
                <a:solidFill>
                  <a:srgbClr val="FF0000"/>
                </a:solidFill>
              </a:rPr>
              <a:t>B – one person always making the decisions</a:t>
            </a:r>
          </a:p>
          <a:p>
            <a:pPr marL="0" indent="0">
              <a:buNone/>
            </a:pPr>
            <a:endParaRPr lang="en-US" sz="3638" dirty="0">
              <a:solidFill>
                <a:srgbClr val="FF0000"/>
              </a:solidFill>
            </a:endParaRPr>
          </a:p>
          <a:p>
            <a:pPr marL="0" indent="0">
              <a:buNone/>
            </a:pPr>
            <a:r>
              <a:rPr lang="en-US" sz="3638" dirty="0" smtClean="0">
                <a:solidFill>
                  <a:srgbClr val="FF0000"/>
                </a:solidFill>
              </a:rPr>
              <a:t>C – people not caring what you think and continuing to do things even if they have been asked to stop</a:t>
            </a:r>
            <a:endParaRPr lang="en-US" sz="3638" dirty="0"/>
          </a:p>
          <a:p>
            <a:pPr marL="0" indent="0">
              <a:buNone/>
            </a:pPr>
            <a:endParaRPr lang="en-US" sz="3638" dirty="0">
              <a:solidFill>
                <a:srgbClr val="FF0000"/>
              </a:solidFill>
            </a:endParaRPr>
          </a:p>
          <a:p>
            <a:pPr marL="0" indent="0">
              <a:buNone/>
            </a:pPr>
            <a:endParaRPr lang="en-US" sz="3638" dirty="0">
              <a:solidFill>
                <a:srgbClr val="FF0000"/>
              </a:solidFill>
            </a:endParaRPr>
          </a:p>
        </p:txBody>
      </p:sp>
      <p:pic>
        <p:nvPicPr>
          <p:cNvPr id="2" name="Picture 1"/>
          <p:cNvPicPr>
            <a:picLocks noChangeAspect="1"/>
          </p:cNvPicPr>
          <p:nvPr/>
        </p:nvPicPr>
        <p:blipFill>
          <a:blip r:embed="rId4"/>
          <a:stretch>
            <a:fillRect/>
          </a:stretch>
        </p:blipFill>
        <p:spPr>
          <a:xfrm>
            <a:off x="10998627" y="2830619"/>
            <a:ext cx="974684" cy="974684"/>
          </a:xfrm>
          <a:prstGeom prst="rect">
            <a:avLst/>
          </a:prstGeom>
        </p:spPr>
      </p:pic>
    </p:spTree>
    <p:extLst>
      <p:ext uri="{BB962C8B-B14F-4D97-AF65-F5344CB8AC3E}">
        <p14:creationId xmlns:p14="http://schemas.microsoft.com/office/powerpoint/2010/main" val="174633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fontScale="85000" lnSpcReduction="20000"/>
          </a:bodyPr>
          <a:lstStyle/>
          <a:p>
            <a:pPr marL="0" indent="0">
              <a:buNone/>
            </a:pPr>
            <a:r>
              <a:rPr lang="en-US" sz="3638" dirty="0" smtClean="0"/>
              <a:t>In your books answer the following question:</a:t>
            </a:r>
          </a:p>
          <a:p>
            <a:pPr marL="0" indent="0">
              <a:buNone/>
            </a:pPr>
            <a:endParaRPr lang="en-US" sz="3638" dirty="0"/>
          </a:p>
          <a:p>
            <a:pPr marL="0" indent="0">
              <a:buNone/>
            </a:pPr>
            <a:r>
              <a:rPr lang="en-US" sz="3638" dirty="0" smtClean="0"/>
              <a:t>“Identify a characteristic of an unhealthy relationship”</a:t>
            </a:r>
            <a:endParaRPr lang="en-US" sz="3638" dirty="0"/>
          </a:p>
          <a:p>
            <a:pPr marL="0" indent="0">
              <a:buNone/>
            </a:pPr>
            <a:endParaRPr lang="en-US" sz="3638" dirty="0" smtClean="0"/>
          </a:p>
          <a:p>
            <a:pPr marL="0" indent="0">
              <a:buNone/>
            </a:pPr>
            <a:r>
              <a:rPr lang="en-US" sz="3638" dirty="0" smtClean="0"/>
              <a:t>Sentence starters:</a:t>
            </a:r>
          </a:p>
          <a:p>
            <a:pPr marL="0" indent="0">
              <a:buNone/>
            </a:pPr>
            <a:endParaRPr lang="en-US" sz="3638" dirty="0"/>
          </a:p>
          <a:p>
            <a:pPr marL="0" indent="0">
              <a:buNone/>
            </a:pPr>
            <a:r>
              <a:rPr lang="en-US" sz="3638" dirty="0" smtClean="0"/>
              <a:t>A characteristic of an unhealthy relationship is…</a:t>
            </a:r>
          </a:p>
          <a:p>
            <a:pPr marL="0" indent="0">
              <a:buNone/>
            </a:pPr>
            <a:r>
              <a:rPr lang="en-US" sz="3638" dirty="0" smtClean="0"/>
              <a:t>This characteristic looks like…</a:t>
            </a:r>
          </a:p>
          <a:p>
            <a:pPr marL="0" indent="0">
              <a:buNone/>
            </a:pPr>
            <a:r>
              <a:rPr lang="en-US" sz="3638" dirty="0" smtClean="0"/>
              <a:t>This characteristics sounds like…</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Principles of an unhealthy relationship</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883372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31" y="-8849"/>
            <a:ext cx="12191142" cy="978098"/>
            <a:chOff x="2" y="1383733"/>
            <a:chExt cx="12191998" cy="762000"/>
          </a:xfrm>
        </p:grpSpPr>
        <p:sp>
          <p:nvSpPr>
            <p:cNvPr id="15" name="Rectangle 1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369">
                <a:defRPr/>
              </a:pPr>
              <a:endParaRPr lang="en-US" sz="1801">
                <a:solidFill>
                  <a:prstClr val="black"/>
                </a:solidFill>
                <a:latin typeface="Franklin Gothic Book" panose="020B0503020102020204" pitchFamily="34" charset="0"/>
              </a:endParaRPr>
            </a:p>
          </p:txBody>
        </p:sp>
        <p:sp>
          <p:nvSpPr>
            <p:cNvPr id="18" name="TextBox 17"/>
            <p:cNvSpPr txBox="1"/>
            <p:nvPr/>
          </p:nvSpPr>
          <p:spPr>
            <a:xfrm>
              <a:off x="591236" y="1535991"/>
              <a:ext cx="8248524" cy="407621"/>
            </a:xfrm>
            <a:prstGeom prst="rect">
              <a:avLst/>
            </a:prstGeom>
            <a:noFill/>
          </p:spPr>
          <p:txBody>
            <a:bodyPr wrap="square" rtlCol="0">
              <a:spAutoFit/>
            </a:bodyPr>
            <a:lstStyle/>
            <a:p>
              <a:pPr defTabSz="914369">
                <a:defRPr/>
              </a:pPr>
              <a:r>
                <a:rPr lang="en-US" sz="2800" b="1" dirty="0">
                  <a:solidFill>
                    <a:prstClr val="black"/>
                  </a:solidFill>
                  <a:latin typeface="Franklin Gothic Book" panose="020B0503020102020204" pitchFamily="34" charset="0"/>
                </a:rPr>
                <a:t>Write the date: </a:t>
              </a:r>
              <a:fld id="{E9B3C7B6-A1A6-4450-882E-8E81154708EB}" type="datetime4">
                <a:rPr lang="en-GB" sz="2800" b="1">
                  <a:solidFill>
                    <a:prstClr val="black"/>
                  </a:solidFill>
                  <a:latin typeface="Franklin Gothic Book" panose="020B0503020102020204" pitchFamily="34" charset="0"/>
                </a:rPr>
                <a:pPr defTabSz="914369">
                  <a:defRPr/>
                </a:pPr>
                <a:t>14 April 2025</a:t>
              </a:fld>
              <a:r>
                <a:rPr lang="en-US" sz="2800" b="1" dirty="0">
                  <a:solidFill>
                    <a:prstClr val="black"/>
                  </a:solidFill>
                  <a:latin typeface="Franklin Gothic Book" panose="020B0503020102020204" pitchFamily="34" charset="0"/>
                </a:rPr>
                <a:t> </a:t>
              </a:r>
            </a:p>
          </p:txBody>
        </p:sp>
        <p:pic>
          <p:nvPicPr>
            <p:cNvPr id="22" name="Picture 21"/>
            <p:cNvPicPr>
              <a:picLocks noChangeAspect="1"/>
            </p:cNvPicPr>
            <p:nvPr/>
          </p:nvPicPr>
          <p:blipFill>
            <a:blip r:embed="rId2"/>
            <a:stretch>
              <a:fillRect/>
            </a:stretch>
          </p:blipFill>
          <p:spPr>
            <a:xfrm>
              <a:off x="117764" y="1552802"/>
              <a:ext cx="473472" cy="473472"/>
            </a:xfrm>
            <a:prstGeom prst="rect">
              <a:avLst/>
            </a:prstGeom>
          </p:spPr>
        </p:pic>
      </p:grpSp>
      <p:grpSp>
        <p:nvGrpSpPr>
          <p:cNvPr id="23" name="Group 22"/>
          <p:cNvGrpSpPr/>
          <p:nvPr/>
        </p:nvGrpSpPr>
        <p:grpSpPr>
          <a:xfrm>
            <a:off x="431" y="965811"/>
            <a:ext cx="12191142" cy="1036237"/>
            <a:chOff x="1" y="2129870"/>
            <a:chExt cx="12191999" cy="762000"/>
          </a:xfrm>
        </p:grpSpPr>
        <p:sp>
          <p:nvSpPr>
            <p:cNvPr id="24" name="Rectangle 23"/>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914369">
                <a:defRPr/>
              </a:pPr>
              <a:endParaRPr lang="en-US" sz="1801" kern="0">
                <a:solidFill>
                  <a:prstClr val="black"/>
                </a:solidFill>
                <a:latin typeface="Franklin Gothic Book" panose="020B0503020102020204" pitchFamily="34" charset="0"/>
              </a:endParaRPr>
            </a:p>
          </p:txBody>
        </p:sp>
        <p:pic>
          <p:nvPicPr>
            <p:cNvPr id="25" name="Picture 24"/>
            <p:cNvPicPr>
              <a:picLocks noChangeAspect="1"/>
            </p:cNvPicPr>
            <p:nvPr/>
          </p:nvPicPr>
          <p:blipFill>
            <a:blip r:embed="rId3"/>
            <a:stretch>
              <a:fillRect/>
            </a:stretch>
          </p:blipFill>
          <p:spPr>
            <a:xfrm>
              <a:off x="131695" y="2272505"/>
              <a:ext cx="476730" cy="476730"/>
            </a:xfrm>
            <a:prstGeom prst="rect">
              <a:avLst/>
            </a:prstGeom>
          </p:spPr>
        </p:pic>
        <p:sp>
          <p:nvSpPr>
            <p:cNvPr id="26" name="TextBox 25"/>
            <p:cNvSpPr txBox="1"/>
            <p:nvPr/>
          </p:nvSpPr>
          <p:spPr>
            <a:xfrm>
              <a:off x="608423" y="2272505"/>
              <a:ext cx="10203803" cy="384751"/>
            </a:xfrm>
            <a:prstGeom prst="rect">
              <a:avLst/>
            </a:prstGeom>
            <a:noFill/>
          </p:spPr>
          <p:txBody>
            <a:bodyPr wrap="square" rtlCol="0">
              <a:spAutoFit/>
            </a:bodyPr>
            <a:lstStyle/>
            <a:p>
              <a:pPr defTabSz="914369">
                <a:defRPr/>
              </a:pPr>
              <a:r>
                <a:rPr lang="en-US" sz="2800" b="1" kern="0" dirty="0">
                  <a:solidFill>
                    <a:prstClr val="black"/>
                  </a:solidFill>
                  <a:latin typeface="Franklin Gothic Book" panose="020B0503020102020204" pitchFamily="34" charset="0"/>
                </a:rPr>
                <a:t>Write the title: </a:t>
              </a:r>
              <a:r>
                <a:rPr lang="en-US" sz="2800" b="1" kern="0" dirty="0" smtClean="0">
                  <a:solidFill>
                    <a:prstClr val="black"/>
                  </a:solidFill>
                  <a:latin typeface="Franklin Gothic Book" panose="020B0503020102020204" pitchFamily="34" charset="0"/>
                </a:rPr>
                <a:t>What are unhealthy relationships?</a:t>
              </a:r>
              <a:endParaRPr lang="en-US" sz="2800" kern="0" dirty="0">
                <a:solidFill>
                  <a:prstClr val="black"/>
                </a:solidFill>
                <a:latin typeface="Franklin Gothic Book" panose="020B0503020102020204" pitchFamily="34" charset="0"/>
              </a:endParaRPr>
            </a:p>
          </p:txBody>
        </p:sp>
      </p:grpSp>
      <p:grpSp>
        <p:nvGrpSpPr>
          <p:cNvPr id="27" name="Group 26"/>
          <p:cNvGrpSpPr/>
          <p:nvPr/>
        </p:nvGrpSpPr>
        <p:grpSpPr>
          <a:xfrm>
            <a:off x="428" y="2020604"/>
            <a:ext cx="12191144" cy="1086351"/>
            <a:chOff x="0" y="2892959"/>
            <a:chExt cx="12192000" cy="766801"/>
          </a:xfrm>
        </p:grpSpPr>
        <p:sp>
          <p:nvSpPr>
            <p:cNvPr id="28" name="Rectangle 27"/>
            <p:cNvSpPr/>
            <p:nvPr/>
          </p:nvSpPr>
          <p:spPr>
            <a:xfrm>
              <a:off x="0" y="2892959"/>
              <a:ext cx="12192000" cy="6872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914369">
                <a:defRPr/>
              </a:pPr>
              <a:endParaRPr lang="en-US" sz="1801" kern="0">
                <a:solidFill>
                  <a:prstClr val="black"/>
                </a:solidFill>
                <a:latin typeface="Franklin Gothic Book" panose="020B0503020102020204" pitchFamily="34" charset="0"/>
              </a:endParaRPr>
            </a:p>
          </p:txBody>
        </p:sp>
        <p:sp>
          <p:nvSpPr>
            <p:cNvPr id="29" name="TextBox 28"/>
            <p:cNvSpPr txBox="1"/>
            <p:nvPr/>
          </p:nvSpPr>
          <p:spPr>
            <a:xfrm>
              <a:off x="652956" y="2986304"/>
              <a:ext cx="8248524" cy="673456"/>
            </a:xfrm>
            <a:prstGeom prst="rect">
              <a:avLst/>
            </a:prstGeom>
            <a:noFill/>
          </p:spPr>
          <p:txBody>
            <a:bodyPr wrap="square" rtlCol="0">
              <a:spAutoFit/>
            </a:bodyPr>
            <a:lstStyle/>
            <a:p>
              <a:pPr defTabSz="914369">
                <a:defRPr/>
              </a:pPr>
              <a:r>
                <a:rPr lang="en-US" sz="2800" b="1" kern="0" dirty="0">
                  <a:solidFill>
                    <a:prstClr val="black"/>
                  </a:solidFill>
                  <a:latin typeface="Franklin Gothic Book" panose="020B0503020102020204" pitchFamily="34" charset="0"/>
                </a:rPr>
                <a:t>Underline </a:t>
              </a:r>
              <a:r>
                <a:rPr lang="en-US" sz="2800" b="1" kern="0" dirty="0" smtClean="0">
                  <a:solidFill>
                    <a:prstClr val="black"/>
                  </a:solidFill>
                  <a:latin typeface="Franklin Gothic Book" panose="020B0503020102020204" pitchFamily="34" charset="0"/>
                </a:rPr>
                <a:t>both with your ruler in your learning wallet. Take out your </a:t>
              </a:r>
              <a:r>
                <a:rPr lang="en-US" sz="2800" b="1" kern="0" dirty="0" err="1" smtClean="0">
                  <a:solidFill>
                    <a:prstClr val="black"/>
                  </a:solidFill>
                  <a:latin typeface="Franklin Gothic Book" panose="020B0503020102020204" pitchFamily="34" charset="0"/>
                </a:rPr>
                <a:t>oracy</a:t>
              </a:r>
              <a:r>
                <a:rPr lang="en-US" sz="2800" b="1" kern="0" dirty="0" smtClean="0">
                  <a:solidFill>
                    <a:prstClr val="black"/>
                  </a:solidFill>
                  <a:latin typeface="Franklin Gothic Book" panose="020B0503020102020204" pitchFamily="34" charset="0"/>
                </a:rPr>
                <a:t> </a:t>
              </a:r>
              <a:r>
                <a:rPr lang="en-US" sz="2800" b="1" kern="0" dirty="0" err="1" smtClean="0">
                  <a:solidFill>
                    <a:prstClr val="black"/>
                  </a:solidFill>
                  <a:latin typeface="Franklin Gothic Book" panose="020B0503020102020204" pitchFamily="34" charset="0"/>
                </a:rPr>
                <a:t>helpsheet</a:t>
              </a:r>
              <a:r>
                <a:rPr lang="en-US" sz="2800" b="1" kern="0" dirty="0" smtClean="0">
                  <a:solidFill>
                    <a:prstClr val="black"/>
                  </a:solidFill>
                  <a:latin typeface="Franklin Gothic Book" panose="020B0503020102020204" pitchFamily="34" charset="0"/>
                </a:rPr>
                <a:t> too.</a:t>
              </a:r>
              <a:endParaRPr lang="en-US" sz="2800" b="1" kern="0" dirty="0">
                <a:solidFill>
                  <a:prstClr val="black"/>
                </a:solidFill>
                <a:latin typeface="Franklin Gothic Book" panose="020B0503020102020204" pitchFamily="34" charset="0"/>
              </a:endParaRPr>
            </a:p>
          </p:txBody>
        </p:sp>
        <p:pic>
          <p:nvPicPr>
            <p:cNvPr id="30" name="Picture 29"/>
            <p:cNvPicPr>
              <a:picLocks noChangeAspect="1"/>
            </p:cNvPicPr>
            <p:nvPr/>
          </p:nvPicPr>
          <p:blipFill>
            <a:blip r:embed="rId4"/>
            <a:stretch>
              <a:fillRect/>
            </a:stretch>
          </p:blipFill>
          <p:spPr>
            <a:xfrm>
              <a:off x="132245" y="2986304"/>
              <a:ext cx="500534" cy="500534"/>
            </a:xfrm>
            <a:prstGeom prst="rect">
              <a:avLst/>
            </a:prstGeom>
          </p:spPr>
        </p:pic>
      </p:grpSp>
      <p:sp>
        <p:nvSpPr>
          <p:cNvPr id="31" name="Rectangle 30"/>
          <p:cNvSpPr/>
          <p:nvPr/>
        </p:nvSpPr>
        <p:spPr>
          <a:xfrm>
            <a:off x="428" y="2992265"/>
            <a:ext cx="12191142" cy="3865495"/>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914369">
              <a:defRPr/>
            </a:pPr>
            <a:endParaRPr lang="en-US" sz="1801" kern="0" dirty="0">
              <a:solidFill>
                <a:prstClr val="black"/>
              </a:solidFill>
              <a:latin typeface="Franklin Gothic Book" panose="020B0503020102020204" pitchFamily="34" charset="0"/>
            </a:endParaRPr>
          </a:p>
        </p:txBody>
      </p:sp>
      <p:pic>
        <p:nvPicPr>
          <p:cNvPr id="32" name="Picture 31"/>
          <p:cNvPicPr>
            <a:picLocks noChangeAspect="1"/>
          </p:cNvPicPr>
          <p:nvPr/>
        </p:nvPicPr>
        <p:blipFill>
          <a:blip r:embed="rId5"/>
          <a:stretch>
            <a:fillRect/>
          </a:stretch>
        </p:blipFill>
        <p:spPr>
          <a:xfrm>
            <a:off x="123463" y="3033416"/>
            <a:ext cx="484940" cy="636175"/>
          </a:xfrm>
          <a:prstGeom prst="rect">
            <a:avLst/>
          </a:prstGeom>
        </p:spPr>
      </p:pic>
      <p:sp>
        <p:nvSpPr>
          <p:cNvPr id="33" name="TextBox 32"/>
          <p:cNvSpPr txBox="1"/>
          <p:nvPr/>
        </p:nvSpPr>
        <p:spPr>
          <a:xfrm>
            <a:off x="693861" y="3053073"/>
            <a:ext cx="10444841" cy="4031873"/>
          </a:xfrm>
          <a:prstGeom prst="rect">
            <a:avLst/>
          </a:prstGeom>
          <a:noFill/>
        </p:spPr>
        <p:txBody>
          <a:bodyPr wrap="square" rtlCol="0">
            <a:spAutoFit/>
          </a:bodyPr>
          <a:lstStyle/>
          <a:p>
            <a:pPr defTabSz="914369">
              <a:defRPr/>
            </a:pPr>
            <a:r>
              <a:rPr lang="en-US" sz="2400" b="1" dirty="0">
                <a:solidFill>
                  <a:prstClr val="black"/>
                </a:solidFill>
                <a:latin typeface="Franklin Gothic Book" panose="020B0503020102020204" pitchFamily="34" charset="0"/>
              </a:rPr>
              <a:t>Complete the following questions:</a:t>
            </a:r>
          </a:p>
          <a:p>
            <a:pPr defTabSz="914369">
              <a:defRPr/>
            </a:pPr>
            <a:endParaRPr lang="en-US" sz="2000" b="1" dirty="0">
              <a:solidFill>
                <a:prstClr val="black"/>
              </a:solidFill>
              <a:latin typeface="Franklin Gothic Book" panose="020B0503020102020204" pitchFamily="34" charset="0"/>
            </a:endParaRPr>
          </a:p>
          <a:p>
            <a:pPr marL="457179" indent="-457179" defTabSz="914369">
              <a:buFont typeface="+mj-lt"/>
              <a:buAutoNum type="arabicPeriod"/>
              <a:defRPr/>
            </a:pPr>
            <a:r>
              <a:rPr lang="en-US" sz="2800" b="1" dirty="0" smtClean="0">
                <a:solidFill>
                  <a:prstClr val="black"/>
                </a:solidFill>
                <a:latin typeface="Franklin Gothic Book" panose="020B0503020102020204" pitchFamily="34" charset="0"/>
              </a:rPr>
              <a:t>Name 2 principles of a healthy relationship.</a:t>
            </a:r>
            <a:endParaRPr lang="en-US" sz="2800" dirty="0" smtClean="0"/>
          </a:p>
          <a:p>
            <a:pPr marL="457179" indent="-457179" defTabSz="914369">
              <a:buFont typeface="+mj-lt"/>
              <a:buAutoNum type="arabicPeriod"/>
              <a:defRPr/>
            </a:pPr>
            <a:endParaRPr lang="en-US" sz="2800" b="1" dirty="0">
              <a:solidFill>
                <a:prstClr val="black"/>
              </a:solidFill>
              <a:latin typeface="Franklin Gothic Book" panose="020B0503020102020204" pitchFamily="34" charset="0"/>
            </a:endParaRPr>
          </a:p>
          <a:p>
            <a:pPr marL="457179" indent="-457179" defTabSz="914369">
              <a:buFont typeface="+mj-lt"/>
              <a:buAutoNum type="arabicPeriod"/>
              <a:defRPr/>
            </a:pPr>
            <a:r>
              <a:rPr lang="en-US" sz="2800" b="1" dirty="0" smtClean="0">
                <a:solidFill>
                  <a:prstClr val="black"/>
                </a:solidFill>
                <a:latin typeface="Franklin Gothic Book" panose="020B0503020102020204" pitchFamily="34" charset="0"/>
              </a:rPr>
              <a:t>National charities work where?</a:t>
            </a:r>
          </a:p>
          <a:p>
            <a:pPr marL="457179" indent="-457179" defTabSz="914369">
              <a:buFont typeface="+mj-lt"/>
              <a:buAutoNum type="arabicPeriod"/>
              <a:defRPr/>
            </a:pPr>
            <a:endParaRPr lang="en-US" sz="2800" b="1" dirty="0">
              <a:solidFill>
                <a:prstClr val="black"/>
              </a:solidFill>
              <a:latin typeface="Franklin Gothic Book" panose="020B0503020102020204" pitchFamily="34" charset="0"/>
            </a:endParaRPr>
          </a:p>
          <a:p>
            <a:pPr marL="457179" indent="-457179" defTabSz="914369">
              <a:buFont typeface="+mj-lt"/>
              <a:buAutoNum type="arabicPeriod"/>
              <a:defRPr/>
            </a:pPr>
            <a:r>
              <a:rPr lang="en-US" sz="2800" b="1" dirty="0" smtClean="0">
                <a:solidFill>
                  <a:prstClr val="black"/>
                </a:solidFill>
                <a:latin typeface="Franklin Gothic Book" panose="020B0503020102020204" pitchFamily="34" charset="0"/>
              </a:rPr>
              <a:t>True or False – culture and diversity is a good thing</a:t>
            </a:r>
            <a:endParaRPr lang="en-US" sz="2800" b="1" dirty="0">
              <a:solidFill>
                <a:prstClr val="black"/>
              </a:solidFill>
              <a:latin typeface="Franklin Gothic Book" panose="020B0503020102020204" pitchFamily="34" charset="0"/>
            </a:endParaRPr>
          </a:p>
          <a:p>
            <a:pPr defTabSz="914369">
              <a:defRPr/>
            </a:pPr>
            <a:endParaRPr lang="en-US" sz="2400" b="1" dirty="0">
              <a:solidFill>
                <a:prstClr val="black"/>
              </a:solidFill>
              <a:latin typeface="Franklin Gothic Book" panose="020B0503020102020204" pitchFamily="34" charset="0"/>
            </a:endParaRPr>
          </a:p>
          <a:p>
            <a:pPr marL="457179" indent="-457179" defTabSz="914369">
              <a:buFont typeface="+mj-lt"/>
              <a:buAutoNum type="arabicPeriod"/>
              <a:defRPr/>
            </a:pPr>
            <a:endParaRPr lang="en-US" sz="2400" b="1" dirty="0">
              <a:solidFill>
                <a:prstClr val="black"/>
              </a:solidFill>
              <a:latin typeface="Franklin Gothic Book" panose="020B0503020102020204" pitchFamily="34" charset="0"/>
            </a:endParaRPr>
          </a:p>
          <a:p>
            <a:pPr defTabSz="914369">
              <a:defRPr/>
            </a:pPr>
            <a:endParaRPr lang="en-US" sz="2400" b="1" dirty="0">
              <a:solidFill>
                <a:prstClr val="black"/>
              </a:solidFill>
              <a:latin typeface="Franklin Gothic Book" panose="020B0503020102020204" pitchFamily="34" charset="0"/>
            </a:endParaRPr>
          </a:p>
        </p:txBody>
      </p:sp>
      <p:pic>
        <p:nvPicPr>
          <p:cNvPr id="37" name="Picture 10" descr="Image result for cartoon ruler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01666" y="1108929"/>
            <a:ext cx="727624" cy="15639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Emoticon smiley making silence sign. Download a Free  Preview or High Quality Adobe Illustra… | Animated smiley faces, Funny emoji,  Funny emoji face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85829" l="0" r="100000"/>
                    </a14:imgEffect>
                    <a14:imgEffect>
                      <a14:saturation sat="154000"/>
                    </a14:imgEffect>
                  </a14:imgLayer>
                </a14:imgProps>
              </a:ext>
              <a:ext uri="{28A0092B-C50C-407E-A947-70E740481C1C}">
                <a14:useLocalDpi xmlns:a14="http://schemas.microsoft.com/office/drawing/2010/main" val="0"/>
              </a:ext>
            </a:extLst>
          </a:blip>
          <a:srcRect b="7773"/>
          <a:stretch/>
        </p:blipFill>
        <p:spPr bwMode="auto">
          <a:xfrm>
            <a:off x="10919390" y="3053071"/>
            <a:ext cx="1115399" cy="143264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100,000 Quiet Vector Images | Depositphotos"/>
          <p:cNvSpPr>
            <a:spLocks noChangeAspect="1" noChangeArrowheads="1"/>
          </p:cNvSpPr>
          <p:nvPr/>
        </p:nvSpPr>
        <p:spPr bwMode="auto">
          <a:xfrm>
            <a:off x="155992" y="-144211"/>
            <a:ext cx="304779" cy="3047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4" tIns="45718" rIns="91434" bIns="45718" numCol="1" anchor="t" anchorCtr="0" compatLnSpc="1">
            <a:prstTxWarp prst="textNoShape">
              <a:avLst/>
            </a:prstTxWarp>
          </a:bodyPr>
          <a:lstStyle/>
          <a:p>
            <a:pPr defTabSz="914369">
              <a:defRPr/>
            </a:pPr>
            <a:endParaRPr lang="en-GB" sz="1801">
              <a:solidFill>
                <a:prstClr val="black"/>
              </a:solidFill>
              <a:latin typeface="Comic Sans MS"/>
            </a:endParaRPr>
          </a:p>
        </p:txBody>
      </p:sp>
      <p:pic>
        <p:nvPicPr>
          <p:cNvPr id="1032" name="Picture 8" descr="red pen cartoon vector object 4557709 Vector Art at Vecteez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37939">
            <a:off x="10807808" y="4557796"/>
            <a:ext cx="1579706" cy="15797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63916" y="50950"/>
            <a:ext cx="6001190" cy="932233"/>
          </a:xfrm>
          <a:prstGeom prst="rect">
            <a:avLst/>
          </a:prstGeom>
        </p:spPr>
      </p:pic>
      <p:sp>
        <p:nvSpPr>
          <p:cNvPr id="34" name="Rectangle 33"/>
          <p:cNvSpPr/>
          <p:nvPr/>
        </p:nvSpPr>
        <p:spPr>
          <a:xfrm>
            <a:off x="693859" y="4280607"/>
            <a:ext cx="10439020" cy="117802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2183" b="1" kern="0" dirty="0" smtClean="0">
                <a:solidFill>
                  <a:prstClr val="white"/>
                </a:solidFill>
                <a:latin typeface="Calibri" panose="020F0502020204030204"/>
              </a:rPr>
              <a:t>Across one country</a:t>
            </a:r>
            <a:endParaRPr lang="en-GB" sz="2183" b="1" kern="0" dirty="0">
              <a:solidFill>
                <a:prstClr val="white"/>
              </a:solidFill>
              <a:latin typeface="Calibri" panose="020F0502020204030204"/>
            </a:endParaRPr>
          </a:p>
        </p:txBody>
      </p:sp>
      <p:sp>
        <p:nvSpPr>
          <p:cNvPr id="35" name="Rectangle 34"/>
          <p:cNvSpPr/>
          <p:nvPr/>
        </p:nvSpPr>
        <p:spPr>
          <a:xfrm>
            <a:off x="693859" y="3488100"/>
            <a:ext cx="10439020" cy="101038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2183" b="1" kern="0" dirty="0" smtClean="0">
                <a:solidFill>
                  <a:prstClr val="white"/>
                </a:solidFill>
                <a:latin typeface="Calibri" panose="020F0502020204030204"/>
              </a:rPr>
              <a:t>Communication, respect, best interests, trust, equality, honesty</a:t>
            </a:r>
            <a:endParaRPr lang="en-GB" sz="2183" b="1" kern="0" dirty="0">
              <a:solidFill>
                <a:prstClr val="white"/>
              </a:solidFill>
              <a:latin typeface="Calibri" panose="020F0502020204030204"/>
            </a:endParaRPr>
          </a:p>
        </p:txBody>
      </p:sp>
      <p:sp>
        <p:nvSpPr>
          <p:cNvPr id="36" name="Rectangle 35"/>
          <p:cNvSpPr/>
          <p:nvPr/>
        </p:nvSpPr>
        <p:spPr>
          <a:xfrm>
            <a:off x="693859" y="5272840"/>
            <a:ext cx="10439020" cy="101038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GB" sz="1940" b="1" kern="0" dirty="0" smtClean="0">
                <a:solidFill>
                  <a:prstClr val="white"/>
                </a:solidFill>
                <a:latin typeface="Calibri" panose="020F0502020204030204"/>
              </a:rPr>
              <a:t>True</a:t>
            </a:r>
            <a:endParaRPr lang="en-GB" sz="1940" b="1" kern="0" dirty="0">
              <a:solidFill>
                <a:prstClr val="white"/>
              </a:solidFill>
              <a:latin typeface="Calibri" panose="020F0502020204030204"/>
            </a:endParaRPr>
          </a:p>
        </p:txBody>
      </p:sp>
    </p:spTree>
    <p:extLst>
      <p:ext uri="{BB962C8B-B14F-4D97-AF65-F5344CB8AC3E}">
        <p14:creationId xmlns:p14="http://schemas.microsoft.com/office/powerpoint/2010/main" val="364056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ppt_x"/>
                                          </p:val>
                                        </p:tav>
                                        <p:tav tm="100000">
                                          <p:val>
                                            <p:strVal val="#ppt_x"/>
                                          </p:val>
                                        </p:tav>
                                      </p:tavLst>
                                    </p:anim>
                                    <p:anim calcmode="lin" valueType="num">
                                      <p:cBhvr additive="base">
                                        <p:cTn id="1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fontScale="775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the question:</a:t>
            </a:r>
          </a:p>
          <a:p>
            <a:pPr marL="0" indent="0">
              <a:buNone/>
            </a:pPr>
            <a:endParaRPr lang="en-US" sz="3638" dirty="0"/>
          </a:p>
          <a:p>
            <a:pPr marL="0" indent="0">
              <a:buNone/>
            </a:pPr>
            <a:r>
              <a:rPr lang="en-US" sz="3638" dirty="0" smtClean="0"/>
              <a:t>“</a:t>
            </a:r>
            <a:r>
              <a:rPr lang="en-US" sz="3638" dirty="0"/>
              <a:t>Identify a characteristic of an unhealthy relationship”</a:t>
            </a:r>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Characteristics of an unhealthy relationship</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1882130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lnSpcReduction="10000"/>
          </a:bodyPr>
          <a:lstStyle/>
          <a:p>
            <a:pPr marL="0" indent="0">
              <a:buNone/>
            </a:pPr>
            <a:r>
              <a:rPr lang="en-US" sz="3638" dirty="0" smtClean="0"/>
              <a:t>In more serious cases, unhealthy relationships are deem abusive.</a:t>
            </a:r>
          </a:p>
          <a:p>
            <a:pPr marL="0" indent="0">
              <a:buNone/>
            </a:pPr>
            <a:endParaRPr lang="en-US" sz="3638" dirty="0"/>
          </a:p>
          <a:p>
            <a:pPr marL="0" indent="0">
              <a:buNone/>
            </a:pPr>
            <a:r>
              <a:rPr lang="en-US" sz="3638" dirty="0" smtClean="0"/>
              <a:t>Abuse can happen in any type of relationship, abuse is not limited to romantic relationships.</a:t>
            </a:r>
          </a:p>
          <a:p>
            <a:pPr marL="0" indent="0">
              <a:buNone/>
            </a:pPr>
            <a:endParaRPr lang="en-US" sz="3638" dirty="0"/>
          </a:p>
          <a:p>
            <a:pPr marL="0" indent="0">
              <a:buNone/>
            </a:pPr>
            <a:r>
              <a:rPr lang="en-US" sz="3638" dirty="0" smtClean="0"/>
              <a:t>There is no excuse for any type of abuse to happen in any relationship</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380053"/>
            <a:ext cx="6022811" cy="754002"/>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When unhealthy relationships become abusive</a:t>
            </a:r>
            <a:endParaRPr sz="2426" spc="27" dirty="0"/>
          </a:p>
        </p:txBody>
      </p:sp>
      <p:pic>
        <p:nvPicPr>
          <p:cNvPr id="2" name="Picture 1"/>
          <p:cNvPicPr>
            <a:picLocks noChangeAspect="1"/>
          </p:cNvPicPr>
          <p:nvPr/>
        </p:nvPicPr>
        <p:blipFill>
          <a:blip r:embed="rId4"/>
          <a:stretch>
            <a:fillRect/>
          </a:stretch>
        </p:blipFill>
        <p:spPr>
          <a:xfrm>
            <a:off x="7805687" y="1152258"/>
            <a:ext cx="3084843" cy="5328366"/>
          </a:xfrm>
          <a:prstGeom prst="rect">
            <a:avLst/>
          </a:prstGeom>
        </p:spPr>
      </p:pic>
    </p:spTree>
    <p:extLst>
      <p:ext uri="{BB962C8B-B14F-4D97-AF65-F5344CB8AC3E}">
        <p14:creationId xmlns:p14="http://schemas.microsoft.com/office/powerpoint/2010/main" val="2363234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Examples of abuse are:</a:t>
            </a:r>
          </a:p>
          <a:p>
            <a:pPr marL="0" indent="0">
              <a:buNone/>
            </a:pPr>
            <a:endParaRPr lang="en-US" sz="3638" dirty="0"/>
          </a:p>
          <a:p>
            <a:pPr marL="0" indent="0">
              <a:buNone/>
            </a:pPr>
            <a:r>
              <a:rPr lang="en-US" sz="3638" b="1" dirty="0" smtClean="0"/>
              <a:t>1. Physical</a:t>
            </a:r>
            <a:r>
              <a:rPr lang="en-US" sz="3638" dirty="0" smtClean="0"/>
              <a:t> – When a person consistently punches, kicks or pushes another person in the relationship.</a:t>
            </a:r>
            <a:endParaRPr lang="en-US" sz="3638" b="1"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380053"/>
            <a:ext cx="6022811" cy="754002"/>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When unhealthy relationships become abusive</a:t>
            </a:r>
            <a:endParaRPr sz="2426" spc="27" dirty="0"/>
          </a:p>
        </p:txBody>
      </p:sp>
      <p:pic>
        <p:nvPicPr>
          <p:cNvPr id="2" name="Picture 1"/>
          <p:cNvPicPr>
            <a:picLocks noChangeAspect="1"/>
          </p:cNvPicPr>
          <p:nvPr/>
        </p:nvPicPr>
        <p:blipFill>
          <a:blip r:embed="rId4"/>
          <a:stretch>
            <a:fillRect/>
          </a:stretch>
        </p:blipFill>
        <p:spPr>
          <a:xfrm>
            <a:off x="7805687" y="1152258"/>
            <a:ext cx="3084843" cy="5328366"/>
          </a:xfrm>
          <a:prstGeom prst="rect">
            <a:avLst/>
          </a:prstGeom>
        </p:spPr>
      </p:pic>
    </p:spTree>
    <p:extLst>
      <p:ext uri="{BB962C8B-B14F-4D97-AF65-F5344CB8AC3E}">
        <p14:creationId xmlns:p14="http://schemas.microsoft.com/office/powerpoint/2010/main" val="634536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Examples of abuse are:</a:t>
            </a:r>
          </a:p>
          <a:p>
            <a:pPr marL="0" indent="0">
              <a:buNone/>
            </a:pPr>
            <a:endParaRPr lang="en-US" sz="3638" dirty="0"/>
          </a:p>
          <a:p>
            <a:pPr marL="0" indent="0">
              <a:buNone/>
            </a:pPr>
            <a:r>
              <a:rPr lang="en-US" sz="3638" b="1" dirty="0" smtClean="0"/>
              <a:t>2. Emotional</a:t>
            </a:r>
            <a:r>
              <a:rPr lang="en-US" sz="3638" dirty="0" smtClean="0"/>
              <a:t> – When a person makes another person in the relationship feel bad about themselves by consistently saying negative things about them.</a:t>
            </a:r>
            <a:endParaRPr lang="en-US" sz="3638" b="1"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380053"/>
            <a:ext cx="6022811" cy="754002"/>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When unhealthy relationships become abusive</a:t>
            </a:r>
            <a:endParaRPr sz="2426" spc="27" dirty="0"/>
          </a:p>
        </p:txBody>
      </p:sp>
      <p:pic>
        <p:nvPicPr>
          <p:cNvPr id="2" name="Picture 1"/>
          <p:cNvPicPr>
            <a:picLocks noChangeAspect="1"/>
          </p:cNvPicPr>
          <p:nvPr/>
        </p:nvPicPr>
        <p:blipFill>
          <a:blip r:embed="rId4"/>
          <a:stretch>
            <a:fillRect/>
          </a:stretch>
        </p:blipFill>
        <p:spPr>
          <a:xfrm>
            <a:off x="7805687" y="1152258"/>
            <a:ext cx="3084843" cy="5328366"/>
          </a:xfrm>
          <a:prstGeom prst="rect">
            <a:avLst/>
          </a:prstGeom>
        </p:spPr>
      </p:pic>
    </p:spTree>
    <p:extLst>
      <p:ext uri="{BB962C8B-B14F-4D97-AF65-F5344CB8AC3E}">
        <p14:creationId xmlns:p14="http://schemas.microsoft.com/office/powerpoint/2010/main" val="3840304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Examples of abuse are:</a:t>
            </a:r>
          </a:p>
          <a:p>
            <a:pPr marL="0" indent="0">
              <a:buNone/>
            </a:pPr>
            <a:endParaRPr lang="en-US" sz="3638" dirty="0"/>
          </a:p>
          <a:p>
            <a:pPr marL="0" indent="0">
              <a:buNone/>
            </a:pPr>
            <a:r>
              <a:rPr lang="en-US" sz="3638" b="1" dirty="0"/>
              <a:t>3</a:t>
            </a:r>
            <a:r>
              <a:rPr lang="en-US" sz="3638" b="1" dirty="0" smtClean="0"/>
              <a:t>. Financial</a:t>
            </a:r>
            <a:r>
              <a:rPr lang="en-US" sz="3638" dirty="0" smtClean="0"/>
              <a:t> – When a person limits the amount of money or takes money away from other’s in the relationship.</a:t>
            </a:r>
            <a:endParaRPr lang="en-US" sz="3638" b="1"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380053"/>
            <a:ext cx="6022811" cy="754002"/>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When unhealthy relationships become abusive</a:t>
            </a:r>
            <a:endParaRPr sz="2426" spc="27" dirty="0"/>
          </a:p>
        </p:txBody>
      </p:sp>
      <p:pic>
        <p:nvPicPr>
          <p:cNvPr id="2" name="Picture 1"/>
          <p:cNvPicPr>
            <a:picLocks noChangeAspect="1"/>
          </p:cNvPicPr>
          <p:nvPr/>
        </p:nvPicPr>
        <p:blipFill>
          <a:blip r:embed="rId4"/>
          <a:stretch>
            <a:fillRect/>
          </a:stretch>
        </p:blipFill>
        <p:spPr>
          <a:xfrm>
            <a:off x="7805687" y="1152258"/>
            <a:ext cx="3084843" cy="5328366"/>
          </a:xfrm>
          <a:prstGeom prst="rect">
            <a:avLst/>
          </a:prstGeom>
        </p:spPr>
      </p:pic>
    </p:spTree>
    <p:extLst>
      <p:ext uri="{BB962C8B-B14F-4D97-AF65-F5344CB8AC3E}">
        <p14:creationId xmlns:p14="http://schemas.microsoft.com/office/powerpoint/2010/main" val="2983442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sp>
        <p:nvSpPr>
          <p:cNvPr id="3" name="Rounded Rectangle 2"/>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dirty="0">
                <a:solidFill>
                  <a:prstClr val="black"/>
                </a:solidFill>
                <a:latin typeface="Comic Sans MS" panose="030F0702030302020204" pitchFamily="66" charset="0"/>
              </a:rPr>
              <a:t>Rules!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I will ask the question and give you some thinking time. (no more than 10 seconds)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Write the answer and turn your whiteboard over so nobody can see it.</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I am ready I will put on the 3 to 1 counter.</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1277832" y="212903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3</a:t>
            </a:r>
          </a:p>
        </p:txBody>
      </p:sp>
      <p:sp>
        <p:nvSpPr>
          <p:cNvPr id="7" name="Rounded Rectangle 6"/>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2</a:t>
            </a:r>
          </a:p>
        </p:txBody>
      </p:sp>
      <p:sp>
        <p:nvSpPr>
          <p:cNvPr id="8" name="Rounded Rectangle 7"/>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1</a:t>
            </a:r>
          </a:p>
        </p:txBody>
      </p:sp>
      <p:sp>
        <p:nvSpPr>
          <p:cNvPr id="9" name="Rounded Rectangle 8"/>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4800" dirty="0">
                <a:solidFill>
                  <a:prstClr val="black"/>
                </a:solidFill>
                <a:latin typeface="Comic Sans MS" panose="030F0702030302020204" pitchFamily="66" charset="0"/>
              </a:rPr>
              <a:t>Show me! </a:t>
            </a:r>
          </a:p>
          <a:p>
            <a:pPr algn="ctr" defTabSz="914358">
              <a:defRPr/>
            </a:pPr>
            <a:r>
              <a:rPr lang="en-US" sz="3200"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Tree>
    <p:extLst>
      <p:ext uri="{BB962C8B-B14F-4D97-AF65-F5344CB8AC3E}">
        <p14:creationId xmlns:p14="http://schemas.microsoft.com/office/powerpoint/2010/main" val="236025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a:t>What </a:t>
            </a:r>
            <a:r>
              <a:rPr lang="en-US" sz="3638" dirty="0" smtClean="0"/>
              <a:t>type of abuse is being described</a:t>
            </a:r>
            <a:r>
              <a:rPr lang="en-US" sz="3638" dirty="0"/>
              <a:t>?</a:t>
            </a:r>
          </a:p>
          <a:p>
            <a:pPr marL="0" indent="0">
              <a:buNone/>
            </a:pPr>
            <a:endParaRPr lang="en-US" sz="3638" dirty="0"/>
          </a:p>
          <a:p>
            <a:pPr marL="0" indent="0">
              <a:buNone/>
            </a:pPr>
            <a:r>
              <a:rPr lang="en-US" sz="3638" dirty="0"/>
              <a:t>“When a person consistently punches, kicks or pushes another person in the relationship</a:t>
            </a:r>
            <a:r>
              <a:rPr lang="en-US" sz="3638" dirty="0" smtClean="0"/>
              <a:t>.”</a:t>
            </a:r>
          </a:p>
          <a:p>
            <a:pPr marL="0" indent="0">
              <a:buNone/>
            </a:pPr>
            <a:endParaRPr lang="en-US" sz="3638" dirty="0"/>
          </a:p>
          <a:p>
            <a:pPr marL="0" indent="0">
              <a:buNone/>
            </a:pPr>
            <a:r>
              <a:rPr lang="en-US" sz="3638" dirty="0" smtClean="0">
                <a:solidFill>
                  <a:srgbClr val="FF0000"/>
                </a:solidFill>
              </a:rPr>
              <a:t>Physical</a:t>
            </a:r>
            <a:endParaRPr lang="en-US" sz="3638" dirty="0">
              <a:solidFill>
                <a:srgbClr val="FF0000"/>
              </a:solidFill>
            </a:endParaRPr>
          </a:p>
          <a:p>
            <a:pPr marL="0" indent="0">
              <a:buNone/>
            </a:pPr>
            <a:endParaRPr lang="en-US" sz="3638" dirty="0"/>
          </a:p>
          <a:p>
            <a:pPr marL="0" indent="0">
              <a:buNone/>
            </a:pPr>
            <a:endParaRPr lang="en-US" sz="3638" dirty="0">
              <a:solidFill>
                <a:srgbClr val="FF0000"/>
              </a:solidFill>
            </a:endParaRPr>
          </a:p>
          <a:p>
            <a:pPr marL="0" indent="0">
              <a:buNone/>
            </a:pPr>
            <a:endParaRPr lang="en-US" sz="3638" dirty="0">
              <a:solidFill>
                <a:srgbClr val="FF0000"/>
              </a:solidFill>
            </a:endParaRPr>
          </a:p>
        </p:txBody>
      </p:sp>
    </p:spTree>
    <p:extLst>
      <p:ext uri="{BB962C8B-B14F-4D97-AF65-F5344CB8AC3E}">
        <p14:creationId xmlns:p14="http://schemas.microsoft.com/office/powerpoint/2010/main" val="219276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a:t>What </a:t>
            </a:r>
            <a:r>
              <a:rPr lang="en-US" sz="3638" dirty="0" smtClean="0"/>
              <a:t>type of abuse is being described</a:t>
            </a:r>
            <a:r>
              <a:rPr lang="en-US" sz="3638" dirty="0"/>
              <a:t>?</a:t>
            </a:r>
          </a:p>
          <a:p>
            <a:pPr marL="0" indent="0">
              <a:buNone/>
            </a:pPr>
            <a:endParaRPr lang="en-US" sz="3638" dirty="0"/>
          </a:p>
          <a:p>
            <a:pPr marL="0" indent="0">
              <a:buNone/>
            </a:pPr>
            <a:r>
              <a:rPr lang="en-US" sz="3638" dirty="0" smtClean="0"/>
              <a:t>“</a:t>
            </a:r>
            <a:r>
              <a:rPr lang="en-US" sz="3638" dirty="0"/>
              <a:t>When a person limits the amount of money or takes money away from other’s in the relationship</a:t>
            </a:r>
            <a:r>
              <a:rPr lang="en-US" sz="3638" dirty="0" smtClean="0"/>
              <a:t>.”</a:t>
            </a:r>
            <a:endParaRPr lang="en-US" sz="3638" b="1" dirty="0"/>
          </a:p>
          <a:p>
            <a:pPr marL="0" indent="0">
              <a:buNone/>
            </a:pPr>
            <a:endParaRPr lang="en-US" sz="3638" dirty="0"/>
          </a:p>
          <a:p>
            <a:pPr marL="0" indent="0">
              <a:buNone/>
            </a:pPr>
            <a:r>
              <a:rPr lang="en-US" sz="3638" dirty="0" smtClean="0">
                <a:solidFill>
                  <a:srgbClr val="FF0000"/>
                </a:solidFill>
              </a:rPr>
              <a:t>Financial</a:t>
            </a:r>
            <a:endParaRPr lang="en-US" sz="3638" dirty="0">
              <a:solidFill>
                <a:srgbClr val="FF0000"/>
              </a:solidFill>
            </a:endParaRPr>
          </a:p>
          <a:p>
            <a:pPr marL="0" indent="0">
              <a:buNone/>
            </a:pPr>
            <a:endParaRPr lang="en-US" sz="3638" dirty="0"/>
          </a:p>
          <a:p>
            <a:pPr marL="0" indent="0">
              <a:buNone/>
            </a:pPr>
            <a:endParaRPr lang="en-US" sz="3638" dirty="0">
              <a:solidFill>
                <a:srgbClr val="FF0000"/>
              </a:solidFill>
            </a:endParaRPr>
          </a:p>
          <a:p>
            <a:pPr marL="0" indent="0">
              <a:buNone/>
            </a:pPr>
            <a:endParaRPr lang="en-US" sz="3638" dirty="0">
              <a:solidFill>
                <a:srgbClr val="FF0000"/>
              </a:solidFill>
            </a:endParaRPr>
          </a:p>
        </p:txBody>
      </p:sp>
    </p:spTree>
    <p:extLst>
      <p:ext uri="{BB962C8B-B14F-4D97-AF65-F5344CB8AC3E}">
        <p14:creationId xmlns:p14="http://schemas.microsoft.com/office/powerpoint/2010/main" val="393545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a:t>What </a:t>
            </a:r>
            <a:r>
              <a:rPr lang="en-US" sz="3638" dirty="0" smtClean="0"/>
              <a:t>type of abuse is being described</a:t>
            </a:r>
            <a:r>
              <a:rPr lang="en-US" sz="3638" dirty="0"/>
              <a:t>?</a:t>
            </a:r>
          </a:p>
          <a:p>
            <a:pPr marL="0" indent="0">
              <a:buNone/>
            </a:pPr>
            <a:endParaRPr lang="en-US" sz="3638" dirty="0"/>
          </a:p>
          <a:p>
            <a:pPr marL="0" indent="0">
              <a:buNone/>
            </a:pPr>
            <a:r>
              <a:rPr lang="en-US" sz="3638" dirty="0" smtClean="0"/>
              <a:t>“When </a:t>
            </a:r>
            <a:r>
              <a:rPr lang="en-US" sz="3638" dirty="0"/>
              <a:t>a person makes another person in the relationship feel bad about themselves by consistently saying negative things about them</a:t>
            </a:r>
            <a:r>
              <a:rPr lang="en-US" sz="3638" dirty="0" smtClean="0"/>
              <a:t>.”</a:t>
            </a:r>
            <a:endParaRPr lang="en-US" sz="3638" b="1" dirty="0"/>
          </a:p>
          <a:p>
            <a:pPr marL="0" indent="0">
              <a:buNone/>
            </a:pPr>
            <a:endParaRPr lang="en-US" sz="3638" dirty="0"/>
          </a:p>
          <a:p>
            <a:pPr marL="0" indent="0">
              <a:buNone/>
            </a:pPr>
            <a:r>
              <a:rPr lang="en-US" sz="3638" dirty="0" smtClean="0">
                <a:solidFill>
                  <a:srgbClr val="FF0000"/>
                </a:solidFill>
              </a:rPr>
              <a:t>Emotional</a:t>
            </a:r>
            <a:endParaRPr lang="en-US" sz="3638" dirty="0">
              <a:solidFill>
                <a:srgbClr val="FF0000"/>
              </a:solidFill>
            </a:endParaRPr>
          </a:p>
          <a:p>
            <a:pPr marL="0" indent="0">
              <a:buNone/>
            </a:pPr>
            <a:endParaRPr lang="en-US" sz="3638" dirty="0"/>
          </a:p>
          <a:p>
            <a:pPr marL="0" indent="0">
              <a:buNone/>
            </a:pPr>
            <a:endParaRPr lang="en-US" sz="3638" dirty="0">
              <a:solidFill>
                <a:srgbClr val="FF0000"/>
              </a:solidFill>
            </a:endParaRPr>
          </a:p>
          <a:p>
            <a:pPr marL="0" indent="0">
              <a:buNone/>
            </a:pPr>
            <a:endParaRPr lang="en-US" sz="3638" dirty="0">
              <a:solidFill>
                <a:srgbClr val="FF0000"/>
              </a:solidFill>
            </a:endParaRPr>
          </a:p>
        </p:txBody>
      </p:sp>
    </p:spTree>
    <p:extLst>
      <p:ext uri="{BB962C8B-B14F-4D97-AF65-F5344CB8AC3E}">
        <p14:creationId xmlns:p14="http://schemas.microsoft.com/office/powerpoint/2010/main" val="87164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lnSpcReduction="10000"/>
          </a:bodyPr>
          <a:lstStyle/>
          <a:p>
            <a:pPr marL="0" indent="0">
              <a:buNone/>
            </a:pPr>
            <a:r>
              <a:rPr lang="en-US" sz="3638" dirty="0" smtClean="0"/>
              <a:t>In your books answer the following question:</a:t>
            </a:r>
          </a:p>
          <a:p>
            <a:pPr marL="0" indent="0">
              <a:buNone/>
            </a:pPr>
            <a:endParaRPr lang="en-US" sz="3638" dirty="0"/>
          </a:p>
          <a:p>
            <a:pPr marL="0" indent="0">
              <a:buNone/>
            </a:pPr>
            <a:r>
              <a:rPr lang="en-US" sz="3638" dirty="0" smtClean="0"/>
              <a:t>“Identify a type of abuse”</a:t>
            </a:r>
            <a:endParaRPr lang="en-US" sz="3638" dirty="0"/>
          </a:p>
          <a:p>
            <a:pPr marL="0" indent="0">
              <a:buNone/>
            </a:pPr>
            <a:endParaRPr lang="en-US" sz="3638" dirty="0" smtClean="0"/>
          </a:p>
          <a:p>
            <a:pPr marL="0" indent="0">
              <a:buNone/>
            </a:pPr>
            <a:r>
              <a:rPr lang="en-US" sz="3638" dirty="0" smtClean="0"/>
              <a:t>Sentence starters:</a:t>
            </a:r>
          </a:p>
          <a:p>
            <a:pPr marL="0" indent="0">
              <a:buNone/>
            </a:pPr>
            <a:endParaRPr lang="en-US" sz="3638" dirty="0"/>
          </a:p>
          <a:p>
            <a:pPr marL="0" indent="0">
              <a:buNone/>
            </a:pPr>
            <a:r>
              <a:rPr lang="en-US" sz="3638" dirty="0" smtClean="0"/>
              <a:t>One type of abuse is…</a:t>
            </a:r>
          </a:p>
          <a:p>
            <a:pPr marL="0" indent="0">
              <a:buNone/>
            </a:pPr>
            <a:r>
              <a:rPr lang="en-US" sz="3638" dirty="0" smtClean="0"/>
              <a:t>This is when…</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Types of abuse</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56042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algn="ctr" defTabSz="277246">
              <a:defRPr/>
            </a:pPr>
            <a:r>
              <a:rPr lang="en-GB" sz="4000" u="sng" dirty="0">
                <a:solidFill>
                  <a:prstClr val="black"/>
                </a:solidFill>
                <a:latin typeface="Comic Sans MS" panose="030F0702030302020204" pitchFamily="66" charset="0"/>
              </a:rPr>
              <a:t>Secure your </a:t>
            </a:r>
            <a:r>
              <a:rPr lang="en-GB" sz="4000" u="sng" dirty="0" smtClean="0">
                <a:solidFill>
                  <a:prstClr val="black"/>
                </a:solidFill>
                <a:latin typeface="Comic Sans MS" panose="030F0702030302020204" pitchFamily="66" charset="0"/>
              </a:rPr>
              <a:t>Relationships: </a:t>
            </a:r>
            <a:r>
              <a:rPr lang="en-GB" sz="4000" u="sng" dirty="0">
                <a:solidFill>
                  <a:prstClr val="black"/>
                </a:solidFill>
                <a:latin typeface="Comic Sans MS" panose="030F0702030302020204" pitchFamily="66" charset="0"/>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does a healthy relationship look like</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5775" y="1618155"/>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does an unhealthy relationship look like?</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are romantic relationships?</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46" y="1586888"/>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Different types of committed relationships</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755" y="1606240"/>
            <a:ext cx="1514832"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gender identity and sexual orientation?</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are appropriate/ inappropriate images to send?</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What does an unhealthy relationship look like?</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smtClean="0">
                <a:solidFill>
                  <a:prstClr val="black"/>
                </a:solidFill>
                <a:latin typeface="Comic Sans MS"/>
              </a:rPr>
              <a:t>Principles of an unhealthy relationship</a:t>
            </a:r>
          </a:p>
          <a:p>
            <a:pPr marL="138623" indent="-138623" defTabSz="554499">
              <a:lnSpc>
                <a:spcPct val="110000"/>
              </a:lnSpc>
              <a:spcBef>
                <a:spcPts val="607"/>
              </a:spcBef>
              <a:buFontTx/>
              <a:buChar char="-"/>
              <a:defRPr/>
            </a:pPr>
            <a:r>
              <a:rPr lang="en-US" sz="1940" b="1" dirty="0" smtClean="0">
                <a:solidFill>
                  <a:prstClr val="black"/>
                </a:solidFill>
                <a:latin typeface="Comic Sans MS"/>
              </a:rPr>
              <a:t>What each principles looks like and sounds like</a:t>
            </a:r>
          </a:p>
          <a:p>
            <a:pPr marL="138623" indent="-138623" defTabSz="554499">
              <a:lnSpc>
                <a:spcPct val="110000"/>
              </a:lnSpc>
              <a:spcBef>
                <a:spcPts val="607"/>
              </a:spcBef>
              <a:buFontTx/>
              <a:buChar char="-"/>
              <a:defRPr/>
            </a:pPr>
            <a:r>
              <a:rPr lang="en-US" sz="1940" b="1" dirty="0" smtClean="0">
                <a:solidFill>
                  <a:prstClr val="black"/>
                </a:solidFill>
                <a:latin typeface="Comic Sans MS"/>
              </a:rPr>
              <a:t>How unhealthy relationships can lead to abuse</a:t>
            </a:r>
          </a:p>
          <a:p>
            <a:pPr marL="0" indent="0" defTabSz="554499">
              <a:lnSpc>
                <a:spcPct val="110000"/>
              </a:lnSpc>
              <a:spcBef>
                <a:spcPts val="607"/>
              </a:spcBef>
              <a:buNone/>
              <a:defRPr/>
            </a:pPr>
            <a:endParaRPr lang="en-US" sz="1940" b="1" dirty="0" smtClean="0">
              <a:solidFill>
                <a:prstClr val="black"/>
              </a:solidFill>
              <a:latin typeface="Comic Sans MS"/>
            </a:endParaRPr>
          </a:p>
          <a:p>
            <a:pPr marL="138623" indent="-138623" defTabSz="554499">
              <a:lnSpc>
                <a:spcPct val="110000"/>
              </a:lnSpc>
              <a:spcBef>
                <a:spcPts val="607"/>
              </a:spcBef>
              <a:buFontTx/>
              <a:buChar char="-"/>
              <a:defRPr/>
            </a:pPr>
            <a:endParaRPr lang="en-US" sz="1940" b="1" dirty="0" smtClean="0">
              <a:solidFill>
                <a:prstClr val="black"/>
              </a:solidFill>
              <a:latin typeface="Comic Sans MS"/>
            </a:endParaRPr>
          </a:p>
          <a:p>
            <a:pPr marL="138623" indent="-138623" defTabSz="554499">
              <a:lnSpc>
                <a:spcPct val="110000"/>
              </a:lnSpc>
              <a:spcBef>
                <a:spcPts val="607"/>
              </a:spcBef>
              <a:buFontTx/>
              <a:buChar char="-"/>
              <a:defRPr/>
            </a:pPr>
            <a:endParaRPr lang="en-US" sz="1940" b="1" dirty="0">
              <a:solidFill>
                <a:prstClr val="black"/>
              </a:solidFill>
              <a:latin typeface="Comic Sans M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99">
              <a:lnSpc>
                <a:spcPct val="110000"/>
              </a:lnSpc>
              <a:spcBef>
                <a:spcPts val="607"/>
              </a:spcBef>
              <a:buNone/>
              <a:defRPr/>
            </a:pPr>
            <a:endParaRPr lang="en-US" sz="2183" b="1" dirty="0">
              <a:solidFill>
                <a:prstClr val="black"/>
              </a:solidFill>
              <a:latin typeface="Comic Sans MS"/>
            </a:endParaRPr>
          </a:p>
          <a:p>
            <a:pPr marL="0" indent="0" defTabSz="554499">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35595320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fontScale="850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the question:</a:t>
            </a:r>
          </a:p>
          <a:p>
            <a:pPr marL="0" indent="0">
              <a:buNone/>
            </a:pPr>
            <a:endParaRPr lang="en-US" sz="3638" dirty="0"/>
          </a:p>
          <a:p>
            <a:pPr marL="0" indent="0">
              <a:buNone/>
            </a:pPr>
            <a:r>
              <a:rPr lang="en-US" sz="3638" dirty="0" smtClean="0"/>
              <a:t>“</a:t>
            </a:r>
            <a:r>
              <a:rPr lang="en-US" sz="3638" dirty="0"/>
              <a:t>Identify a type of abuse</a:t>
            </a:r>
            <a:r>
              <a:rPr lang="en-US" sz="3638" dirty="0" smtClean="0"/>
              <a:t>”</a:t>
            </a:r>
            <a:endParaRPr lang="en-US" sz="3638" dirty="0"/>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Characteristics of an unhealthy relationship</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1276021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62500" lnSpcReduction="20000"/>
          </a:bodyPr>
          <a:lstStyle/>
          <a:p>
            <a:pPr marL="0" indent="0">
              <a:buNone/>
            </a:pPr>
            <a:r>
              <a:rPr lang="en-US" sz="4000" dirty="0"/>
              <a:t>Liam and Jake often hang out together after school. Lately, Jake has been acting differently. When they play video games, Jake gets angry if he loses and hits Liam on the arm, saying, “You’re so annoying! Why do you always have to win?”</a:t>
            </a:r>
          </a:p>
          <a:p>
            <a:pPr marL="0" indent="0">
              <a:buNone/>
            </a:pPr>
            <a:r>
              <a:rPr lang="en-US" sz="4000" dirty="0"/>
              <a:t>At first, Liam laughs it off, but Jake starts doing it more often. One day, when Liam tries to stop Jake from cheating in the game, Jake pushes him hard and says, “Don’t tell me what to do, or I’ll really hurt you.”</a:t>
            </a:r>
          </a:p>
          <a:p>
            <a:pPr marL="0" indent="0">
              <a:buNone/>
            </a:pPr>
            <a:r>
              <a:rPr lang="en-US" sz="4000" dirty="0"/>
              <a:t>When Liam tells Jake to stop, Jake says, “I’m just messing around. Don’t be so soft. It’s not a big deal.”</a:t>
            </a:r>
          </a:p>
          <a:p>
            <a:pPr marL="0" indent="0">
              <a:buNone/>
            </a:pPr>
            <a:r>
              <a:rPr lang="en-US" sz="4000" dirty="0"/>
              <a:t>Liam starts feeling scared to hang out with Jake but doesn’t know how to handle the situation without making things worse.</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Types of abuse - scenario</a:t>
            </a:r>
            <a:endParaRPr sz="2426" spc="27" dirty="0"/>
          </a:p>
        </p:txBody>
      </p:sp>
      <p:sp>
        <p:nvSpPr>
          <p:cNvPr id="13" name="Content Placeholder 2"/>
          <p:cNvSpPr txBox="1">
            <a:spLocks/>
          </p:cNvSpPr>
          <p:nvPr/>
        </p:nvSpPr>
        <p:spPr>
          <a:xfrm>
            <a:off x="7315200" y="1243615"/>
            <a:ext cx="4577442" cy="5108889"/>
          </a:xfrm>
          <a:prstGeom prst="rect">
            <a:avLst/>
          </a:prstGeom>
        </p:spPr>
        <p:txBody>
          <a:bodyPr vert="horz" lIns="91440" tIns="45720" rIns="91440" bIns="45720" rtlCol="0">
            <a:normAutofit fontScale="775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smtClean="0"/>
              <a:t>In your books answer the following questions:</a:t>
            </a:r>
          </a:p>
          <a:p>
            <a:pPr marL="0" indent="0">
              <a:buFont typeface="Arial" panose="020B0604020202020204" pitchFamily="34" charset="0"/>
              <a:buNone/>
            </a:pPr>
            <a:endParaRPr lang="en-US" sz="4000" dirty="0"/>
          </a:p>
          <a:p>
            <a:pPr marL="742950" indent="-742950">
              <a:buFont typeface="Arial" panose="020B0604020202020204" pitchFamily="34" charset="0"/>
              <a:buAutoNum type="arabicPeriod"/>
            </a:pPr>
            <a:r>
              <a:rPr lang="en-US" sz="4000" dirty="0" smtClean="0"/>
              <a:t>What principle of an unhealthy relationship is shown in the scenario?</a:t>
            </a:r>
          </a:p>
          <a:p>
            <a:pPr marL="742950" indent="-742950">
              <a:buFont typeface="Arial" panose="020B0604020202020204" pitchFamily="34" charset="0"/>
              <a:buAutoNum type="arabicPeriod"/>
            </a:pPr>
            <a:r>
              <a:rPr lang="en-US" sz="4000" dirty="0" smtClean="0"/>
              <a:t>What type of abuse is described in the scenario?</a:t>
            </a:r>
          </a:p>
          <a:p>
            <a:pPr marL="742950" indent="-742950">
              <a:buFont typeface="Arial" panose="020B0604020202020204" pitchFamily="34" charset="0"/>
              <a:buAutoNum type="arabicPeriod"/>
            </a:pPr>
            <a:r>
              <a:rPr lang="en-US" sz="4000" dirty="0" smtClean="0"/>
              <a:t>What advice would you give Liam?</a:t>
            </a:r>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a:p>
        </p:txBody>
      </p:sp>
    </p:spTree>
    <p:extLst>
      <p:ext uri="{BB962C8B-B14F-4D97-AF65-F5344CB8AC3E}">
        <p14:creationId xmlns:p14="http://schemas.microsoft.com/office/powerpoint/2010/main" val="2955632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fontScale="925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a:t>
            </a:r>
            <a:r>
              <a:rPr lang="en-US" sz="3638" dirty="0" smtClean="0"/>
              <a:t>your answers to the questions on the previous slide.</a:t>
            </a:r>
            <a:endParaRPr lang="en-US" sz="3638" dirty="0"/>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Types of abuse - scenario</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890638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Types of abuse</a:t>
            </a:r>
          </a:p>
        </p:txBody>
      </p:sp>
      <p:sp>
        <p:nvSpPr>
          <p:cNvPr id="26" name="Content Placeholder 2"/>
          <p:cNvSpPr txBox="1">
            <a:spLocks/>
          </p:cNvSpPr>
          <p:nvPr/>
        </p:nvSpPr>
        <p:spPr>
          <a:xfrm>
            <a:off x="479264" y="1514351"/>
            <a:ext cx="11275785" cy="896305"/>
          </a:xfrm>
          <a:prstGeom prst="rect">
            <a:avLst/>
          </a:prstGeom>
        </p:spPr>
        <p:txBody>
          <a:bodyPr vert="horz" lIns="55449" tIns="27725" rIns="55449" bIns="27725" rtlCol="0">
            <a:normAutofit fontScale="70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4366" dirty="0"/>
              <a:t>If you need any support about unhealthy </a:t>
            </a:r>
            <a:r>
              <a:rPr lang="en-US" sz="4366" dirty="0" smtClean="0"/>
              <a:t>relationships for yourself, a friend or family member </a:t>
            </a:r>
            <a:r>
              <a:rPr lang="en-US" sz="4366" dirty="0"/>
              <a:t>there is support out there for you</a:t>
            </a:r>
          </a:p>
        </p:txBody>
      </p:sp>
      <p:pic>
        <p:nvPicPr>
          <p:cNvPr id="27" name="Picture 26"/>
          <p:cNvPicPr>
            <a:picLocks noChangeAspect="1"/>
          </p:cNvPicPr>
          <p:nvPr/>
        </p:nvPicPr>
        <p:blipFill>
          <a:blip r:embed="rId4"/>
          <a:stretch>
            <a:fillRect/>
          </a:stretch>
        </p:blipFill>
        <p:spPr>
          <a:xfrm>
            <a:off x="479264" y="2799109"/>
            <a:ext cx="4804620" cy="3222017"/>
          </a:xfrm>
          <a:prstGeom prst="rect">
            <a:avLst/>
          </a:prstGeom>
        </p:spPr>
      </p:pic>
      <p:pic>
        <p:nvPicPr>
          <p:cNvPr id="28" name="Picture 27"/>
          <p:cNvPicPr>
            <a:picLocks noChangeAspect="1"/>
          </p:cNvPicPr>
          <p:nvPr/>
        </p:nvPicPr>
        <p:blipFill>
          <a:blip r:embed="rId5"/>
          <a:stretch>
            <a:fillRect/>
          </a:stretch>
        </p:blipFill>
        <p:spPr>
          <a:xfrm>
            <a:off x="5560769" y="2601762"/>
            <a:ext cx="2161767" cy="1438558"/>
          </a:xfrm>
          <a:prstGeom prst="rect">
            <a:avLst/>
          </a:prstGeom>
        </p:spPr>
      </p:pic>
      <p:pic>
        <p:nvPicPr>
          <p:cNvPr id="29" name="Picture 28"/>
          <p:cNvPicPr>
            <a:picLocks noChangeAspect="1"/>
          </p:cNvPicPr>
          <p:nvPr/>
        </p:nvPicPr>
        <p:blipFill>
          <a:blip r:embed="rId6"/>
          <a:stretch>
            <a:fillRect/>
          </a:stretch>
        </p:blipFill>
        <p:spPr>
          <a:xfrm>
            <a:off x="5569395" y="4551315"/>
            <a:ext cx="2011239" cy="2011239"/>
          </a:xfrm>
          <a:prstGeom prst="rect">
            <a:avLst/>
          </a:prstGeom>
        </p:spPr>
      </p:pic>
      <p:sp>
        <p:nvSpPr>
          <p:cNvPr id="30" name="TextBox 29"/>
          <p:cNvSpPr txBox="1"/>
          <p:nvPr/>
        </p:nvSpPr>
        <p:spPr>
          <a:xfrm>
            <a:off x="8069311" y="2562422"/>
            <a:ext cx="2043935" cy="1883593"/>
          </a:xfrm>
          <a:prstGeom prst="rect">
            <a:avLst/>
          </a:prstGeom>
          <a:noFill/>
        </p:spPr>
        <p:txBody>
          <a:bodyPr wrap="square" rtlCol="0">
            <a:spAutoFit/>
          </a:bodyPr>
          <a:lstStyle/>
          <a:p>
            <a:r>
              <a:rPr lang="en-US" sz="1940" dirty="0">
                <a:latin typeface="Calibri" panose="020F0502020204030204" pitchFamily="34" charset="0"/>
                <a:cs typeface="Calibri" panose="020F0502020204030204" pitchFamily="34" charset="0"/>
              </a:rPr>
              <a:t>Childline.org.uk</a:t>
            </a:r>
          </a:p>
          <a:p>
            <a:endParaRPr lang="en-US" sz="1940" dirty="0">
              <a:latin typeface="Calibri" panose="020F0502020204030204" pitchFamily="34" charset="0"/>
              <a:cs typeface="Calibri" panose="020F0502020204030204" pitchFamily="34" charset="0"/>
            </a:endParaRPr>
          </a:p>
          <a:p>
            <a:r>
              <a:rPr lang="en-US" sz="1940" dirty="0">
                <a:latin typeface="Calibri" panose="020F0502020204030204" pitchFamily="34" charset="0"/>
                <a:cs typeface="Calibri" panose="020F0502020204030204" pitchFamily="34" charset="0"/>
              </a:rPr>
              <a:t>Call – 08001111</a:t>
            </a:r>
          </a:p>
          <a:p>
            <a:endParaRPr lang="en-US" sz="1940" dirty="0">
              <a:latin typeface="Calibri" panose="020F0502020204030204" pitchFamily="34" charset="0"/>
              <a:cs typeface="Calibri" panose="020F0502020204030204" pitchFamily="34" charset="0"/>
            </a:endParaRPr>
          </a:p>
          <a:p>
            <a:r>
              <a:rPr lang="en-US" sz="1940" dirty="0">
                <a:latin typeface="Calibri" panose="020F0502020204030204" pitchFamily="34" charset="0"/>
                <a:cs typeface="Calibri" panose="020F0502020204030204" pitchFamily="34" charset="0"/>
              </a:rPr>
              <a:t>Email or chat online for support</a:t>
            </a:r>
            <a:endParaRPr lang="en-GB" sz="1940" dirty="0">
              <a:latin typeface="Calibri" panose="020F0502020204030204" pitchFamily="34" charset="0"/>
              <a:cs typeface="Calibri" panose="020F0502020204030204" pitchFamily="34" charset="0"/>
            </a:endParaRPr>
          </a:p>
        </p:txBody>
      </p:sp>
      <p:sp>
        <p:nvSpPr>
          <p:cNvPr id="31" name="TextBox 30"/>
          <p:cNvSpPr txBox="1"/>
          <p:nvPr/>
        </p:nvSpPr>
        <p:spPr>
          <a:xfrm>
            <a:off x="7805687" y="4644666"/>
            <a:ext cx="3949362" cy="2182136"/>
          </a:xfrm>
          <a:prstGeom prst="rect">
            <a:avLst/>
          </a:prstGeom>
          <a:noFill/>
        </p:spPr>
        <p:txBody>
          <a:bodyPr wrap="square" rtlCol="0">
            <a:spAutoFit/>
          </a:bodyPr>
          <a:lstStyle/>
          <a:p>
            <a:r>
              <a:rPr lang="en-US" sz="1940" dirty="0">
                <a:latin typeface="Calibri" panose="020F0502020204030204" pitchFamily="34" charset="0"/>
                <a:cs typeface="Calibri" panose="020F0502020204030204" pitchFamily="34" charset="0"/>
              </a:rPr>
              <a:t>Themix.org.uk</a:t>
            </a:r>
          </a:p>
          <a:p>
            <a:endParaRPr lang="en-US" sz="1940" dirty="0">
              <a:latin typeface="Calibri" panose="020F0502020204030204" pitchFamily="34" charset="0"/>
              <a:cs typeface="Calibri" panose="020F0502020204030204" pitchFamily="34" charset="0"/>
            </a:endParaRPr>
          </a:p>
          <a:p>
            <a:r>
              <a:rPr lang="en-US" sz="1940" dirty="0">
                <a:latin typeface="Calibri" panose="020F0502020204030204" pitchFamily="34" charset="0"/>
                <a:cs typeface="Calibri" panose="020F0502020204030204" pitchFamily="34" charset="0"/>
              </a:rPr>
              <a:t>You can email or have one-to-chat online.</a:t>
            </a:r>
          </a:p>
          <a:p>
            <a:endParaRPr lang="en-US" sz="1940" dirty="0">
              <a:latin typeface="Calibri" panose="020F0502020204030204" pitchFamily="34" charset="0"/>
              <a:cs typeface="Calibri" panose="020F0502020204030204" pitchFamily="34" charset="0"/>
            </a:endParaRPr>
          </a:p>
          <a:p>
            <a:r>
              <a:rPr lang="en-US" sz="1940" dirty="0">
                <a:latin typeface="Calibri" panose="020F0502020204030204" pitchFamily="34" charset="0"/>
                <a:cs typeface="Calibri" panose="020F0502020204030204" pitchFamily="34" charset="0"/>
              </a:rPr>
              <a:t>There is also a crisis messenger which is available 24/7</a:t>
            </a:r>
            <a:endParaRPr lang="en-GB" sz="194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44142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1079445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A relationship is “the way in which 2 or more people regard and behave towards each other.”</a:t>
            </a:r>
          </a:p>
          <a:p>
            <a:pPr marL="0" indent="0">
              <a:buNone/>
            </a:pPr>
            <a:endParaRPr lang="en-US" sz="3638" dirty="0"/>
          </a:p>
          <a:p>
            <a:pPr marL="0" indent="0">
              <a:buNone/>
            </a:pPr>
            <a:r>
              <a:rPr lang="en-US" sz="3638" dirty="0" smtClean="0"/>
              <a:t>Unfortunately relationships can be unhealthy for the people in the relationship</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9" name="Picture 8"/>
          <p:cNvPicPr>
            <a:picLocks noChangeAspect="1"/>
          </p:cNvPicPr>
          <p:nvPr/>
        </p:nvPicPr>
        <p:blipFill>
          <a:blip r:embed="rId4"/>
          <a:stretch>
            <a:fillRect/>
          </a:stretch>
        </p:blipFill>
        <p:spPr>
          <a:xfrm>
            <a:off x="7805687" y="1361460"/>
            <a:ext cx="2762250" cy="1657350"/>
          </a:xfrm>
          <a:prstGeom prst="rect">
            <a:avLst/>
          </a:prstGeom>
        </p:spPr>
      </p:pic>
      <p:pic>
        <p:nvPicPr>
          <p:cNvPr id="11" name="Picture 10"/>
          <p:cNvPicPr>
            <a:picLocks noChangeAspect="1"/>
          </p:cNvPicPr>
          <p:nvPr/>
        </p:nvPicPr>
        <p:blipFill>
          <a:blip r:embed="rId5"/>
          <a:stretch>
            <a:fillRect/>
          </a:stretch>
        </p:blipFill>
        <p:spPr>
          <a:xfrm>
            <a:off x="8830936" y="2885076"/>
            <a:ext cx="2619375" cy="1743075"/>
          </a:xfrm>
          <a:prstGeom prst="rect">
            <a:avLst/>
          </a:prstGeom>
        </p:spPr>
      </p:pic>
      <p:pic>
        <p:nvPicPr>
          <p:cNvPr id="12" name="Picture 11"/>
          <p:cNvPicPr>
            <a:picLocks noChangeAspect="1"/>
          </p:cNvPicPr>
          <p:nvPr/>
        </p:nvPicPr>
        <p:blipFill>
          <a:blip r:embed="rId6"/>
          <a:stretch>
            <a:fillRect/>
          </a:stretch>
        </p:blipFill>
        <p:spPr>
          <a:xfrm>
            <a:off x="7805687" y="4542426"/>
            <a:ext cx="2619375" cy="1743075"/>
          </a:xfrm>
          <a:prstGeom prst="rect">
            <a:avLst/>
          </a:prstGeom>
        </p:spPr>
      </p:pic>
    </p:spTree>
    <p:extLst>
      <p:ext uri="{BB962C8B-B14F-4D97-AF65-F5344CB8AC3E}">
        <p14:creationId xmlns:p14="http://schemas.microsoft.com/office/powerpoint/2010/main" val="841512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defRPr/>
            </a:pPr>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3" y="1095386"/>
            <a:ext cx="6863203" cy="6238452"/>
          </a:xfrm>
        </p:spPr>
        <p:txBody>
          <a:bodyPr>
            <a:normAutofit fontScale="70000" lnSpcReduction="20000"/>
          </a:bodyPr>
          <a:lstStyle/>
          <a:p>
            <a:pPr marL="0" indent="0">
              <a:buNone/>
            </a:pPr>
            <a:r>
              <a:rPr lang="en-US" sz="3638" dirty="0"/>
              <a:t>We are learning this because:</a:t>
            </a:r>
          </a:p>
          <a:p>
            <a:pPr marL="0" indent="0">
              <a:buNone/>
            </a:pPr>
            <a:endParaRPr lang="en-US" sz="3638" dirty="0"/>
          </a:p>
          <a:p>
            <a:pPr marL="693115" indent="-693115">
              <a:buAutoNum type="arabicPeriod"/>
            </a:pPr>
            <a:r>
              <a:rPr lang="en-US" sz="3638" dirty="0"/>
              <a:t>It helps to </a:t>
            </a:r>
            <a:r>
              <a:rPr lang="en-US" sz="3638" b="1" dirty="0"/>
              <a:t>secure your relationships” </a:t>
            </a:r>
            <a:r>
              <a:rPr lang="en-US" sz="3638" dirty="0" smtClean="0"/>
              <a:t>relationships are </a:t>
            </a:r>
            <a:r>
              <a:rPr lang="en-US" sz="3638" dirty="0"/>
              <a:t>an important aspect of </a:t>
            </a:r>
            <a:r>
              <a:rPr lang="en-US" sz="3638" dirty="0" smtClean="0"/>
              <a:t>life so it important to know what makes a relationship unhealthy so it can be fixed or ended.</a:t>
            </a:r>
            <a:endParaRPr lang="en-US" sz="3638" dirty="0"/>
          </a:p>
          <a:p>
            <a:pPr marL="693115" indent="-693115">
              <a:buAutoNum type="arabicPeriod"/>
            </a:pPr>
            <a:r>
              <a:rPr lang="en-US" sz="3638" b="1" dirty="0"/>
              <a:t>Individual Liberty</a:t>
            </a:r>
            <a:r>
              <a:rPr lang="en-US" sz="3638" dirty="0"/>
              <a:t> is a British Value and </a:t>
            </a:r>
            <a:r>
              <a:rPr lang="en-US" sz="3638" dirty="0" smtClean="0"/>
              <a:t>people in relationships should respect </a:t>
            </a:r>
            <a:r>
              <a:rPr lang="en-US" sz="3638" dirty="0"/>
              <a:t>who you are as a person and not force you to be someone you are not.</a:t>
            </a:r>
          </a:p>
          <a:p>
            <a:pPr marL="693115" indent="-693115">
              <a:buAutoNum type="arabicPeriod"/>
            </a:pPr>
            <a:r>
              <a:rPr lang="en-US" sz="3638" dirty="0" smtClean="0"/>
              <a:t>Relationships are referenced throughout but highlight that these should protect children due to them being safe and healthy. If a relationship is unhealthy then a child is not receiving that right.</a:t>
            </a:r>
            <a:endParaRPr lang="en-US" sz="3638" dirty="0"/>
          </a:p>
          <a:p>
            <a:pPr marL="693115" indent="-693115">
              <a:buAutoNum type="arabicPeriod"/>
            </a:pPr>
            <a:r>
              <a:rPr lang="en-US" sz="3638" dirty="0" smtClean="0"/>
              <a:t>People in unhealthy relationships may be made to feel ashamed due to one of the </a:t>
            </a:r>
            <a:r>
              <a:rPr lang="en-US" sz="3638" b="1" dirty="0" smtClean="0"/>
              <a:t>protected characteristics</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Tutor Time Recap</a:t>
            </a:r>
            <a:endParaRPr sz="2426" spc="27" dirty="0"/>
          </a:p>
        </p:txBody>
      </p:sp>
      <p:pic>
        <p:nvPicPr>
          <p:cNvPr id="2" name="Picture 1"/>
          <p:cNvPicPr>
            <a:picLocks noChangeAspect="1"/>
          </p:cNvPicPr>
          <p:nvPr/>
        </p:nvPicPr>
        <p:blipFill rotWithShape="1">
          <a:blip r:embed="rId4"/>
          <a:srcRect l="60631" t="44400" r="6295" b="36700"/>
          <a:stretch/>
        </p:blipFill>
        <p:spPr>
          <a:xfrm>
            <a:off x="7534176" y="1092516"/>
            <a:ext cx="3667920" cy="1178974"/>
          </a:xfrm>
          <a:prstGeom prst="rect">
            <a:avLst/>
          </a:prstGeom>
        </p:spPr>
      </p:pic>
      <p:pic>
        <p:nvPicPr>
          <p:cNvPr id="9" name="Picture 8"/>
          <p:cNvPicPr>
            <a:picLocks noChangeAspect="1"/>
          </p:cNvPicPr>
          <p:nvPr/>
        </p:nvPicPr>
        <p:blipFill rotWithShape="1">
          <a:blip r:embed="rId5"/>
          <a:srcRect l="49213" t="20601" r="36219" b="59099"/>
          <a:stretch/>
        </p:blipFill>
        <p:spPr>
          <a:xfrm>
            <a:off x="8423592" y="2226878"/>
            <a:ext cx="1880948" cy="1474257"/>
          </a:xfrm>
          <a:prstGeom prst="rect">
            <a:avLst/>
          </a:prstGeom>
        </p:spPr>
      </p:pic>
      <p:grpSp>
        <p:nvGrpSpPr>
          <p:cNvPr id="11" name="Group 10">
            <a:extLst>
              <a:ext uri="{FF2B5EF4-FFF2-40B4-BE49-F238E27FC236}">
                <a16:creationId xmlns:a16="http://schemas.microsoft.com/office/drawing/2014/main" id="{3223EBB9-3A7F-C565-EAA7-0BB380AF50A5}"/>
              </a:ext>
            </a:extLst>
          </p:cNvPr>
          <p:cNvGrpSpPr/>
          <p:nvPr/>
        </p:nvGrpSpPr>
        <p:grpSpPr>
          <a:xfrm>
            <a:off x="8324191" y="3712261"/>
            <a:ext cx="2370842" cy="1435812"/>
            <a:chOff x="3480304" y="641202"/>
            <a:chExt cx="3827609" cy="1638445"/>
          </a:xfrm>
        </p:grpSpPr>
        <p:sp>
          <p:nvSpPr>
            <p:cNvPr id="12" name="Freeform 11">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pPr defTabSz="277246"/>
              <a:endParaRPr lang="en-US" sz="667">
                <a:solidFill>
                  <a:srgbClr val="323232"/>
                </a:solidFill>
                <a:latin typeface="Calibri" panose="020F0502020204030204"/>
              </a:endParaRPr>
            </a:p>
          </p:txBody>
        </p:sp>
        <p:sp>
          <p:nvSpPr>
            <p:cNvPr id="13" name="TextBox 12">
              <a:extLst>
                <a:ext uri="{FF2B5EF4-FFF2-40B4-BE49-F238E27FC236}">
                  <a16:creationId xmlns:a16="http://schemas.microsoft.com/office/drawing/2014/main" id="{39414427-990A-BDC5-82F7-26390A095568}"/>
                </a:ext>
              </a:extLst>
            </p:cNvPr>
            <p:cNvSpPr txBox="1"/>
            <p:nvPr/>
          </p:nvSpPr>
          <p:spPr>
            <a:xfrm rot="21548433">
              <a:off x="3480304" y="744452"/>
              <a:ext cx="3827609" cy="680474"/>
            </a:xfrm>
            <a:prstGeom prst="rect">
              <a:avLst/>
            </a:prstGeom>
            <a:noFill/>
          </p:spPr>
          <p:txBody>
            <a:bodyPr wrap="none" rtlCol="0">
              <a:spAutoFit/>
            </a:bodyPr>
            <a:lstStyle/>
            <a:p>
              <a:pPr algn="ctr" defTabSz="277246"/>
              <a:r>
                <a:rPr lang="en-US" sz="3275" spc="121" dirty="0">
                  <a:solidFill>
                    <a:srgbClr val="FFFFFF"/>
                  </a:solidFill>
                  <a:latin typeface="LondrinaSolid-Black"/>
                  <a:sym typeface="LondrinaSolid-Black"/>
                  <a:rtl val="0"/>
                </a:rPr>
                <a:t>UN Rights </a:t>
              </a:r>
            </a:p>
          </p:txBody>
        </p:sp>
        <p:sp>
          <p:nvSpPr>
            <p:cNvPr id="14" name="TextBox 13">
              <a:extLst>
                <a:ext uri="{FF2B5EF4-FFF2-40B4-BE49-F238E27FC236}">
                  <a16:creationId xmlns:a16="http://schemas.microsoft.com/office/drawing/2014/main" id="{421C6E39-C95B-6EFD-F944-F6967525D7AA}"/>
                </a:ext>
              </a:extLst>
            </p:cNvPr>
            <p:cNvSpPr txBox="1"/>
            <p:nvPr/>
          </p:nvSpPr>
          <p:spPr>
            <a:xfrm rot="21548433">
              <a:off x="3584690" y="1493124"/>
              <a:ext cx="3416122" cy="680474"/>
            </a:xfrm>
            <a:prstGeom prst="rect">
              <a:avLst/>
            </a:prstGeom>
            <a:noFill/>
          </p:spPr>
          <p:txBody>
            <a:bodyPr wrap="none" rtlCol="0">
              <a:spAutoFit/>
            </a:bodyPr>
            <a:lstStyle/>
            <a:p>
              <a:pPr algn="ctr" defTabSz="277246"/>
              <a:r>
                <a:rPr lang="en-US" sz="3275" spc="121" dirty="0">
                  <a:solidFill>
                    <a:srgbClr val="FFFFFF"/>
                  </a:solidFill>
                  <a:latin typeface="LondrinaSolid-Black"/>
                  <a:sym typeface="LondrinaSolid-Black"/>
                  <a:rtl val="0"/>
                </a:rPr>
                <a:t>of a Child</a:t>
              </a:r>
            </a:p>
          </p:txBody>
        </p:sp>
      </p:grpSp>
      <p:pic>
        <p:nvPicPr>
          <p:cNvPr id="15" name="Picture 14" descr="A diagram of different characteristics&#10;&#10;Description automatically generated with medium confidence">
            <a:extLst>
              <a:ext uri="{FF2B5EF4-FFF2-40B4-BE49-F238E27FC236}">
                <a16:creationId xmlns:a16="http://schemas.microsoft.com/office/drawing/2014/main" id="{78AC1B33-C1D8-7BE4-4E14-8099DB50FD93}"/>
              </a:ext>
            </a:extLst>
          </p:cNvPr>
          <p:cNvPicPr>
            <a:picLocks noChangeAspect="1"/>
          </p:cNvPicPr>
          <p:nvPr/>
        </p:nvPicPr>
        <p:blipFill rotWithShape="1">
          <a:blip r:embed="rId6">
            <a:extLst>
              <a:ext uri="{28A0092B-C50C-407E-A947-70E740481C1C}">
                <a14:useLocalDpi xmlns:a14="http://schemas.microsoft.com/office/drawing/2010/main" val="0"/>
              </a:ext>
            </a:extLst>
          </a:blip>
          <a:srcRect l="4715" t="5715" r="44774" b="69518"/>
          <a:stretch/>
        </p:blipFill>
        <p:spPr>
          <a:xfrm>
            <a:off x="8183559" y="5315820"/>
            <a:ext cx="2810039" cy="974147"/>
          </a:xfrm>
          <a:prstGeom prst="rect">
            <a:avLst/>
          </a:prstGeom>
        </p:spPr>
      </p:pic>
    </p:spTree>
    <p:extLst>
      <p:ext uri="{BB962C8B-B14F-4D97-AF65-F5344CB8AC3E}">
        <p14:creationId xmlns:p14="http://schemas.microsoft.com/office/powerpoint/2010/main" val="739668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Unhealthy relationships have 3 key characteristics:</a:t>
            </a:r>
          </a:p>
          <a:p>
            <a:pPr marL="0" indent="0">
              <a:buNone/>
            </a:pPr>
            <a:endParaRPr lang="en-US" sz="3638" dirty="0"/>
          </a:p>
          <a:p>
            <a:pPr marL="742950" indent="-742950">
              <a:buAutoNum type="arabicPeriod"/>
            </a:pPr>
            <a:r>
              <a:rPr lang="en-US" sz="3638" dirty="0" smtClean="0"/>
              <a:t>Disrespect</a:t>
            </a:r>
          </a:p>
          <a:p>
            <a:pPr marL="742950" indent="-742950">
              <a:buAutoNum type="arabicPeriod"/>
            </a:pPr>
            <a:r>
              <a:rPr lang="en-US" sz="3638" dirty="0" smtClean="0"/>
              <a:t>Control</a:t>
            </a:r>
          </a:p>
          <a:p>
            <a:pPr marL="742950" indent="-742950">
              <a:buAutoNum type="arabicPeriod"/>
            </a:pPr>
            <a:r>
              <a:rPr lang="en-US" sz="3638" dirty="0" smtClean="0"/>
              <a:t>Neglect</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Principles of an unhealthy relationship</a:t>
            </a:r>
            <a:endParaRPr sz="2426" spc="27" dirty="0"/>
          </a:p>
        </p:txBody>
      </p:sp>
      <p:pic>
        <p:nvPicPr>
          <p:cNvPr id="2" name="Picture 1"/>
          <p:cNvPicPr>
            <a:picLocks noChangeAspect="1"/>
          </p:cNvPicPr>
          <p:nvPr/>
        </p:nvPicPr>
        <p:blipFill>
          <a:blip r:embed="rId4"/>
          <a:stretch>
            <a:fillRect/>
          </a:stretch>
        </p:blipFill>
        <p:spPr>
          <a:xfrm>
            <a:off x="7805687" y="1243615"/>
            <a:ext cx="2143125" cy="2143125"/>
          </a:xfrm>
          <a:prstGeom prst="rect">
            <a:avLst/>
          </a:prstGeom>
        </p:spPr>
      </p:pic>
      <p:pic>
        <p:nvPicPr>
          <p:cNvPr id="3" name="Picture 2"/>
          <p:cNvPicPr>
            <a:picLocks noChangeAspect="1"/>
          </p:cNvPicPr>
          <p:nvPr/>
        </p:nvPicPr>
        <p:blipFill>
          <a:blip r:embed="rId5"/>
          <a:stretch>
            <a:fillRect/>
          </a:stretch>
        </p:blipFill>
        <p:spPr>
          <a:xfrm>
            <a:off x="8364211" y="3110868"/>
            <a:ext cx="2466975" cy="1847850"/>
          </a:xfrm>
          <a:prstGeom prst="rect">
            <a:avLst/>
          </a:prstGeom>
        </p:spPr>
      </p:pic>
      <p:pic>
        <p:nvPicPr>
          <p:cNvPr id="4" name="Picture 3"/>
          <p:cNvPicPr>
            <a:picLocks noChangeAspect="1"/>
          </p:cNvPicPr>
          <p:nvPr/>
        </p:nvPicPr>
        <p:blipFill>
          <a:blip r:embed="rId6"/>
          <a:stretch>
            <a:fillRect/>
          </a:stretch>
        </p:blipFill>
        <p:spPr>
          <a:xfrm>
            <a:off x="8124453" y="4916458"/>
            <a:ext cx="2762250" cy="1657350"/>
          </a:xfrm>
          <a:prstGeom prst="rect">
            <a:avLst/>
          </a:prstGeom>
        </p:spPr>
      </p:pic>
    </p:spTree>
    <p:extLst>
      <p:ext uri="{BB962C8B-B14F-4D97-AF65-F5344CB8AC3E}">
        <p14:creationId xmlns:p14="http://schemas.microsoft.com/office/powerpoint/2010/main" val="610197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8"/>
            <a:ext cx="10939024" cy="762745"/>
          </a:xfrm>
        </p:spPr>
        <p:txBody>
          <a:bodyPr>
            <a:normAutofit fontScale="85000" lnSpcReduction="20000"/>
          </a:bodyPr>
          <a:lstStyle/>
          <a:p>
            <a:pPr marL="0" indent="0">
              <a:buNone/>
            </a:pPr>
            <a:r>
              <a:rPr lang="en-US" sz="3638" dirty="0" smtClean="0"/>
              <a:t>You have 1 minute to think about what definition matches up with the principle</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Principles of an unhealthy relationship</a:t>
            </a:r>
            <a:endParaRPr sz="2426" spc="27" dirty="0"/>
          </a:p>
        </p:txBody>
      </p:sp>
      <p:sp>
        <p:nvSpPr>
          <p:cNvPr id="13" name="Content Placeholder 2"/>
          <p:cNvSpPr txBox="1">
            <a:spLocks/>
          </p:cNvSpPr>
          <p:nvPr/>
        </p:nvSpPr>
        <p:spPr>
          <a:xfrm>
            <a:off x="689694" y="2276287"/>
            <a:ext cx="2688769" cy="536575"/>
          </a:xfrm>
          <a:prstGeom prst="rect">
            <a:avLst/>
          </a:prstGeom>
          <a:ln>
            <a:solidFill>
              <a:srgbClr val="E74519"/>
            </a:solidFill>
          </a:ln>
        </p:spPr>
        <p:txBody>
          <a:bodyPr vert="horz" lIns="91440" tIns="45720" rIns="91440" bIns="45720" rtlCol="0">
            <a:normAutofit/>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Font typeface="Arial" panose="020B0604020202020204" pitchFamily="34" charset="0"/>
              <a:buNone/>
            </a:pPr>
            <a:r>
              <a:rPr lang="en-US" dirty="0" smtClean="0"/>
              <a:t>Disrespect</a:t>
            </a:r>
          </a:p>
        </p:txBody>
      </p:sp>
      <p:sp>
        <p:nvSpPr>
          <p:cNvPr id="14" name="Content Placeholder 2"/>
          <p:cNvSpPr txBox="1">
            <a:spLocks/>
          </p:cNvSpPr>
          <p:nvPr/>
        </p:nvSpPr>
        <p:spPr>
          <a:xfrm>
            <a:off x="689694" y="3890204"/>
            <a:ext cx="2688769" cy="536575"/>
          </a:xfrm>
          <a:prstGeom prst="rect">
            <a:avLst/>
          </a:prstGeom>
          <a:ln>
            <a:solidFill>
              <a:srgbClr val="E74519"/>
            </a:solidFill>
          </a:ln>
        </p:spPr>
        <p:txBody>
          <a:bodyPr vert="horz" lIns="91440" tIns="45720" rIns="91440" bIns="45720" rtlCol="0">
            <a:normAutofit/>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Font typeface="Arial" panose="020B0604020202020204" pitchFamily="34" charset="0"/>
              <a:buNone/>
            </a:pPr>
            <a:r>
              <a:rPr lang="en-US" dirty="0" smtClean="0"/>
              <a:t>Control</a:t>
            </a:r>
          </a:p>
        </p:txBody>
      </p:sp>
      <p:sp>
        <p:nvSpPr>
          <p:cNvPr id="15" name="Content Placeholder 2"/>
          <p:cNvSpPr txBox="1">
            <a:spLocks/>
          </p:cNvSpPr>
          <p:nvPr/>
        </p:nvSpPr>
        <p:spPr>
          <a:xfrm>
            <a:off x="689694" y="5551715"/>
            <a:ext cx="2837275" cy="604156"/>
          </a:xfrm>
          <a:prstGeom prst="rect">
            <a:avLst/>
          </a:prstGeom>
          <a:ln>
            <a:solidFill>
              <a:srgbClr val="E74519"/>
            </a:solidFill>
          </a:ln>
        </p:spPr>
        <p:txBody>
          <a:bodyPr vert="horz" lIns="91440" tIns="45720" rIns="91440" bIns="45720" rtlCol="0">
            <a:normAutofit/>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Font typeface="Arial" panose="020B0604020202020204" pitchFamily="34" charset="0"/>
              <a:buNone/>
            </a:pPr>
            <a:r>
              <a:rPr lang="en-US" dirty="0" smtClean="0"/>
              <a:t>Neglect</a:t>
            </a:r>
          </a:p>
        </p:txBody>
      </p:sp>
      <p:sp>
        <p:nvSpPr>
          <p:cNvPr id="19" name="Content Placeholder 2"/>
          <p:cNvSpPr txBox="1">
            <a:spLocks/>
          </p:cNvSpPr>
          <p:nvPr/>
        </p:nvSpPr>
        <p:spPr>
          <a:xfrm>
            <a:off x="5480956" y="2271451"/>
            <a:ext cx="5872845" cy="906232"/>
          </a:xfrm>
          <a:prstGeom prst="rect">
            <a:avLst/>
          </a:prstGeom>
          <a:ln>
            <a:solidFill>
              <a:srgbClr val="E74519"/>
            </a:solidFill>
          </a:ln>
        </p:spPr>
        <p:txBody>
          <a:bodyPr vert="horz" lIns="91440" tIns="45720" rIns="91440" bIns="45720" rtlCol="0">
            <a:normAutofit fontScale="85000" lnSpcReduction="20000"/>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Font typeface="Arial" panose="020B0604020202020204" pitchFamily="34" charset="0"/>
              <a:buNone/>
            </a:pPr>
            <a:r>
              <a:rPr lang="en-US" dirty="0" smtClean="0"/>
              <a:t>When a person consistently fails to notice or respond to the other’s emotions or feelings</a:t>
            </a:r>
          </a:p>
        </p:txBody>
      </p:sp>
      <p:sp>
        <p:nvSpPr>
          <p:cNvPr id="20" name="Content Placeholder 2"/>
          <p:cNvSpPr txBox="1">
            <a:spLocks/>
          </p:cNvSpPr>
          <p:nvPr/>
        </p:nvSpPr>
        <p:spPr>
          <a:xfrm>
            <a:off x="5480956" y="3909550"/>
            <a:ext cx="5872845" cy="869253"/>
          </a:xfrm>
          <a:prstGeom prst="rect">
            <a:avLst/>
          </a:prstGeom>
          <a:ln>
            <a:solidFill>
              <a:srgbClr val="E74519"/>
            </a:solidFill>
          </a:ln>
        </p:spPr>
        <p:txBody>
          <a:bodyPr vert="horz" lIns="91440" tIns="45720" rIns="91440" bIns="45720" rtlCol="0">
            <a:normAutofit fontScale="85000" lnSpcReduction="20000"/>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Font typeface="Arial" panose="020B0604020202020204" pitchFamily="34" charset="0"/>
              <a:buNone/>
            </a:pPr>
            <a:r>
              <a:rPr lang="en-US" dirty="0" smtClean="0"/>
              <a:t>When a person dominates the other person in the relationship to get their own way</a:t>
            </a:r>
          </a:p>
        </p:txBody>
      </p:sp>
      <p:sp>
        <p:nvSpPr>
          <p:cNvPr id="21" name="Content Placeholder 2"/>
          <p:cNvSpPr txBox="1">
            <a:spLocks/>
          </p:cNvSpPr>
          <p:nvPr/>
        </p:nvSpPr>
        <p:spPr>
          <a:xfrm>
            <a:off x="5736769" y="5737587"/>
            <a:ext cx="5872845" cy="712199"/>
          </a:xfrm>
          <a:prstGeom prst="rect">
            <a:avLst/>
          </a:prstGeom>
          <a:ln>
            <a:solidFill>
              <a:srgbClr val="E74519"/>
            </a:solidFill>
          </a:ln>
        </p:spPr>
        <p:txBody>
          <a:bodyPr vert="horz" lIns="91440" tIns="45720" rIns="91440" bIns="45720" rtlCol="0">
            <a:normAutofit fontScale="92500" lnSpcReduction="20000"/>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Font typeface="Arial" panose="020B0604020202020204" pitchFamily="34" charset="0"/>
              <a:buNone/>
            </a:pPr>
            <a:r>
              <a:rPr lang="en-US" dirty="0" smtClean="0"/>
              <a:t>When a person doesn’t feel valued or equal in the relationship</a:t>
            </a:r>
          </a:p>
        </p:txBody>
      </p:sp>
      <p:cxnSp>
        <p:nvCxnSpPr>
          <p:cNvPr id="26" name="Straight Arrow Connector 25"/>
          <p:cNvCxnSpPr>
            <a:endCxn id="19" idx="1"/>
          </p:cNvCxnSpPr>
          <p:nvPr/>
        </p:nvCxnSpPr>
        <p:spPr>
          <a:xfrm flipV="1">
            <a:off x="3526969" y="2724567"/>
            <a:ext cx="1953987" cy="309189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21" idx="1"/>
          </p:cNvCxnSpPr>
          <p:nvPr/>
        </p:nvCxnSpPr>
        <p:spPr>
          <a:xfrm>
            <a:off x="3378463" y="2544574"/>
            <a:ext cx="2358306" cy="354911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20" idx="1"/>
          </p:cNvCxnSpPr>
          <p:nvPr/>
        </p:nvCxnSpPr>
        <p:spPr>
          <a:xfrm>
            <a:off x="3416059" y="4229306"/>
            <a:ext cx="2064897" cy="1148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733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77500" lnSpcReduction="20000"/>
          </a:bodyPr>
          <a:lstStyle/>
          <a:p>
            <a:pPr marL="0" indent="0">
              <a:buNone/>
            </a:pPr>
            <a:r>
              <a:rPr lang="en-US" sz="3638" b="1" dirty="0" smtClean="0"/>
              <a:t>Disrespect</a:t>
            </a:r>
            <a:r>
              <a:rPr lang="en-US" sz="3638" dirty="0" smtClean="0"/>
              <a:t> looks like…</a:t>
            </a:r>
          </a:p>
          <a:p>
            <a:pPr marL="0" indent="0">
              <a:buNone/>
            </a:pPr>
            <a:endParaRPr lang="en-US" sz="3638" dirty="0"/>
          </a:p>
          <a:p>
            <a:pPr marL="0" indent="0">
              <a:buNone/>
            </a:pPr>
            <a:r>
              <a:rPr lang="en-US" sz="3638" dirty="0" smtClean="0"/>
              <a:t>People not caring about what the other person thinks and continues to do things even if they have been asked to stop</a:t>
            </a:r>
          </a:p>
          <a:p>
            <a:pPr marL="0" indent="0">
              <a:buNone/>
            </a:pPr>
            <a:endParaRPr lang="en-US" sz="3638" dirty="0"/>
          </a:p>
          <a:p>
            <a:pPr marL="0" indent="0">
              <a:buNone/>
            </a:pPr>
            <a:r>
              <a:rPr lang="en-US" sz="3638" b="1" dirty="0" smtClean="0"/>
              <a:t>Disrespect</a:t>
            </a:r>
            <a:r>
              <a:rPr lang="en-US" sz="3638" dirty="0" smtClean="0"/>
              <a:t> sounds like…</a:t>
            </a:r>
          </a:p>
          <a:p>
            <a:pPr marL="0" indent="0">
              <a:buNone/>
            </a:pPr>
            <a:endParaRPr lang="en-US" sz="3638" dirty="0"/>
          </a:p>
          <a:p>
            <a:pPr marL="0" indent="0">
              <a:buNone/>
            </a:pPr>
            <a:r>
              <a:rPr lang="en-US" sz="3638" dirty="0" smtClean="0"/>
              <a:t>“I don’t care what you think”</a:t>
            </a:r>
          </a:p>
          <a:p>
            <a:pPr marL="0" indent="0">
              <a:buNone/>
            </a:pPr>
            <a:r>
              <a:rPr lang="en-US" sz="3638" dirty="0" smtClean="0"/>
              <a:t>“What does it matter to you anyway?”</a:t>
            </a:r>
          </a:p>
          <a:p>
            <a:pPr marL="0" indent="0">
              <a:buNone/>
            </a:pPr>
            <a:r>
              <a:rPr lang="en-US" sz="3638" dirty="0" smtClean="0"/>
              <a:t>“Who even are you?”</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Principles of an unhealthy relationship</a:t>
            </a:r>
            <a:endParaRPr sz="2426" spc="27" dirty="0"/>
          </a:p>
        </p:txBody>
      </p:sp>
      <p:pic>
        <p:nvPicPr>
          <p:cNvPr id="2" name="Picture 1"/>
          <p:cNvPicPr>
            <a:picLocks noChangeAspect="1"/>
          </p:cNvPicPr>
          <p:nvPr/>
        </p:nvPicPr>
        <p:blipFill>
          <a:blip r:embed="rId4"/>
          <a:stretch>
            <a:fillRect/>
          </a:stretch>
        </p:blipFill>
        <p:spPr>
          <a:xfrm>
            <a:off x="7805687" y="1152258"/>
            <a:ext cx="3084843" cy="5328366"/>
          </a:xfrm>
          <a:prstGeom prst="rect">
            <a:avLst/>
          </a:prstGeom>
        </p:spPr>
      </p:pic>
    </p:spTree>
    <p:extLst>
      <p:ext uri="{BB962C8B-B14F-4D97-AF65-F5344CB8AC3E}">
        <p14:creationId xmlns:p14="http://schemas.microsoft.com/office/powerpoint/2010/main" val="4034274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lnSpcReduction="20000"/>
          </a:bodyPr>
          <a:lstStyle/>
          <a:p>
            <a:pPr marL="0" indent="0">
              <a:buNone/>
            </a:pPr>
            <a:r>
              <a:rPr lang="en-US" sz="3638" b="1" dirty="0" smtClean="0"/>
              <a:t>Control</a:t>
            </a:r>
            <a:r>
              <a:rPr lang="en-US" sz="3638" dirty="0" smtClean="0"/>
              <a:t> looks like…</a:t>
            </a:r>
          </a:p>
          <a:p>
            <a:pPr marL="0" indent="0">
              <a:buNone/>
            </a:pPr>
            <a:endParaRPr lang="en-US" sz="3638" dirty="0"/>
          </a:p>
          <a:p>
            <a:pPr marL="0" indent="0">
              <a:buNone/>
            </a:pPr>
            <a:r>
              <a:rPr lang="en-US" sz="3638" dirty="0" smtClean="0"/>
              <a:t>One person in the relationship making all the decisions without asking for other’s opinions</a:t>
            </a:r>
          </a:p>
          <a:p>
            <a:pPr marL="0" indent="0">
              <a:buNone/>
            </a:pPr>
            <a:endParaRPr lang="en-US" sz="3638" dirty="0"/>
          </a:p>
          <a:p>
            <a:pPr marL="0" indent="0">
              <a:buNone/>
            </a:pPr>
            <a:r>
              <a:rPr lang="en-US" sz="3638" b="1" dirty="0" smtClean="0"/>
              <a:t>Control</a:t>
            </a:r>
            <a:r>
              <a:rPr lang="en-US" sz="3638" dirty="0" smtClean="0"/>
              <a:t> sounds like…</a:t>
            </a:r>
          </a:p>
          <a:p>
            <a:pPr marL="0" indent="0">
              <a:buNone/>
            </a:pPr>
            <a:endParaRPr lang="en-US" sz="3638" dirty="0"/>
          </a:p>
          <a:p>
            <a:pPr marL="0" indent="0">
              <a:buNone/>
            </a:pPr>
            <a:r>
              <a:rPr lang="en-US" sz="3638" dirty="0" smtClean="0"/>
              <a:t>“we are going to do this my way”</a:t>
            </a:r>
          </a:p>
          <a:p>
            <a:pPr marL="0" indent="0">
              <a:buNone/>
            </a:pPr>
            <a:r>
              <a:rPr lang="en-US" sz="3638" dirty="0" smtClean="0"/>
              <a:t>“you must do what I say”</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Principles of an unhealthy relationship</a:t>
            </a:r>
            <a:endParaRPr sz="2426" spc="27" dirty="0"/>
          </a:p>
        </p:txBody>
      </p:sp>
      <p:pic>
        <p:nvPicPr>
          <p:cNvPr id="2" name="Picture 1"/>
          <p:cNvPicPr>
            <a:picLocks noChangeAspect="1"/>
          </p:cNvPicPr>
          <p:nvPr/>
        </p:nvPicPr>
        <p:blipFill>
          <a:blip r:embed="rId4"/>
          <a:stretch>
            <a:fillRect/>
          </a:stretch>
        </p:blipFill>
        <p:spPr>
          <a:xfrm>
            <a:off x="7805687" y="1152258"/>
            <a:ext cx="3084843" cy="5328366"/>
          </a:xfrm>
          <a:prstGeom prst="rect">
            <a:avLst/>
          </a:prstGeom>
        </p:spPr>
      </p:pic>
    </p:spTree>
    <p:extLst>
      <p:ext uri="{BB962C8B-B14F-4D97-AF65-F5344CB8AC3E}">
        <p14:creationId xmlns:p14="http://schemas.microsoft.com/office/powerpoint/2010/main" val="1118365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5.xml><?xml version="1.0" encoding="utf-8"?>
<a:theme xmlns:a="http://schemas.openxmlformats.org/drawingml/2006/main" name="7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1111</TotalTime>
  <Words>1800</Words>
  <Application>Microsoft Office PowerPoint</Application>
  <PresentationFormat>Widescreen</PresentationFormat>
  <Paragraphs>281</Paragraphs>
  <Slides>34</Slides>
  <Notes>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34</vt:i4>
      </vt:variant>
    </vt:vector>
  </HeadingPairs>
  <TitlesOfParts>
    <vt:vector size="46" baseType="lpstr">
      <vt:lpstr>Arial</vt:lpstr>
      <vt:lpstr>Calibri</vt:lpstr>
      <vt:lpstr>Calibri Light</vt:lpstr>
      <vt:lpstr>Comic Sans MS</vt:lpstr>
      <vt:lpstr>Franklin Gothic Book</vt:lpstr>
      <vt:lpstr>Lato</vt:lpstr>
      <vt:lpstr>LondrinaSolid-Black</vt:lpstr>
      <vt:lpstr>3_Office Theme</vt:lpstr>
      <vt:lpstr>Office Theme</vt:lpstr>
      <vt:lpstr>6_Office Theme</vt:lpstr>
      <vt:lpstr>9_Office Theme</vt:lpstr>
      <vt:lpstr>7_Office Theme</vt:lpstr>
      <vt:lpstr>PowerPoint Presentation</vt:lpstr>
      <vt:lpstr>PowerPoint Presentation</vt:lpstr>
      <vt:lpstr>PowerPoint Presentation</vt:lpstr>
      <vt:lpstr>Tutor Time Recap</vt:lpstr>
      <vt:lpstr>Tutor Time Recap</vt:lpstr>
      <vt:lpstr>Principles of an unhealthy relationship</vt:lpstr>
      <vt:lpstr>Principles of an unhealthy relationship</vt:lpstr>
      <vt:lpstr>Principles of an unhealthy relationship</vt:lpstr>
      <vt:lpstr>Principles of an unhealthy relationship</vt:lpstr>
      <vt:lpstr>Principles of an unhealthy relationship</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Principles of an unhealthy relationship</vt:lpstr>
      <vt:lpstr>Characteristics of an unhealthy relationship</vt:lpstr>
      <vt:lpstr>When unhealthy relationships become abusive</vt:lpstr>
      <vt:lpstr>When unhealthy relationships become abusive</vt:lpstr>
      <vt:lpstr>When unhealthy relationships become abusive</vt:lpstr>
      <vt:lpstr>When unhealthy relationships become abusive</vt:lpstr>
      <vt:lpstr>Hinge Questions – whiteboard activity</vt:lpstr>
      <vt:lpstr>Hinge Questions – whiteboard activity</vt:lpstr>
      <vt:lpstr>Hinge Questions – whiteboard activity</vt:lpstr>
      <vt:lpstr>Hinge Questions – whiteboard activity</vt:lpstr>
      <vt:lpstr>Types of abuse</vt:lpstr>
      <vt:lpstr>Characteristics of an unhealthy relationship</vt:lpstr>
      <vt:lpstr>Types of abuse - scenario</vt:lpstr>
      <vt:lpstr>Types of abuse - scenario</vt:lpstr>
      <vt:lpstr>Types of abuse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119</cp:revision>
  <dcterms:created xsi:type="dcterms:W3CDTF">2024-08-15T13:31:51Z</dcterms:created>
  <dcterms:modified xsi:type="dcterms:W3CDTF">2025-04-14T10:05:48Z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