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2" r:id="rId6"/>
  </p:sldMasterIdLst>
  <p:notesMasterIdLst>
    <p:notesMasterId r:id="rId52"/>
  </p:notesMasterIdLst>
  <p:sldIdLst>
    <p:sldId id="301" r:id="rId7"/>
    <p:sldId id="285" r:id="rId8"/>
    <p:sldId id="381" r:id="rId9"/>
    <p:sldId id="259" r:id="rId10"/>
    <p:sldId id="409" r:id="rId11"/>
    <p:sldId id="313" r:id="rId12"/>
    <p:sldId id="437" r:id="rId13"/>
    <p:sldId id="438" r:id="rId14"/>
    <p:sldId id="439" r:id="rId15"/>
    <p:sldId id="440" r:id="rId16"/>
    <p:sldId id="411" r:id="rId17"/>
    <p:sldId id="412" r:id="rId18"/>
    <p:sldId id="418" r:id="rId19"/>
    <p:sldId id="419" r:id="rId20"/>
    <p:sldId id="441" r:id="rId21"/>
    <p:sldId id="442" r:id="rId22"/>
    <p:sldId id="443"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303" r:id="rId47"/>
    <p:sldId id="467" r:id="rId48"/>
    <p:sldId id="468" r:id="rId49"/>
    <p:sldId id="469" r:id="rId50"/>
    <p:sldId id="47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42dtCJ65GY11RVsTcA//Q==" hashData="mBxPYz/l0XOb18QMeWdBOnIiZCTk5rTuL/rbhkLRLOur+w1xMsEcubAMOCQYYKzNhvCUPWR8a8NTd8DRwu/DX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4" d="100"/>
          <a:sy n="104"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https://www.youtube.com/watch?v=0pRLUta7QCY</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23</a:t>
            </a:fld>
            <a:endParaRPr lang="en-GB"/>
          </a:p>
        </p:txBody>
      </p:sp>
    </p:spTree>
    <p:extLst>
      <p:ext uri="{BB962C8B-B14F-4D97-AF65-F5344CB8AC3E}">
        <p14:creationId xmlns:p14="http://schemas.microsoft.com/office/powerpoint/2010/main" val="208577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251407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8612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24201528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37969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47111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42812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151766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913391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771257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961142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6497828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280156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42180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918670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306157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330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690339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9445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44989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4225924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866634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838800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8" indent="0" algn="ctr">
              <a:buNone/>
              <a:defRPr sz="2000"/>
            </a:lvl2pPr>
            <a:lvl3pPr marL="914315" indent="0" algn="ctr">
              <a:buNone/>
              <a:defRPr sz="1800"/>
            </a:lvl3pPr>
            <a:lvl4pPr marL="1371472" indent="0" algn="ctr">
              <a:buNone/>
              <a:defRPr sz="1600"/>
            </a:lvl4pPr>
            <a:lvl5pPr marL="1828630" indent="0" algn="ctr">
              <a:buNone/>
              <a:defRPr sz="1600"/>
            </a:lvl5pPr>
            <a:lvl6pPr marL="2285788" indent="0" algn="ctr">
              <a:buNone/>
              <a:defRPr sz="1600"/>
            </a:lvl6pPr>
            <a:lvl7pPr marL="2742945" indent="0" algn="ctr">
              <a:buNone/>
              <a:defRPr sz="1600"/>
            </a:lvl7pPr>
            <a:lvl8pPr marL="3200104" indent="0" algn="ctr">
              <a:buNone/>
              <a:defRPr sz="1600"/>
            </a:lvl8pPr>
            <a:lvl9pPr marL="365726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036027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70929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158" indent="0">
              <a:buNone/>
              <a:defRPr sz="2000">
                <a:solidFill>
                  <a:schemeClr val="tx1">
                    <a:tint val="75000"/>
                  </a:schemeClr>
                </a:solidFill>
              </a:defRPr>
            </a:lvl2pPr>
            <a:lvl3pPr marL="914315" indent="0">
              <a:buNone/>
              <a:defRPr sz="1800">
                <a:solidFill>
                  <a:schemeClr val="tx1">
                    <a:tint val="75000"/>
                  </a:schemeClr>
                </a:solidFill>
              </a:defRPr>
            </a:lvl3pPr>
            <a:lvl4pPr marL="1371472" indent="0">
              <a:buNone/>
              <a:defRPr sz="1600">
                <a:solidFill>
                  <a:schemeClr val="tx1">
                    <a:tint val="75000"/>
                  </a:schemeClr>
                </a:solidFill>
              </a:defRPr>
            </a:lvl4pPr>
            <a:lvl5pPr marL="1828630" indent="0">
              <a:buNone/>
              <a:defRPr sz="1600">
                <a:solidFill>
                  <a:schemeClr val="tx1">
                    <a:tint val="75000"/>
                  </a:schemeClr>
                </a:solidFill>
              </a:defRPr>
            </a:lvl5pPr>
            <a:lvl6pPr marL="2285788" indent="0">
              <a:buNone/>
              <a:defRPr sz="1600">
                <a:solidFill>
                  <a:schemeClr val="tx1">
                    <a:tint val="75000"/>
                  </a:schemeClr>
                </a:solidFill>
              </a:defRPr>
            </a:lvl6pPr>
            <a:lvl7pPr marL="2742945" indent="0">
              <a:buNone/>
              <a:defRPr sz="1600">
                <a:solidFill>
                  <a:schemeClr val="tx1">
                    <a:tint val="75000"/>
                  </a:schemeClr>
                </a:solidFill>
              </a:defRPr>
            </a:lvl7pPr>
            <a:lvl8pPr marL="3200104" indent="0">
              <a:buNone/>
              <a:defRPr sz="1600">
                <a:solidFill>
                  <a:schemeClr val="tx1">
                    <a:tint val="75000"/>
                  </a:schemeClr>
                </a:solidFill>
              </a:defRPr>
            </a:lvl8pPr>
            <a:lvl9pPr marL="365726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spTree>
    <p:extLst>
      <p:ext uri="{BB962C8B-B14F-4D97-AF65-F5344CB8AC3E}">
        <p14:creationId xmlns:p14="http://schemas.microsoft.com/office/powerpoint/2010/main" val="3257053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13689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58" indent="0">
              <a:buNone/>
              <a:defRPr sz="2000" b="1"/>
            </a:lvl2pPr>
            <a:lvl3pPr marL="914315" indent="0">
              <a:buNone/>
              <a:defRPr sz="1800" b="1"/>
            </a:lvl3pPr>
            <a:lvl4pPr marL="1371472" indent="0">
              <a:buNone/>
              <a:defRPr sz="1600" b="1"/>
            </a:lvl4pPr>
            <a:lvl5pPr marL="1828630" indent="0">
              <a:buNone/>
              <a:defRPr sz="1600" b="1"/>
            </a:lvl5pPr>
            <a:lvl6pPr marL="2285788" indent="0">
              <a:buNone/>
              <a:defRPr sz="1600" b="1"/>
            </a:lvl6pPr>
            <a:lvl7pPr marL="2742945" indent="0">
              <a:buNone/>
              <a:defRPr sz="1600" b="1"/>
            </a:lvl7pPr>
            <a:lvl8pPr marL="3200104" indent="0">
              <a:buNone/>
              <a:defRPr sz="1600" b="1"/>
            </a:lvl8pPr>
            <a:lvl9pPr marL="365726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4149044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0371141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16162964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969588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58" indent="0">
              <a:buNone/>
              <a:defRPr sz="2800"/>
            </a:lvl2pPr>
            <a:lvl3pPr marL="914315" indent="0">
              <a:buNone/>
              <a:defRPr sz="2400"/>
            </a:lvl3pPr>
            <a:lvl4pPr marL="1371472" indent="0">
              <a:buNone/>
              <a:defRPr sz="2000"/>
            </a:lvl4pPr>
            <a:lvl5pPr marL="1828630" indent="0">
              <a:buNone/>
              <a:defRPr sz="2000"/>
            </a:lvl5pPr>
            <a:lvl6pPr marL="2285788" indent="0">
              <a:buNone/>
              <a:defRPr sz="2000"/>
            </a:lvl6pPr>
            <a:lvl7pPr marL="2742945" indent="0">
              <a:buNone/>
              <a:defRPr sz="2000"/>
            </a:lvl7pPr>
            <a:lvl8pPr marL="3200104" indent="0">
              <a:buNone/>
              <a:defRPr sz="2000"/>
            </a:lvl8pPr>
            <a:lvl9pPr marL="365726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600"/>
            </a:lvl1pPr>
            <a:lvl2pPr marL="457158" indent="0">
              <a:buNone/>
              <a:defRPr sz="1400"/>
            </a:lvl2pPr>
            <a:lvl3pPr marL="914315" indent="0">
              <a:buNone/>
              <a:defRPr sz="1200"/>
            </a:lvl3pPr>
            <a:lvl4pPr marL="1371472" indent="0">
              <a:buNone/>
              <a:defRPr sz="1000"/>
            </a:lvl4pPr>
            <a:lvl5pPr marL="1828630" indent="0">
              <a:buNone/>
              <a:defRPr sz="1000"/>
            </a:lvl5pPr>
            <a:lvl6pPr marL="2285788" indent="0">
              <a:buNone/>
              <a:defRPr sz="1000"/>
            </a:lvl6pPr>
            <a:lvl7pPr marL="2742945" indent="0">
              <a:buNone/>
              <a:defRPr sz="1000"/>
            </a:lvl7pPr>
            <a:lvl8pPr marL="3200104" indent="0">
              <a:buNone/>
              <a:defRPr sz="1000"/>
            </a:lvl8pPr>
            <a:lvl9pPr marL="365726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2304420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355935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33"/>
            <a:fld id="{B6F15528-21DE-4FAA-801E-634DDDAF4B2B}" type="slidenum">
              <a:rPr lang="en-GB" smtClean="0">
                <a:solidFill>
                  <a:srgbClr val="2A2C65">
                    <a:tint val="75000"/>
                  </a:srgbClr>
                </a:solidFill>
              </a:rPr>
              <a:pPr defTabSz="277233"/>
              <a:t>‹#›</a:t>
            </a:fld>
            <a:endParaRPr lang="en-GB">
              <a:solidFill>
                <a:srgbClr val="2A2C65">
                  <a:tint val="75000"/>
                </a:srgbClr>
              </a:solidFill>
            </a:endParaRPr>
          </a:p>
        </p:txBody>
      </p:sp>
    </p:spTree>
    <p:extLst>
      <p:ext uri="{BB962C8B-B14F-4D97-AF65-F5344CB8AC3E}">
        <p14:creationId xmlns:p14="http://schemas.microsoft.com/office/powerpoint/2010/main" val="3763627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6045508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21029563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1D8BD707-D9CF-40AE-B4C6-C98DA3205C09}" type="datetimeFigureOut">
              <a:rPr lang="en-US" smtClean="0">
                <a:solidFill>
                  <a:srgbClr val="2A2C65">
                    <a:tint val="75000"/>
                  </a:srgbClr>
                </a:solidFill>
              </a:rPr>
              <a:pPr defTabSz="277233"/>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33"/>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33"/>
            <a:fld id="{B6F15528-21DE-4FAA-801E-634DDDAF4B2B}" type="slidenum">
              <a:rPr lang="en-GB" smtClean="0">
                <a:solidFill>
                  <a:srgbClr val="2A2C65">
                    <a:tint val="75000"/>
                  </a:srgbClr>
                </a:solidFill>
              </a:rPr>
              <a:pPr defTabSz="277233"/>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6"/>
            <a:ext cx="12191953" cy="105399"/>
          </a:xfrm>
          <a:prstGeom prst="rect">
            <a:avLst/>
          </a:prstGeom>
        </p:spPr>
      </p:pic>
    </p:spTree>
    <p:extLst>
      <p:ext uri="{BB962C8B-B14F-4D97-AF65-F5344CB8AC3E}">
        <p14:creationId xmlns:p14="http://schemas.microsoft.com/office/powerpoint/2010/main" val="37831250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15"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78" indent="-228578" algn="l" defTabSz="914315"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36" indent="-228578" algn="l" defTabSz="914315"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894" indent="-228578" algn="l" defTabSz="914315"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052"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210" indent="-228578" algn="l" defTabSz="914315"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366"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24"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82"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40" indent="-228578" algn="l" defTabSz="91431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5" rtl="0" eaLnBrk="1" latinLnBrk="0" hangingPunct="1">
        <a:defRPr sz="1800" kern="1200">
          <a:solidFill>
            <a:schemeClr val="tx1"/>
          </a:solidFill>
          <a:latin typeface="+mn-lt"/>
          <a:ea typeface="+mn-ea"/>
          <a:cs typeface="+mn-cs"/>
        </a:defRPr>
      </a:lvl1pPr>
      <a:lvl2pPr marL="457158" algn="l" defTabSz="914315" rtl="0" eaLnBrk="1" latinLnBrk="0" hangingPunct="1">
        <a:defRPr sz="1800" kern="1200">
          <a:solidFill>
            <a:schemeClr val="tx1"/>
          </a:solidFill>
          <a:latin typeface="+mn-lt"/>
          <a:ea typeface="+mn-ea"/>
          <a:cs typeface="+mn-cs"/>
        </a:defRPr>
      </a:lvl2pPr>
      <a:lvl3pPr marL="914315" algn="l" defTabSz="914315" rtl="0" eaLnBrk="1" latinLnBrk="0" hangingPunct="1">
        <a:defRPr sz="1800" kern="1200">
          <a:solidFill>
            <a:schemeClr val="tx1"/>
          </a:solidFill>
          <a:latin typeface="+mn-lt"/>
          <a:ea typeface="+mn-ea"/>
          <a:cs typeface="+mn-cs"/>
        </a:defRPr>
      </a:lvl3pPr>
      <a:lvl4pPr marL="1371472" algn="l" defTabSz="914315" rtl="0" eaLnBrk="1" latinLnBrk="0" hangingPunct="1">
        <a:defRPr sz="1800" kern="1200">
          <a:solidFill>
            <a:schemeClr val="tx1"/>
          </a:solidFill>
          <a:latin typeface="+mn-lt"/>
          <a:ea typeface="+mn-ea"/>
          <a:cs typeface="+mn-cs"/>
        </a:defRPr>
      </a:lvl4pPr>
      <a:lvl5pPr marL="1828630" algn="l" defTabSz="914315" rtl="0" eaLnBrk="1" latinLnBrk="0" hangingPunct="1">
        <a:defRPr sz="1800" kern="1200">
          <a:solidFill>
            <a:schemeClr val="tx1"/>
          </a:solidFill>
          <a:latin typeface="+mn-lt"/>
          <a:ea typeface="+mn-ea"/>
          <a:cs typeface="+mn-cs"/>
        </a:defRPr>
      </a:lvl5pPr>
      <a:lvl6pPr marL="2285788" algn="l" defTabSz="914315" rtl="0" eaLnBrk="1" latinLnBrk="0" hangingPunct="1">
        <a:defRPr sz="1800" kern="1200">
          <a:solidFill>
            <a:schemeClr val="tx1"/>
          </a:solidFill>
          <a:latin typeface="+mn-lt"/>
          <a:ea typeface="+mn-ea"/>
          <a:cs typeface="+mn-cs"/>
        </a:defRPr>
      </a:lvl6pPr>
      <a:lvl7pPr marL="2742945" algn="l" defTabSz="914315" rtl="0" eaLnBrk="1" latinLnBrk="0" hangingPunct="1">
        <a:defRPr sz="1800" kern="1200">
          <a:solidFill>
            <a:schemeClr val="tx1"/>
          </a:solidFill>
          <a:latin typeface="+mn-lt"/>
          <a:ea typeface="+mn-ea"/>
          <a:cs typeface="+mn-cs"/>
        </a:defRPr>
      </a:lvl7pPr>
      <a:lvl8pPr marL="3200104" algn="l" defTabSz="914315" rtl="0" eaLnBrk="1" latinLnBrk="0" hangingPunct="1">
        <a:defRPr sz="1800" kern="1200">
          <a:solidFill>
            <a:schemeClr val="tx1"/>
          </a:solidFill>
          <a:latin typeface="+mn-lt"/>
          <a:ea typeface="+mn-ea"/>
          <a:cs typeface="+mn-cs"/>
        </a:defRPr>
      </a:lvl8pPr>
      <a:lvl9pPr marL="3657260" algn="l" defTabSz="9143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ideo" Target="https://www.youtube.com/embed/0pRLUta7QCY?si=5KJygJAAY2SDwAaU" TargetMode="External"/><Relationship Id="rId6" Type="http://schemas.openxmlformats.org/officeDocument/2006/relationships/image" Target="../media/image17.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There are some skills that are important for teamwork to be successful. They are:</a:t>
            </a:r>
          </a:p>
          <a:p>
            <a:pPr marL="0" indent="0">
              <a:buNone/>
            </a:pPr>
            <a:endParaRPr lang="en-US" sz="3638" dirty="0"/>
          </a:p>
          <a:p>
            <a:pPr marL="0" indent="0">
              <a:buNone/>
            </a:pPr>
            <a:r>
              <a:rPr lang="en-US" sz="3638" b="1" dirty="0" smtClean="0"/>
              <a:t>4. Reliability - </a:t>
            </a:r>
            <a:r>
              <a:rPr lang="en-US" sz="3638" dirty="0" smtClean="0"/>
              <a:t> This means that others can count on you to complete your part of the task to the best of your ability. This means that other people in the team will not have to cover other people’s parts too.</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Skills required for teamwork</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282516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“what skill for teamwork do you think is most important?”</a:t>
            </a:r>
            <a:endParaRPr lang="en-US" sz="3638" dirty="0"/>
          </a:p>
          <a:p>
            <a:pPr marL="0" indent="0">
              <a:buNone/>
            </a:pPr>
            <a:endParaRPr lang="en-US" sz="3638" dirty="0"/>
          </a:p>
          <a:p>
            <a:pPr marL="0" indent="0">
              <a:buNone/>
            </a:pPr>
            <a:r>
              <a:rPr lang="en-US" sz="3638" dirty="0"/>
              <a:t>Write your </a:t>
            </a:r>
            <a:r>
              <a:rPr lang="en-US" sz="3638" dirty="0" smtClean="0"/>
              <a:t>reasons and why </a:t>
            </a:r>
            <a:r>
              <a:rPr lang="en-US" sz="3638" dirty="0"/>
              <a:t>in your book.</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Skills for teamwork</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423280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a:t>“what skill for teamwork do you think is most important?”</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Solitude </a:t>
            </a:r>
            <a:r>
              <a:rPr lang="en-US" sz="2426" spc="6" dirty="0" err="1" smtClean="0"/>
              <a:t>Activites</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71807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32936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a:t>What is being described?</a:t>
            </a:r>
          </a:p>
          <a:p>
            <a:pPr marL="0" indent="0">
              <a:buNone/>
            </a:pPr>
            <a:endParaRPr lang="en-US" sz="3638" dirty="0"/>
          </a:p>
          <a:p>
            <a:pPr marL="0" indent="0">
              <a:buNone/>
            </a:pPr>
            <a:r>
              <a:rPr lang="en-US" sz="3638" dirty="0"/>
              <a:t>“when a group of people come together to reach a shared goal”</a:t>
            </a:r>
          </a:p>
          <a:p>
            <a:pPr marL="0" indent="0">
              <a:buNone/>
            </a:pPr>
            <a:endParaRPr lang="en-US" sz="3638" dirty="0"/>
          </a:p>
          <a:p>
            <a:pPr marL="0" indent="0">
              <a:buNone/>
            </a:pPr>
            <a:r>
              <a:rPr lang="en-US" sz="3638" dirty="0" smtClean="0">
                <a:solidFill>
                  <a:srgbClr val="FF0000"/>
                </a:solidFill>
              </a:rPr>
              <a:t>A – Teamwork</a:t>
            </a:r>
          </a:p>
          <a:p>
            <a:pPr marL="0" indent="0">
              <a:buNone/>
            </a:pPr>
            <a:endParaRPr lang="en-US" sz="3638" dirty="0">
              <a:solidFill>
                <a:srgbClr val="FF0000"/>
              </a:solidFill>
            </a:endParaRPr>
          </a:p>
          <a:p>
            <a:pPr marL="0" indent="0">
              <a:buNone/>
            </a:pPr>
            <a:r>
              <a:rPr lang="en-US" sz="3638" dirty="0" smtClean="0">
                <a:solidFill>
                  <a:srgbClr val="FF0000"/>
                </a:solidFill>
              </a:rPr>
              <a:t>B – Working as an individual</a:t>
            </a:r>
          </a:p>
          <a:p>
            <a:pPr marL="0" indent="0">
              <a:buNone/>
            </a:pPr>
            <a:endParaRPr lang="en-US" sz="3638" dirty="0">
              <a:solidFill>
                <a:srgbClr val="FF0000"/>
              </a:solidFill>
            </a:endParaRPr>
          </a:p>
          <a:p>
            <a:pPr marL="0" indent="0">
              <a:buNone/>
            </a:pPr>
            <a:endParaRPr lang="en-US" sz="3638" dirty="0">
              <a:solidFill>
                <a:srgbClr val="FF0000"/>
              </a:solidFill>
            </a:endParaRPr>
          </a:p>
        </p:txBody>
      </p:sp>
      <p:pic>
        <p:nvPicPr>
          <p:cNvPr id="2" name="Picture 1"/>
          <p:cNvPicPr>
            <a:picLocks noChangeAspect="1"/>
          </p:cNvPicPr>
          <p:nvPr/>
        </p:nvPicPr>
        <p:blipFill>
          <a:blip r:embed="rId4"/>
          <a:stretch>
            <a:fillRect/>
          </a:stretch>
        </p:blipFill>
        <p:spPr>
          <a:xfrm>
            <a:off x="3254416" y="4381500"/>
            <a:ext cx="974684" cy="974684"/>
          </a:xfrm>
          <a:prstGeom prst="rect">
            <a:avLst/>
          </a:prstGeom>
        </p:spPr>
      </p:pic>
    </p:spTree>
    <p:extLst>
      <p:ext uri="{BB962C8B-B14F-4D97-AF65-F5344CB8AC3E}">
        <p14:creationId xmlns:p14="http://schemas.microsoft.com/office/powerpoint/2010/main" val="24198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smtClean="0"/>
              <a:t>Article 15 </a:t>
            </a:r>
            <a:r>
              <a:rPr lang="en-US" sz="3638" dirty="0" smtClean="0"/>
              <a:t>of the UN Rights of a Child states that children have the right to form groups. This will be an opportunity children to work with each other</a:t>
            </a:r>
            <a:endParaRPr lang="en-US" sz="3638" dirty="0"/>
          </a:p>
          <a:p>
            <a:pPr marL="0" indent="0">
              <a:buNone/>
            </a:pPr>
            <a:endParaRPr lang="en-US" sz="3638" dirty="0"/>
          </a:p>
          <a:p>
            <a:pPr marL="0" indent="0">
              <a:buNone/>
            </a:pPr>
            <a:r>
              <a:rPr lang="en-US" sz="3638" dirty="0" smtClean="0">
                <a:solidFill>
                  <a:srgbClr val="FF0000"/>
                </a:solidFill>
              </a:rPr>
              <a:t>True</a:t>
            </a:r>
            <a:endParaRPr lang="en-US" sz="3638" dirty="0">
              <a:solidFill>
                <a:srgbClr val="FF0000"/>
              </a:solidFill>
            </a:endParaRPr>
          </a:p>
        </p:txBody>
      </p:sp>
    </p:spTree>
    <p:extLst>
      <p:ext uri="{BB962C8B-B14F-4D97-AF65-F5344CB8AC3E}">
        <p14:creationId xmlns:p14="http://schemas.microsoft.com/office/powerpoint/2010/main" val="26000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endParaRPr lang="en-US" sz="3638" dirty="0"/>
          </a:p>
          <a:p>
            <a:pPr marL="0" indent="0">
              <a:buNone/>
            </a:pPr>
            <a:endParaRPr lang="en-US" sz="3638" dirty="0"/>
          </a:p>
          <a:p>
            <a:pPr marL="0" indent="0">
              <a:buNone/>
            </a:pPr>
            <a:r>
              <a:rPr lang="en-US" sz="3638" dirty="0" smtClean="0"/>
              <a:t>Teamwork is not a skill that employers look for?</a:t>
            </a:r>
            <a:endParaRPr lang="en-US" sz="3638" dirty="0"/>
          </a:p>
          <a:p>
            <a:pPr marL="0" indent="0">
              <a:buNone/>
            </a:pPr>
            <a:endParaRPr lang="en-US" sz="3638" dirty="0"/>
          </a:p>
          <a:p>
            <a:pPr marL="0" indent="0">
              <a:buNone/>
            </a:pPr>
            <a:r>
              <a:rPr lang="en-US" sz="3638" dirty="0" smtClean="0">
                <a:solidFill>
                  <a:srgbClr val="FF0000"/>
                </a:solidFill>
              </a:rPr>
              <a:t>False</a:t>
            </a:r>
            <a:endParaRPr lang="en-US" sz="3638" dirty="0">
              <a:solidFill>
                <a:srgbClr val="FF0000"/>
              </a:solidFill>
            </a:endParaRPr>
          </a:p>
        </p:txBody>
      </p:sp>
    </p:spTree>
    <p:extLst>
      <p:ext uri="{BB962C8B-B14F-4D97-AF65-F5344CB8AC3E}">
        <p14:creationId xmlns:p14="http://schemas.microsoft.com/office/powerpoint/2010/main" val="307901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638" dirty="0" smtClean="0"/>
              <a:t>What teamwork skill is being described?</a:t>
            </a:r>
            <a:endParaRPr lang="en-US" sz="3638" dirty="0"/>
          </a:p>
          <a:p>
            <a:pPr marL="0" indent="0">
              <a:buNone/>
            </a:pPr>
            <a:endParaRPr lang="en-US" sz="3638" dirty="0"/>
          </a:p>
          <a:p>
            <a:pPr marL="0" indent="0">
              <a:buNone/>
            </a:pPr>
            <a:r>
              <a:rPr lang="en-US" sz="3638" dirty="0" smtClean="0"/>
              <a:t>“</a:t>
            </a:r>
            <a:r>
              <a:rPr lang="en-US" sz="3638" dirty="0"/>
              <a:t>This means adjusting or giving up some of your ideas to find a solution that works for everyone</a:t>
            </a:r>
            <a:r>
              <a:rPr lang="en-US" sz="3638" dirty="0" smtClean="0"/>
              <a:t>.”</a:t>
            </a:r>
          </a:p>
          <a:p>
            <a:pPr marL="0" indent="0">
              <a:buNone/>
            </a:pPr>
            <a:endParaRPr lang="en-US" sz="3638" dirty="0"/>
          </a:p>
          <a:p>
            <a:pPr marL="0" indent="0">
              <a:buNone/>
            </a:pPr>
            <a:r>
              <a:rPr lang="en-US" sz="3638" dirty="0" smtClean="0">
                <a:solidFill>
                  <a:srgbClr val="FF0000"/>
                </a:solidFill>
              </a:rPr>
              <a:t>A – Compromise</a:t>
            </a:r>
          </a:p>
          <a:p>
            <a:pPr marL="0" indent="0">
              <a:buNone/>
            </a:pPr>
            <a:endParaRPr lang="en-US" sz="3638" dirty="0">
              <a:solidFill>
                <a:srgbClr val="FF0000"/>
              </a:solidFill>
            </a:endParaRPr>
          </a:p>
          <a:p>
            <a:pPr marL="0" indent="0">
              <a:buNone/>
            </a:pPr>
            <a:r>
              <a:rPr lang="en-US" sz="3638" dirty="0" smtClean="0">
                <a:solidFill>
                  <a:srgbClr val="FF0000"/>
                </a:solidFill>
              </a:rPr>
              <a:t>B – Communication</a:t>
            </a:r>
          </a:p>
          <a:p>
            <a:pPr marL="0" indent="0">
              <a:buNone/>
            </a:pPr>
            <a:endParaRPr lang="en-US" sz="3638" dirty="0">
              <a:solidFill>
                <a:srgbClr val="FF0000"/>
              </a:solidFill>
            </a:endParaRPr>
          </a:p>
          <a:p>
            <a:pPr marL="0" indent="0">
              <a:buNone/>
            </a:pPr>
            <a:r>
              <a:rPr lang="en-US" sz="3638" dirty="0" smtClean="0">
                <a:solidFill>
                  <a:srgbClr val="FF0000"/>
                </a:solidFill>
              </a:rPr>
              <a:t>C - Reliability</a:t>
            </a:r>
            <a:endParaRPr lang="en-US" sz="3638" dirty="0">
              <a:solidFill>
                <a:srgbClr val="FF0000"/>
              </a:solidFill>
            </a:endParaRPr>
          </a:p>
          <a:p>
            <a:pPr marL="0" indent="0">
              <a:buNone/>
            </a:pPr>
            <a:endParaRPr lang="en-US" sz="3638" dirty="0"/>
          </a:p>
        </p:txBody>
      </p:sp>
      <p:pic>
        <p:nvPicPr>
          <p:cNvPr id="2" name="Picture 1"/>
          <p:cNvPicPr>
            <a:picLocks noChangeAspect="1"/>
          </p:cNvPicPr>
          <p:nvPr/>
        </p:nvPicPr>
        <p:blipFill>
          <a:blip r:embed="rId4"/>
          <a:stretch>
            <a:fillRect/>
          </a:stretch>
        </p:blipFill>
        <p:spPr>
          <a:xfrm>
            <a:off x="3292516" y="3343274"/>
            <a:ext cx="1136609" cy="1136609"/>
          </a:xfrm>
          <a:prstGeom prst="rect">
            <a:avLst/>
          </a:prstGeom>
        </p:spPr>
      </p:pic>
    </p:spTree>
    <p:extLst>
      <p:ext uri="{BB962C8B-B14F-4D97-AF65-F5344CB8AC3E}">
        <p14:creationId xmlns:p14="http://schemas.microsoft.com/office/powerpoint/2010/main" val="9519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638" dirty="0" smtClean="0"/>
              <a:t>What teamwork skill is being described?</a:t>
            </a:r>
            <a:endParaRPr lang="en-US" sz="3638" dirty="0"/>
          </a:p>
          <a:p>
            <a:pPr marL="0" indent="0">
              <a:buNone/>
            </a:pPr>
            <a:endParaRPr lang="en-US" sz="3638" dirty="0"/>
          </a:p>
          <a:p>
            <a:pPr marL="0" indent="0">
              <a:buNone/>
            </a:pPr>
            <a:r>
              <a:rPr lang="en-US" sz="3638" dirty="0" smtClean="0"/>
              <a:t>“Be </a:t>
            </a:r>
            <a:r>
              <a:rPr lang="en-US" sz="3638" dirty="0"/>
              <a:t>able to speak clearly and listen well allows messages to the team to be easily understood and avoids </a:t>
            </a:r>
            <a:r>
              <a:rPr lang="en-US" sz="3638" dirty="0" smtClean="0"/>
              <a:t>confusion”</a:t>
            </a:r>
            <a:endParaRPr lang="en-US" sz="3638" b="1" dirty="0"/>
          </a:p>
          <a:p>
            <a:pPr marL="0" indent="0">
              <a:buNone/>
            </a:pPr>
            <a:endParaRPr lang="en-US" sz="3638" dirty="0"/>
          </a:p>
          <a:p>
            <a:pPr marL="0" indent="0">
              <a:buNone/>
            </a:pPr>
            <a:r>
              <a:rPr lang="en-US" sz="3638" dirty="0" smtClean="0">
                <a:solidFill>
                  <a:srgbClr val="FF0000"/>
                </a:solidFill>
              </a:rPr>
              <a:t>A – Collaborate</a:t>
            </a:r>
          </a:p>
          <a:p>
            <a:pPr marL="0" indent="0">
              <a:buNone/>
            </a:pPr>
            <a:endParaRPr lang="en-US" sz="3638" dirty="0">
              <a:solidFill>
                <a:srgbClr val="FF0000"/>
              </a:solidFill>
            </a:endParaRPr>
          </a:p>
          <a:p>
            <a:pPr marL="0" indent="0">
              <a:buNone/>
            </a:pPr>
            <a:r>
              <a:rPr lang="en-US" sz="3638" dirty="0" smtClean="0">
                <a:solidFill>
                  <a:srgbClr val="FF0000"/>
                </a:solidFill>
              </a:rPr>
              <a:t>B – Communication</a:t>
            </a:r>
          </a:p>
          <a:p>
            <a:pPr marL="0" indent="0">
              <a:buNone/>
            </a:pPr>
            <a:endParaRPr lang="en-US" sz="3638" dirty="0">
              <a:solidFill>
                <a:srgbClr val="FF0000"/>
              </a:solidFill>
            </a:endParaRPr>
          </a:p>
          <a:p>
            <a:pPr marL="0" indent="0">
              <a:buNone/>
            </a:pPr>
            <a:r>
              <a:rPr lang="en-US" sz="3638" dirty="0" smtClean="0">
                <a:solidFill>
                  <a:srgbClr val="FF0000"/>
                </a:solidFill>
              </a:rPr>
              <a:t>C - Reliability</a:t>
            </a:r>
            <a:endParaRPr lang="en-US" sz="3638" dirty="0">
              <a:solidFill>
                <a:srgbClr val="FF0000"/>
              </a:solidFill>
            </a:endParaRPr>
          </a:p>
          <a:p>
            <a:pPr marL="0" indent="0">
              <a:buNone/>
            </a:pPr>
            <a:endParaRPr lang="en-US" sz="3638" dirty="0"/>
          </a:p>
        </p:txBody>
      </p:sp>
      <p:pic>
        <p:nvPicPr>
          <p:cNvPr id="2" name="Picture 1"/>
          <p:cNvPicPr>
            <a:picLocks noChangeAspect="1"/>
          </p:cNvPicPr>
          <p:nvPr/>
        </p:nvPicPr>
        <p:blipFill>
          <a:blip r:embed="rId4"/>
          <a:stretch>
            <a:fillRect/>
          </a:stretch>
        </p:blipFill>
        <p:spPr>
          <a:xfrm>
            <a:off x="3978316" y="4686299"/>
            <a:ext cx="812759" cy="812759"/>
          </a:xfrm>
          <a:prstGeom prst="rect">
            <a:avLst/>
          </a:prstGeom>
        </p:spPr>
      </p:pic>
    </p:spTree>
    <p:extLst>
      <p:ext uri="{BB962C8B-B14F-4D97-AF65-F5344CB8AC3E}">
        <p14:creationId xmlns:p14="http://schemas.microsoft.com/office/powerpoint/2010/main" val="65553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Within a team there are different roles for people. These roles are defined as:</a:t>
            </a:r>
          </a:p>
          <a:p>
            <a:pPr marL="0" indent="0">
              <a:buNone/>
            </a:pPr>
            <a:endParaRPr lang="en-US" sz="3638" b="1" dirty="0"/>
          </a:p>
          <a:p>
            <a:pPr marL="0" indent="0">
              <a:buNone/>
            </a:pPr>
            <a:r>
              <a:rPr lang="en-US" sz="3638" b="1" dirty="0" smtClean="0"/>
              <a:t>1. Leader – </a:t>
            </a:r>
            <a:r>
              <a:rPr lang="en-US" sz="3638" dirty="0" smtClean="0"/>
              <a:t>This person guides the team, encourages participation and keeps the group focused</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Roles within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118151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14 April 2025</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importance of working with others</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4"/>
            <a:ext cx="12191144" cy="1086351"/>
            <a:chOff x="0" y="2892959"/>
            <a:chExt cx="12192000" cy="766801"/>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673456"/>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a:t>
              </a:r>
              <a:r>
                <a:rPr lang="en-US" sz="2800" b="1" kern="0" dirty="0" smtClean="0">
                  <a:solidFill>
                    <a:prstClr val="black"/>
                  </a:solidFill>
                  <a:latin typeface="Franklin Gothic Book" panose="020B0503020102020204" pitchFamily="34" charset="0"/>
                </a:rPr>
                <a:t>both with your ruler in your learning wallet. Take out your </a:t>
              </a:r>
              <a:r>
                <a:rPr lang="en-US" sz="2800" b="1" kern="0" dirty="0" err="1" smtClean="0">
                  <a:solidFill>
                    <a:prstClr val="black"/>
                  </a:solidFill>
                  <a:latin typeface="Franklin Gothic Book" panose="020B0503020102020204" pitchFamily="34" charset="0"/>
                </a:rPr>
                <a:t>oracy</a:t>
              </a:r>
              <a:r>
                <a:rPr lang="en-US" sz="2800" b="1" kern="0" dirty="0" smtClean="0">
                  <a:solidFill>
                    <a:prstClr val="black"/>
                  </a:solidFill>
                  <a:latin typeface="Franklin Gothic Book" panose="020B0503020102020204" pitchFamily="34" charset="0"/>
                </a:rPr>
                <a:t> </a:t>
              </a:r>
              <a:r>
                <a:rPr lang="en-US" sz="2800" b="1" kern="0" dirty="0" err="1" smtClean="0">
                  <a:solidFill>
                    <a:prstClr val="black"/>
                  </a:solidFill>
                  <a:latin typeface="Franklin Gothic Book" panose="020B0503020102020204" pitchFamily="34" charset="0"/>
                </a:rPr>
                <a:t>helpsheet</a:t>
              </a:r>
              <a:r>
                <a:rPr lang="en-US" sz="2800" b="1" kern="0" dirty="0" smtClean="0">
                  <a:solidFill>
                    <a:prstClr val="black"/>
                  </a:solidFill>
                  <a:latin typeface="Franklin Gothic Book" panose="020B0503020102020204" pitchFamily="34" charset="0"/>
                </a:rPr>
                <a:t> too.</a:t>
              </a:r>
              <a:endParaRPr lang="en-US" sz="2800" b="1" kern="0" dirty="0">
                <a:solidFill>
                  <a:prstClr val="black"/>
                </a:solidFill>
                <a:latin typeface="Franklin Gothic Book" panose="020B0503020102020204" pitchFamily="34" charset="0"/>
              </a:endParaRP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031873"/>
          </a:xfrm>
          <a:prstGeom prst="rect">
            <a:avLst/>
          </a:prstGeom>
          <a:noFill/>
        </p:spPr>
        <p:txBody>
          <a:bodyPr wrap="square" rtlCol="0">
            <a:spAutoFit/>
          </a:bodyPr>
          <a:lstStyle/>
          <a:p>
            <a:pPr defTabSz="914369">
              <a:defRPr/>
            </a:pPr>
            <a:r>
              <a:rPr lang="en-US" sz="2400" b="1" dirty="0">
                <a:solidFill>
                  <a:prstClr val="black"/>
                </a:solidFill>
                <a:latin typeface="Franklin Gothic Book" panose="020B0503020102020204" pitchFamily="34" charset="0"/>
              </a:rPr>
              <a:t>Complete the following questions:</a:t>
            </a:r>
          </a:p>
          <a:p>
            <a:pPr defTabSz="914369">
              <a:defRPr/>
            </a:pPr>
            <a:endParaRPr lang="en-US" sz="20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What is being described? “</a:t>
            </a:r>
            <a:r>
              <a:rPr lang="en-US" sz="2800" dirty="0"/>
              <a:t>a feeling of sadness or distress about being by oneself, even if others are nearby</a:t>
            </a:r>
            <a:r>
              <a:rPr lang="en-US" sz="2800" dirty="0" smtClean="0"/>
              <a:t>”</a:t>
            </a: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a:t>
            </a:r>
            <a:r>
              <a:rPr lang="en-US" sz="2800" dirty="0" smtClean="0">
                <a:solidFill>
                  <a:prstClr val="black"/>
                </a:solidFill>
                <a:latin typeface="Franklin Gothic Book" panose="020B0503020102020204" pitchFamily="34" charset="0"/>
              </a:rPr>
              <a:t>Racist language used in music lyrics normalizes the use of this language which makes people use it more</a:t>
            </a:r>
            <a:endParaRPr lang="en-US" sz="28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800" b="1" dirty="0" smtClean="0">
                <a:solidFill>
                  <a:prstClr val="black"/>
                </a:solidFill>
                <a:latin typeface="Franklin Gothic Book" panose="020B0503020102020204" pitchFamily="34" charset="0"/>
              </a:rPr>
              <a:t>True or False – </a:t>
            </a:r>
            <a:r>
              <a:rPr lang="en-US" sz="2800" dirty="0" smtClean="0">
                <a:solidFill>
                  <a:prstClr val="black"/>
                </a:solidFill>
                <a:latin typeface="Franklin Gothic Book" panose="020B0503020102020204" pitchFamily="34" charset="0"/>
              </a:rPr>
              <a:t>FGM is happens due to religious reasons</a:t>
            </a:r>
            <a:endParaRPr lang="en-US" sz="28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633163" y="4611994"/>
            <a:ext cx="10439020" cy="88009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True</a:t>
            </a:r>
            <a:endParaRPr lang="en-GB" sz="2183" b="1" kern="0" dirty="0">
              <a:solidFill>
                <a:prstClr val="white"/>
              </a:solidFill>
              <a:latin typeface="Calibri" panose="020F0502020204030204"/>
            </a:endParaRPr>
          </a:p>
        </p:txBody>
      </p:sp>
      <p:sp>
        <p:nvSpPr>
          <p:cNvPr id="35" name="Rectangle 34"/>
          <p:cNvSpPr/>
          <p:nvPr/>
        </p:nvSpPr>
        <p:spPr>
          <a:xfrm>
            <a:off x="633163" y="359296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Loneliness</a:t>
            </a:r>
            <a:endParaRPr lang="en-GB" sz="2183" b="1" kern="0" dirty="0">
              <a:solidFill>
                <a:prstClr val="white"/>
              </a:solidFill>
              <a:latin typeface="Calibri" panose="020F0502020204030204"/>
            </a:endParaRPr>
          </a:p>
        </p:txBody>
      </p:sp>
      <p:sp>
        <p:nvSpPr>
          <p:cNvPr id="36" name="Rectangle 35"/>
          <p:cNvSpPr/>
          <p:nvPr/>
        </p:nvSpPr>
        <p:spPr>
          <a:xfrm>
            <a:off x="620617" y="5472333"/>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Within a team there are different roles for people. These roles are defined as:</a:t>
            </a:r>
          </a:p>
          <a:p>
            <a:pPr marL="0" indent="0">
              <a:buNone/>
            </a:pPr>
            <a:endParaRPr lang="en-US" sz="3638" b="1" dirty="0"/>
          </a:p>
          <a:p>
            <a:pPr marL="0" indent="0">
              <a:buNone/>
            </a:pPr>
            <a:r>
              <a:rPr lang="en-US" sz="3638" b="1" dirty="0" smtClean="0"/>
              <a:t>2. Thinker</a:t>
            </a:r>
            <a:r>
              <a:rPr lang="en-US" sz="3638" dirty="0" smtClean="0"/>
              <a:t> – This person comes up with ideas and solutions to problems</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Roles within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80722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Within a team there are different roles for people. These roles are defined as:</a:t>
            </a:r>
          </a:p>
          <a:p>
            <a:pPr marL="0" indent="0">
              <a:buNone/>
            </a:pPr>
            <a:endParaRPr lang="en-US" sz="3638" b="1" dirty="0"/>
          </a:p>
          <a:p>
            <a:pPr marL="0" indent="0">
              <a:buNone/>
            </a:pPr>
            <a:r>
              <a:rPr lang="en-US" sz="3638" b="1" dirty="0" smtClean="0"/>
              <a:t>3. </a:t>
            </a:r>
            <a:r>
              <a:rPr lang="en-US" sz="3638" b="1" dirty="0" err="1" smtClean="0"/>
              <a:t>Organiser</a:t>
            </a:r>
            <a:r>
              <a:rPr lang="en-US" sz="3638" b="1" dirty="0" smtClean="0"/>
              <a:t> </a:t>
            </a:r>
            <a:r>
              <a:rPr lang="en-US" sz="3638" dirty="0" smtClean="0"/>
              <a:t>– This person keeps everyone on track and ensures deadlines are met</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Roles within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424149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Within a team there are different roles for people. These roles are defined as:</a:t>
            </a:r>
          </a:p>
          <a:p>
            <a:pPr marL="0" indent="0">
              <a:buNone/>
            </a:pPr>
            <a:endParaRPr lang="en-US" sz="3638" b="1" dirty="0"/>
          </a:p>
          <a:p>
            <a:pPr marL="0" indent="0">
              <a:buNone/>
            </a:pPr>
            <a:r>
              <a:rPr lang="en-US" sz="3638" b="1" dirty="0" smtClean="0"/>
              <a:t>4. Helper</a:t>
            </a:r>
            <a:r>
              <a:rPr lang="en-US" sz="3638" dirty="0" smtClean="0"/>
              <a:t> – This person lends support and fills in where they are needed most.</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Roles within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1485272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384632" y="1243615"/>
            <a:ext cx="2640071" cy="5108889"/>
          </a:xfrm>
        </p:spPr>
        <p:txBody>
          <a:bodyPr>
            <a:normAutofit fontScale="85000" lnSpcReduction="20000"/>
          </a:bodyPr>
          <a:lstStyle/>
          <a:p>
            <a:pPr marL="0" indent="0">
              <a:buNone/>
            </a:pPr>
            <a:r>
              <a:rPr lang="en-US" sz="3638" dirty="0" smtClean="0"/>
              <a:t>You watched this video during tutor time this week. While watching the video again identify who was the:</a:t>
            </a:r>
          </a:p>
          <a:p>
            <a:pPr marL="742950" indent="-742950">
              <a:buAutoNum type="arabicPeriod"/>
            </a:pPr>
            <a:r>
              <a:rPr lang="en-US" sz="3638" b="1" dirty="0" smtClean="0"/>
              <a:t>Leader</a:t>
            </a:r>
          </a:p>
          <a:p>
            <a:pPr marL="742950" indent="-742950">
              <a:buAutoNum type="arabicPeriod"/>
            </a:pPr>
            <a:r>
              <a:rPr lang="en-US" sz="3638" b="1" dirty="0" smtClean="0"/>
              <a:t>Thinker</a:t>
            </a:r>
          </a:p>
          <a:p>
            <a:pPr marL="742950" indent="-742950">
              <a:buAutoNum type="arabicPeriod"/>
            </a:pPr>
            <a:r>
              <a:rPr lang="en-US" sz="3638" b="1" dirty="0" err="1" smtClean="0"/>
              <a:t>Organiser</a:t>
            </a:r>
            <a:endParaRPr lang="en-US" sz="3638" b="1" dirty="0" smtClean="0"/>
          </a:p>
          <a:p>
            <a:pPr marL="742950" indent="-742950">
              <a:buAutoNum type="arabicPeriod"/>
            </a:pPr>
            <a:r>
              <a:rPr lang="en-US" sz="3638" b="1" dirty="0" smtClean="0"/>
              <a:t>Helper</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Roles within a Team</a:t>
            </a:r>
            <a:endParaRPr sz="2426" spc="27" dirty="0"/>
          </a:p>
        </p:txBody>
      </p:sp>
      <p:pic>
        <p:nvPicPr>
          <p:cNvPr id="3" name="0pRLUta7QCY"/>
          <p:cNvPicPr>
            <a:picLocks noRot="1" noChangeAspect="1"/>
          </p:cNvPicPr>
          <p:nvPr>
            <a:videoFile r:link="rId1"/>
          </p:nvPr>
        </p:nvPicPr>
        <p:blipFill>
          <a:blip r:embed="rId6"/>
          <a:stretch>
            <a:fillRect/>
          </a:stretch>
        </p:blipFill>
        <p:spPr>
          <a:xfrm>
            <a:off x="128337" y="1243615"/>
            <a:ext cx="9258506" cy="5280099"/>
          </a:xfrm>
          <a:prstGeom prst="rect">
            <a:avLst/>
          </a:prstGeom>
        </p:spPr>
      </p:pic>
    </p:spTree>
    <p:extLst>
      <p:ext uri="{BB962C8B-B14F-4D97-AF65-F5344CB8AC3E}">
        <p14:creationId xmlns:p14="http://schemas.microsoft.com/office/powerpoint/2010/main" val="399620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“what happens if everyone in the team tries to be the leader?”</a:t>
            </a:r>
            <a:endParaRPr lang="en-US" sz="3638" dirty="0"/>
          </a:p>
          <a:p>
            <a:pPr marL="0" indent="0">
              <a:buNone/>
            </a:pPr>
            <a:endParaRPr lang="en-US" sz="3638" dirty="0"/>
          </a:p>
          <a:p>
            <a:pPr marL="0" indent="0">
              <a:buNone/>
            </a:pPr>
            <a:r>
              <a:rPr lang="en-US" sz="3638" dirty="0"/>
              <a:t>Write your </a:t>
            </a:r>
            <a:r>
              <a:rPr lang="en-US" sz="3638" dirty="0" smtClean="0"/>
              <a:t>reasons and why </a:t>
            </a:r>
            <a:r>
              <a:rPr lang="en-US" sz="3638" dirty="0"/>
              <a:t>in your book.</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Roles within a Team</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433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what happens if everyone in the team tries to be the leader?”</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Roles within a Team</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99183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Tree>
    <p:extLst>
      <p:ext uri="{BB962C8B-B14F-4D97-AF65-F5344CB8AC3E}">
        <p14:creationId xmlns:p14="http://schemas.microsoft.com/office/powerpoint/2010/main" val="2148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638" dirty="0" smtClean="0"/>
              <a:t>What role in a team is being described?</a:t>
            </a:r>
          </a:p>
          <a:p>
            <a:pPr marL="0" indent="0">
              <a:buNone/>
            </a:pPr>
            <a:endParaRPr lang="en-US" sz="3638" dirty="0"/>
          </a:p>
          <a:p>
            <a:pPr marL="0" indent="0">
              <a:buNone/>
            </a:pPr>
            <a:r>
              <a:rPr lang="en-US" sz="3638" dirty="0" smtClean="0"/>
              <a:t>“</a:t>
            </a:r>
            <a:r>
              <a:rPr lang="en-US" sz="3638" dirty="0"/>
              <a:t>This person guides the team, encourages participation and keeps the group </a:t>
            </a:r>
            <a:r>
              <a:rPr lang="en-US" sz="3638" dirty="0" smtClean="0"/>
              <a:t>focused”</a:t>
            </a:r>
            <a:endParaRPr lang="en-US" sz="3638" b="1" dirty="0"/>
          </a:p>
          <a:p>
            <a:pPr marL="0" indent="0">
              <a:buNone/>
            </a:pPr>
            <a:endParaRPr lang="en-US" sz="3638" dirty="0" smtClean="0"/>
          </a:p>
          <a:p>
            <a:pPr marL="0" indent="0">
              <a:buNone/>
            </a:pPr>
            <a:endParaRPr lang="en-US" sz="3638" dirty="0"/>
          </a:p>
          <a:p>
            <a:pPr marL="0" indent="0">
              <a:buNone/>
            </a:pPr>
            <a:r>
              <a:rPr lang="en-US" sz="3638" dirty="0" smtClean="0">
                <a:solidFill>
                  <a:srgbClr val="FF0000"/>
                </a:solidFill>
              </a:rPr>
              <a:t>A – Helper</a:t>
            </a:r>
          </a:p>
          <a:p>
            <a:pPr marL="0" indent="0">
              <a:buNone/>
            </a:pPr>
            <a:endParaRPr lang="en-US" sz="3638" dirty="0">
              <a:solidFill>
                <a:srgbClr val="FF0000"/>
              </a:solidFill>
            </a:endParaRPr>
          </a:p>
          <a:p>
            <a:pPr marL="0" indent="0">
              <a:buNone/>
            </a:pPr>
            <a:r>
              <a:rPr lang="en-US" sz="3638" dirty="0" smtClean="0">
                <a:solidFill>
                  <a:srgbClr val="FF0000"/>
                </a:solidFill>
              </a:rPr>
              <a:t>B – </a:t>
            </a:r>
            <a:r>
              <a:rPr lang="en-US" sz="3638" dirty="0" err="1" smtClean="0">
                <a:solidFill>
                  <a:srgbClr val="FF0000"/>
                </a:solidFill>
              </a:rPr>
              <a:t>Organiser</a:t>
            </a:r>
            <a:endParaRPr lang="en-US" sz="3638" dirty="0" smtClean="0">
              <a:solidFill>
                <a:srgbClr val="FF0000"/>
              </a:solidFill>
            </a:endParaRPr>
          </a:p>
          <a:p>
            <a:pPr marL="0" indent="0">
              <a:buNone/>
            </a:pPr>
            <a:endParaRPr lang="en-US" sz="3638" dirty="0">
              <a:solidFill>
                <a:srgbClr val="FF0000"/>
              </a:solidFill>
            </a:endParaRPr>
          </a:p>
          <a:p>
            <a:pPr marL="0" indent="0">
              <a:buNone/>
            </a:pPr>
            <a:r>
              <a:rPr lang="en-US" sz="3638" dirty="0" smtClean="0">
                <a:solidFill>
                  <a:srgbClr val="FF0000"/>
                </a:solidFill>
              </a:rPr>
              <a:t>C - Leader</a:t>
            </a:r>
            <a:endParaRPr lang="en-US" sz="3638" dirty="0">
              <a:solidFill>
                <a:srgbClr val="FF0000"/>
              </a:solidFill>
            </a:endParaRPr>
          </a:p>
          <a:p>
            <a:pPr marL="0" indent="0">
              <a:buNone/>
            </a:pPr>
            <a:endParaRPr lang="en-US" sz="3638" dirty="0"/>
          </a:p>
        </p:txBody>
      </p:sp>
      <p:pic>
        <p:nvPicPr>
          <p:cNvPr id="2" name="Picture 1"/>
          <p:cNvPicPr>
            <a:picLocks noChangeAspect="1"/>
          </p:cNvPicPr>
          <p:nvPr/>
        </p:nvPicPr>
        <p:blipFill>
          <a:blip r:embed="rId4"/>
          <a:stretch>
            <a:fillRect/>
          </a:stretch>
        </p:blipFill>
        <p:spPr>
          <a:xfrm>
            <a:off x="2113185" y="5761779"/>
            <a:ext cx="898484" cy="898484"/>
          </a:xfrm>
          <a:prstGeom prst="rect">
            <a:avLst/>
          </a:prstGeom>
        </p:spPr>
      </p:pic>
    </p:spTree>
    <p:extLst>
      <p:ext uri="{BB962C8B-B14F-4D97-AF65-F5344CB8AC3E}">
        <p14:creationId xmlns:p14="http://schemas.microsoft.com/office/powerpoint/2010/main" val="6835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638" dirty="0" smtClean="0"/>
              <a:t>What role in a team is being described?</a:t>
            </a:r>
          </a:p>
          <a:p>
            <a:pPr marL="0" indent="0">
              <a:buNone/>
            </a:pPr>
            <a:endParaRPr lang="en-US" sz="3638" dirty="0"/>
          </a:p>
          <a:p>
            <a:pPr marL="0" indent="0">
              <a:buNone/>
            </a:pPr>
            <a:r>
              <a:rPr lang="en-US" sz="3638" dirty="0" smtClean="0"/>
              <a:t>“</a:t>
            </a:r>
            <a:r>
              <a:rPr lang="en-US" sz="3638" dirty="0"/>
              <a:t>This person keeps everyone on track and ensures deadlines are </a:t>
            </a:r>
            <a:r>
              <a:rPr lang="en-US" sz="3638" dirty="0" smtClean="0"/>
              <a:t>met</a:t>
            </a:r>
            <a:r>
              <a:rPr lang="en-US" sz="3638" b="1" dirty="0" smtClean="0"/>
              <a:t>”</a:t>
            </a:r>
            <a:endParaRPr lang="en-US" sz="3638" dirty="0" smtClean="0"/>
          </a:p>
          <a:p>
            <a:pPr marL="0" indent="0">
              <a:buNone/>
            </a:pPr>
            <a:endParaRPr lang="en-US" sz="3638" dirty="0"/>
          </a:p>
          <a:p>
            <a:pPr marL="0" indent="0">
              <a:buNone/>
            </a:pPr>
            <a:r>
              <a:rPr lang="en-US" sz="3638" dirty="0" smtClean="0">
                <a:solidFill>
                  <a:srgbClr val="FF0000"/>
                </a:solidFill>
              </a:rPr>
              <a:t>A – </a:t>
            </a:r>
            <a:r>
              <a:rPr lang="en-US" sz="3638" dirty="0" err="1" smtClean="0">
                <a:solidFill>
                  <a:srgbClr val="FF0000"/>
                </a:solidFill>
              </a:rPr>
              <a:t>Organiser</a:t>
            </a:r>
            <a:endParaRPr lang="en-US" sz="3638" dirty="0" smtClean="0">
              <a:solidFill>
                <a:srgbClr val="FF0000"/>
              </a:solidFill>
            </a:endParaRPr>
          </a:p>
          <a:p>
            <a:pPr marL="0" indent="0">
              <a:buNone/>
            </a:pPr>
            <a:endParaRPr lang="en-US" sz="3638" dirty="0">
              <a:solidFill>
                <a:srgbClr val="FF0000"/>
              </a:solidFill>
            </a:endParaRPr>
          </a:p>
          <a:p>
            <a:pPr marL="0" indent="0">
              <a:buNone/>
            </a:pPr>
            <a:r>
              <a:rPr lang="en-US" sz="3638" dirty="0" smtClean="0">
                <a:solidFill>
                  <a:srgbClr val="FF0000"/>
                </a:solidFill>
              </a:rPr>
              <a:t>B – Leader</a:t>
            </a:r>
          </a:p>
          <a:p>
            <a:pPr marL="0" indent="0">
              <a:buNone/>
            </a:pPr>
            <a:endParaRPr lang="en-US" sz="3638" dirty="0">
              <a:solidFill>
                <a:srgbClr val="FF0000"/>
              </a:solidFill>
            </a:endParaRPr>
          </a:p>
          <a:p>
            <a:pPr marL="0" indent="0">
              <a:buNone/>
            </a:pPr>
            <a:r>
              <a:rPr lang="en-US" sz="3638" dirty="0" smtClean="0">
                <a:solidFill>
                  <a:srgbClr val="FF0000"/>
                </a:solidFill>
              </a:rPr>
              <a:t>C - Thinker</a:t>
            </a:r>
            <a:endParaRPr lang="en-US" sz="3638" dirty="0">
              <a:solidFill>
                <a:srgbClr val="FF0000"/>
              </a:solidFill>
            </a:endParaRPr>
          </a:p>
          <a:p>
            <a:pPr marL="0" indent="0">
              <a:buNone/>
            </a:pPr>
            <a:endParaRPr lang="en-US" sz="3638" dirty="0"/>
          </a:p>
        </p:txBody>
      </p:sp>
      <p:pic>
        <p:nvPicPr>
          <p:cNvPr id="2" name="Picture 1"/>
          <p:cNvPicPr>
            <a:picLocks noChangeAspect="1"/>
          </p:cNvPicPr>
          <p:nvPr/>
        </p:nvPicPr>
        <p:blipFill>
          <a:blip r:embed="rId4"/>
          <a:stretch>
            <a:fillRect/>
          </a:stretch>
        </p:blipFill>
        <p:spPr>
          <a:xfrm>
            <a:off x="2987716" y="3705224"/>
            <a:ext cx="888959" cy="888959"/>
          </a:xfrm>
          <a:prstGeom prst="rect">
            <a:avLst/>
          </a:prstGeom>
        </p:spPr>
      </p:pic>
    </p:spTree>
    <p:extLst>
      <p:ext uri="{BB962C8B-B14F-4D97-AF65-F5344CB8AC3E}">
        <p14:creationId xmlns:p14="http://schemas.microsoft.com/office/powerpoint/2010/main" val="6593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638" dirty="0" smtClean="0"/>
              <a:t>What role in a team is being described?</a:t>
            </a:r>
          </a:p>
          <a:p>
            <a:pPr marL="0" indent="0">
              <a:buNone/>
            </a:pPr>
            <a:endParaRPr lang="en-US" sz="3638" dirty="0"/>
          </a:p>
          <a:p>
            <a:pPr marL="0" indent="0">
              <a:buNone/>
            </a:pPr>
            <a:r>
              <a:rPr lang="en-US" sz="3638" dirty="0" smtClean="0"/>
              <a:t>“</a:t>
            </a:r>
            <a:r>
              <a:rPr lang="en-US" sz="3638" dirty="0"/>
              <a:t>This person lends support and fills in where they are needed most</a:t>
            </a:r>
            <a:r>
              <a:rPr lang="en-US" sz="3638" dirty="0" smtClean="0"/>
              <a:t>.</a:t>
            </a:r>
            <a:r>
              <a:rPr lang="en-US" sz="3638" b="1" dirty="0" smtClean="0"/>
              <a:t>”</a:t>
            </a:r>
          </a:p>
          <a:p>
            <a:pPr marL="0" indent="0">
              <a:buNone/>
            </a:pPr>
            <a:endParaRPr lang="en-US" sz="3638" dirty="0"/>
          </a:p>
          <a:p>
            <a:pPr marL="0" indent="0">
              <a:buNone/>
            </a:pPr>
            <a:r>
              <a:rPr lang="en-US" sz="3638" dirty="0" smtClean="0">
                <a:solidFill>
                  <a:srgbClr val="FF0000"/>
                </a:solidFill>
              </a:rPr>
              <a:t>A – </a:t>
            </a:r>
            <a:r>
              <a:rPr lang="en-US" sz="3638" dirty="0" err="1" smtClean="0">
                <a:solidFill>
                  <a:srgbClr val="FF0000"/>
                </a:solidFill>
              </a:rPr>
              <a:t>Organiser</a:t>
            </a:r>
            <a:endParaRPr lang="en-US" sz="3638" dirty="0" smtClean="0">
              <a:solidFill>
                <a:srgbClr val="FF0000"/>
              </a:solidFill>
            </a:endParaRPr>
          </a:p>
          <a:p>
            <a:pPr marL="0" indent="0">
              <a:buNone/>
            </a:pPr>
            <a:endParaRPr lang="en-US" sz="3638" dirty="0">
              <a:solidFill>
                <a:srgbClr val="FF0000"/>
              </a:solidFill>
            </a:endParaRPr>
          </a:p>
          <a:p>
            <a:pPr marL="0" indent="0">
              <a:buNone/>
            </a:pPr>
            <a:r>
              <a:rPr lang="en-US" sz="3638" dirty="0" smtClean="0">
                <a:solidFill>
                  <a:srgbClr val="FF0000"/>
                </a:solidFill>
              </a:rPr>
              <a:t>B – Helper</a:t>
            </a:r>
          </a:p>
          <a:p>
            <a:pPr marL="0" indent="0">
              <a:buNone/>
            </a:pPr>
            <a:endParaRPr lang="en-US" sz="3638" dirty="0">
              <a:solidFill>
                <a:srgbClr val="FF0000"/>
              </a:solidFill>
            </a:endParaRPr>
          </a:p>
          <a:p>
            <a:pPr marL="0" indent="0">
              <a:buNone/>
            </a:pPr>
            <a:r>
              <a:rPr lang="en-US" sz="3638" dirty="0" smtClean="0">
                <a:solidFill>
                  <a:srgbClr val="FF0000"/>
                </a:solidFill>
              </a:rPr>
              <a:t>C - Thinker</a:t>
            </a:r>
            <a:endParaRPr lang="en-US" sz="3638" dirty="0">
              <a:solidFill>
                <a:srgbClr val="FF0000"/>
              </a:solidFill>
            </a:endParaRPr>
          </a:p>
          <a:p>
            <a:pPr marL="0" indent="0">
              <a:buNone/>
            </a:pPr>
            <a:endParaRPr lang="en-US" sz="3638" dirty="0"/>
          </a:p>
        </p:txBody>
      </p:sp>
      <p:pic>
        <p:nvPicPr>
          <p:cNvPr id="2" name="Picture 1"/>
          <p:cNvPicPr>
            <a:picLocks noChangeAspect="1"/>
          </p:cNvPicPr>
          <p:nvPr/>
        </p:nvPicPr>
        <p:blipFill>
          <a:blip r:embed="rId4"/>
          <a:stretch>
            <a:fillRect/>
          </a:stretch>
        </p:blipFill>
        <p:spPr>
          <a:xfrm>
            <a:off x="2397166" y="4571999"/>
            <a:ext cx="1041359" cy="1041359"/>
          </a:xfrm>
          <a:prstGeom prst="rect">
            <a:avLst/>
          </a:prstGeom>
        </p:spPr>
      </p:pic>
    </p:spTree>
    <p:extLst>
      <p:ext uri="{BB962C8B-B14F-4D97-AF65-F5344CB8AC3E}">
        <p14:creationId xmlns:p14="http://schemas.microsoft.com/office/powerpoint/2010/main" val="9447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a:t>
            </a:r>
            <a:r>
              <a:rPr lang="en-GB" sz="4000" u="sng" dirty="0"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Issues faced by people in the UK</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loneliness?</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working together</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conflict resolution?</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celebrating culture and diversity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Importance of charity work</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Importance of working together</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Skills required for teamwork</a:t>
            </a:r>
          </a:p>
          <a:p>
            <a:pPr marL="138623" indent="-138623" defTabSz="554499">
              <a:lnSpc>
                <a:spcPct val="110000"/>
              </a:lnSpc>
              <a:spcBef>
                <a:spcPts val="607"/>
              </a:spcBef>
              <a:buFontTx/>
              <a:buChar char="-"/>
              <a:defRPr/>
            </a:pPr>
            <a:r>
              <a:rPr lang="en-US" sz="1940" b="1" dirty="0" smtClean="0">
                <a:solidFill>
                  <a:prstClr val="black"/>
                </a:solidFill>
                <a:latin typeface="Comic Sans MS"/>
              </a:rPr>
              <a:t>Different roles within a team</a:t>
            </a:r>
          </a:p>
          <a:p>
            <a:pPr marL="138623" indent="-138623" defTabSz="554499">
              <a:lnSpc>
                <a:spcPct val="110000"/>
              </a:lnSpc>
              <a:spcBef>
                <a:spcPts val="607"/>
              </a:spcBef>
              <a:buFontTx/>
              <a:buChar char="-"/>
              <a:defRPr/>
            </a:pPr>
            <a:endParaRPr lang="en-US" sz="1940" b="1" dirty="0" smtClean="0">
              <a:solidFill>
                <a:prstClr val="black"/>
              </a:solidFill>
              <a:latin typeface="Comic Sans MS"/>
            </a:endParaRP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2631722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You will be working in teams of at least 4.</a:t>
            </a:r>
          </a:p>
          <a:p>
            <a:pPr marL="0" indent="0">
              <a:buNone/>
            </a:pPr>
            <a:endParaRPr lang="en-US" sz="3638" b="1" dirty="0"/>
          </a:p>
          <a:p>
            <a:pPr marL="0" indent="0">
              <a:buNone/>
            </a:pPr>
            <a:r>
              <a:rPr lang="en-US" sz="3638" dirty="0" smtClean="0"/>
              <a:t>In your groups you must assign everyone a role:</a:t>
            </a:r>
          </a:p>
          <a:p>
            <a:pPr>
              <a:buFontTx/>
              <a:buChar char="-"/>
            </a:pPr>
            <a:r>
              <a:rPr lang="en-US" sz="3638" dirty="0" smtClean="0"/>
              <a:t>1 person is the leader</a:t>
            </a:r>
          </a:p>
          <a:p>
            <a:pPr>
              <a:buFontTx/>
              <a:buChar char="-"/>
            </a:pPr>
            <a:r>
              <a:rPr lang="en-US" sz="3638" dirty="0" smtClean="0"/>
              <a:t>1 person is the thinker</a:t>
            </a:r>
          </a:p>
          <a:p>
            <a:pPr>
              <a:buFontTx/>
              <a:buChar char="-"/>
            </a:pPr>
            <a:r>
              <a:rPr lang="en-US" sz="3638" dirty="0" smtClean="0"/>
              <a:t>1 person is the organizer</a:t>
            </a:r>
          </a:p>
          <a:p>
            <a:pPr>
              <a:buFontTx/>
              <a:buChar char="-"/>
            </a:pPr>
            <a:r>
              <a:rPr lang="en-US" sz="3638" dirty="0" smtClean="0"/>
              <a:t>1 person is the helper</a:t>
            </a:r>
          </a:p>
          <a:p>
            <a:pPr marL="0" indent="0">
              <a:buNone/>
            </a:pPr>
            <a:endParaRPr lang="en-US" sz="3638" dirty="0"/>
          </a:p>
          <a:p>
            <a:pPr marL="0" indent="0">
              <a:buNone/>
            </a:pPr>
            <a:r>
              <a:rPr lang="en-US" sz="3638" dirty="0" smtClean="0"/>
              <a:t>If you are working in a group of more than 4, an additional person can be a thinker or a helper</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27538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Teamwork challenge 1:</a:t>
            </a:r>
          </a:p>
          <a:p>
            <a:pPr marL="0" indent="0">
              <a:buNone/>
            </a:pPr>
            <a:endParaRPr lang="en-US" sz="3638" dirty="0"/>
          </a:p>
          <a:p>
            <a:pPr marL="0" indent="0">
              <a:buNone/>
            </a:pPr>
            <a:r>
              <a:rPr lang="en-US" sz="3638" dirty="0" smtClean="0"/>
              <a:t>Leaders come get your first challenge. You will then explain it to your team.</a:t>
            </a:r>
          </a:p>
          <a:p>
            <a:pPr marL="0" indent="0">
              <a:buNone/>
            </a:pPr>
            <a:endParaRPr lang="en-US" sz="3638" dirty="0"/>
          </a:p>
          <a:p>
            <a:pPr marL="0" indent="0">
              <a:buNone/>
            </a:pPr>
            <a:r>
              <a:rPr lang="en-US" sz="3638" dirty="0" smtClean="0"/>
              <a:t>It is a race between each team who can complete the challenge first. Remember to respect the roles you have been assigned.</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113164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Teamwork challenge 1:</a:t>
            </a:r>
          </a:p>
          <a:p>
            <a:pPr marL="0" indent="0">
              <a:buNone/>
            </a:pPr>
            <a:endParaRPr lang="en-US" sz="3638" dirty="0"/>
          </a:p>
          <a:p>
            <a:pPr marL="0" indent="0">
              <a:buNone/>
            </a:pPr>
            <a:r>
              <a:rPr lang="en-US" sz="3638" dirty="0" smtClean="0"/>
              <a:t>Answers</a:t>
            </a:r>
          </a:p>
          <a:p>
            <a:pPr marL="0" indent="0">
              <a:buNone/>
            </a:pPr>
            <a:endParaRPr lang="en-US" sz="3638" dirty="0"/>
          </a:p>
          <a:p>
            <a:pPr marL="0" indent="0">
              <a:buNone/>
            </a:pPr>
            <a:r>
              <a:rPr lang="en-US" sz="3638" dirty="0" smtClean="0"/>
              <a:t>Riddle 1 – What has keys but can’t open locks? = </a:t>
            </a:r>
            <a:r>
              <a:rPr lang="en-US" sz="3638" b="1" dirty="0" smtClean="0"/>
              <a:t>a piano</a:t>
            </a:r>
          </a:p>
          <a:p>
            <a:pPr marL="0" indent="0">
              <a:buNone/>
            </a:pPr>
            <a:r>
              <a:rPr lang="en-US" sz="3638" dirty="0" smtClean="0"/>
              <a:t>Riddle 2 – What has to be broken before you can use it? = </a:t>
            </a:r>
            <a:r>
              <a:rPr lang="en-US" sz="3638" b="1" dirty="0" smtClean="0"/>
              <a:t>an egg</a:t>
            </a:r>
          </a:p>
          <a:p>
            <a:pPr marL="0" indent="0">
              <a:buNone/>
            </a:pPr>
            <a:r>
              <a:rPr lang="en-US" sz="3638" dirty="0" smtClean="0"/>
              <a:t>Riddle 3 – A man shaves many times during the day but at the end of the day he still has a beard, How is this possible? = </a:t>
            </a:r>
            <a:r>
              <a:rPr lang="en-US" sz="3638" b="1" dirty="0" smtClean="0"/>
              <a:t>The man is a barber</a:t>
            </a:r>
            <a:r>
              <a:rPr lang="en-US" sz="3638" dirty="0" smtClean="0"/>
              <a:t> </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39640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Teamwork challenge 2:</a:t>
            </a:r>
          </a:p>
          <a:p>
            <a:pPr marL="0" indent="0">
              <a:buNone/>
            </a:pPr>
            <a:endParaRPr lang="en-US" sz="3638" dirty="0"/>
          </a:p>
          <a:p>
            <a:pPr marL="0" indent="0">
              <a:buNone/>
            </a:pPr>
            <a:r>
              <a:rPr lang="en-US" sz="3638" dirty="0" smtClean="0"/>
              <a:t>Leaders come get your second challenge. You will then explain it to your team.</a:t>
            </a:r>
          </a:p>
          <a:p>
            <a:pPr marL="0" indent="0">
              <a:buNone/>
            </a:pPr>
            <a:endParaRPr lang="en-US" sz="3638" dirty="0"/>
          </a:p>
          <a:p>
            <a:pPr marL="0" indent="0">
              <a:buNone/>
            </a:pPr>
            <a:r>
              <a:rPr lang="en-US" sz="3638" dirty="0" smtClean="0"/>
              <a:t>It is a race between each team who can complete the challenge first. Remember to respect the roles you have been assigned.</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2080964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The cipher lock</a:t>
            </a:r>
          </a:p>
          <a:p>
            <a:pPr marL="0" indent="0">
              <a:buNone/>
            </a:pPr>
            <a:endParaRPr lang="en-US" sz="3638" dirty="0"/>
          </a:p>
          <a:p>
            <a:pPr marL="0" indent="0">
              <a:buNone/>
            </a:pPr>
            <a:r>
              <a:rPr lang="en-US" sz="3638" dirty="0" smtClean="0"/>
              <a:t>“</a:t>
            </a:r>
            <a:r>
              <a:rPr lang="en-US" sz="3638" dirty="0" err="1" smtClean="0"/>
              <a:t>yobxh</a:t>
            </a:r>
            <a:r>
              <a:rPr lang="en-US" sz="3638" dirty="0" smtClean="0"/>
              <a:t> </a:t>
            </a:r>
            <a:r>
              <a:rPr lang="en-US" sz="3638" dirty="0" err="1" smtClean="0"/>
              <a:t>fp</a:t>
            </a:r>
            <a:r>
              <a:rPr lang="en-US" sz="3638" dirty="0" smtClean="0"/>
              <a:t> </a:t>
            </a:r>
            <a:r>
              <a:rPr lang="en-US" sz="3638" dirty="0" err="1" smtClean="0"/>
              <a:t>lro</a:t>
            </a:r>
            <a:r>
              <a:rPr lang="en-US" sz="3638" dirty="0" smtClean="0"/>
              <a:t> dlxi”</a:t>
            </a:r>
          </a:p>
          <a:p>
            <a:pPr marL="0" indent="0">
              <a:buNone/>
            </a:pPr>
            <a:endParaRPr lang="en-US" sz="3638" dirty="0"/>
          </a:p>
          <a:p>
            <a:pPr marL="0" indent="0">
              <a:buNone/>
            </a:pPr>
            <a:r>
              <a:rPr lang="en-US" sz="3638" dirty="0" smtClean="0"/>
              <a:t>This became “break is our goal”</a:t>
            </a:r>
          </a:p>
          <a:p>
            <a:pPr marL="0" indent="0">
              <a:buNone/>
            </a:pPr>
            <a:endParaRPr lang="en-US" sz="3638" dirty="0"/>
          </a:p>
          <a:p>
            <a:pPr marL="0" indent="0">
              <a:buNone/>
            </a:pPr>
            <a:r>
              <a:rPr lang="en-US" sz="3638" dirty="0" smtClean="0"/>
              <a:t>Each letter in the alphabet moved forward 3  letters. For example:</a:t>
            </a:r>
          </a:p>
          <a:p>
            <a:pPr marL="0" indent="0">
              <a:buNone/>
            </a:pPr>
            <a:endParaRPr lang="en-US" sz="3638" dirty="0"/>
          </a:p>
          <a:p>
            <a:pPr marL="0" indent="0">
              <a:buNone/>
            </a:pPr>
            <a:r>
              <a:rPr lang="en-US" sz="3638" dirty="0" smtClean="0"/>
              <a:t>A becomes D</a:t>
            </a:r>
          </a:p>
          <a:p>
            <a:pPr marL="0" indent="0">
              <a:buNone/>
            </a:pPr>
            <a:r>
              <a:rPr lang="en-US" sz="3638" dirty="0" smtClean="0"/>
              <a:t>B becomes E</a:t>
            </a:r>
          </a:p>
          <a:p>
            <a:pPr marL="0" indent="0">
              <a:buNone/>
            </a:pPr>
            <a:r>
              <a:rPr lang="en-US" sz="3638" dirty="0" smtClean="0"/>
              <a:t>C becomes F</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86544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Teamwork challenge 3:</a:t>
            </a:r>
          </a:p>
          <a:p>
            <a:pPr marL="0" indent="0">
              <a:buNone/>
            </a:pPr>
            <a:endParaRPr lang="en-US" sz="3638" dirty="0"/>
          </a:p>
          <a:p>
            <a:pPr marL="0" indent="0">
              <a:buNone/>
            </a:pPr>
            <a:r>
              <a:rPr lang="en-US" sz="3638" dirty="0" smtClean="0"/>
              <a:t>Leaders come get your third challenge. You will then explain it to your team.</a:t>
            </a:r>
          </a:p>
          <a:p>
            <a:pPr marL="0" indent="0">
              <a:buNone/>
            </a:pPr>
            <a:endParaRPr lang="en-US" sz="3638" dirty="0"/>
          </a:p>
          <a:p>
            <a:pPr marL="0" indent="0">
              <a:buNone/>
            </a:pPr>
            <a:r>
              <a:rPr lang="en-US" sz="3638" dirty="0" smtClean="0"/>
              <a:t>It is a race between each team who can complete the challenge first. Remember to respect the roles you have been assigned.</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239568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Teamwork challenge 3:</a:t>
            </a:r>
          </a:p>
          <a:p>
            <a:pPr marL="0" indent="0">
              <a:buNone/>
            </a:pPr>
            <a:endParaRPr lang="en-US" sz="3638" dirty="0"/>
          </a:p>
          <a:p>
            <a:pPr marL="0" indent="0">
              <a:buNone/>
            </a:pPr>
            <a:r>
              <a:rPr lang="en-US" sz="3638" dirty="0" smtClean="0"/>
              <a:t>(5 x 3) + 7 – 4 =</a:t>
            </a:r>
          </a:p>
          <a:p>
            <a:pPr marL="0" indent="0">
              <a:buNone/>
            </a:pPr>
            <a:endParaRPr lang="en-US" sz="3638" dirty="0"/>
          </a:p>
          <a:p>
            <a:pPr marL="0" indent="0">
              <a:buNone/>
            </a:pPr>
            <a:r>
              <a:rPr lang="en-US" sz="3638" b="1" dirty="0" smtClean="0"/>
              <a:t>18</a:t>
            </a:r>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385893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Teamwork challenge 4:</a:t>
            </a:r>
          </a:p>
          <a:p>
            <a:pPr marL="0" indent="0">
              <a:buNone/>
            </a:pPr>
            <a:endParaRPr lang="en-US" sz="3638" dirty="0"/>
          </a:p>
          <a:p>
            <a:pPr marL="0" indent="0">
              <a:buNone/>
            </a:pPr>
            <a:r>
              <a:rPr lang="en-US" sz="3638" dirty="0" smtClean="0"/>
              <a:t>Leaders come get your 4</a:t>
            </a:r>
            <a:r>
              <a:rPr lang="en-US" sz="3638" baseline="30000" dirty="0" smtClean="0"/>
              <a:t>th</a:t>
            </a:r>
            <a:r>
              <a:rPr lang="en-US" sz="3638" dirty="0" smtClean="0"/>
              <a:t>  challenge. You will then explain it to your team.</a:t>
            </a:r>
          </a:p>
          <a:p>
            <a:pPr marL="0" indent="0">
              <a:buNone/>
            </a:pPr>
            <a:endParaRPr lang="en-US" sz="3638" dirty="0"/>
          </a:p>
          <a:p>
            <a:pPr marL="0" indent="0">
              <a:buNone/>
            </a:pPr>
            <a:r>
              <a:rPr lang="en-US" sz="3638" dirty="0" smtClean="0"/>
              <a:t>It is a race between each team who can complete the challenge first. Remember to respect the roles you have been assigned.</a:t>
            </a: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97931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Teamwork challenge 4:</a:t>
            </a:r>
          </a:p>
          <a:p>
            <a:pPr marL="0" indent="0">
              <a:buNone/>
            </a:pPr>
            <a:endParaRPr lang="en-US" sz="3638" dirty="0"/>
          </a:p>
          <a:p>
            <a:pPr marL="0" indent="0">
              <a:buNone/>
            </a:pPr>
            <a:r>
              <a:rPr lang="en-US" sz="3638" dirty="0" smtClean="0"/>
              <a:t>You had to unscramble the words:</a:t>
            </a:r>
          </a:p>
          <a:p>
            <a:pPr marL="0" indent="0">
              <a:buNone/>
            </a:pPr>
            <a:endParaRPr lang="en-US" sz="3638" dirty="0"/>
          </a:p>
          <a:p>
            <a:pPr marL="0" indent="0">
              <a:buNone/>
            </a:pPr>
            <a:r>
              <a:rPr lang="en-US" sz="3638" dirty="0" smtClean="0"/>
              <a:t>“het </a:t>
            </a:r>
            <a:r>
              <a:rPr lang="en-US" sz="3638" dirty="0" err="1" smtClean="0"/>
              <a:t>nlfai</a:t>
            </a:r>
            <a:r>
              <a:rPr lang="en-US" sz="3638" dirty="0" smtClean="0"/>
              <a:t> </a:t>
            </a:r>
            <a:r>
              <a:rPr lang="en-US" sz="3638" dirty="0" err="1" smtClean="0"/>
              <a:t>nmrueb</a:t>
            </a:r>
            <a:r>
              <a:rPr lang="en-US" sz="3638" dirty="0" smtClean="0"/>
              <a:t> </a:t>
            </a:r>
            <a:r>
              <a:rPr lang="en-US" sz="3638" dirty="0" err="1" smtClean="0"/>
              <a:t>si</a:t>
            </a:r>
            <a:r>
              <a:rPr lang="en-US" sz="3638" dirty="0" smtClean="0"/>
              <a:t> </a:t>
            </a:r>
            <a:r>
              <a:rPr lang="en-US" sz="3638" dirty="0" err="1" smtClean="0"/>
              <a:t>vsene</a:t>
            </a:r>
            <a:r>
              <a:rPr lang="en-US" sz="3638" dirty="0" smtClean="0"/>
              <a:t>”</a:t>
            </a:r>
          </a:p>
          <a:p>
            <a:pPr marL="0" indent="0">
              <a:buNone/>
            </a:pPr>
            <a:endParaRPr lang="en-US" sz="3638" dirty="0"/>
          </a:p>
          <a:p>
            <a:pPr marL="0" indent="0">
              <a:buNone/>
            </a:pPr>
            <a:r>
              <a:rPr lang="en-US" sz="3638" b="1" dirty="0" smtClean="0"/>
              <a:t>“the final number is seven”</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Working as a Team</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388250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a:bodyPr>
          <a:lstStyle/>
          <a:p>
            <a:pPr marL="0" indent="0">
              <a:buNone/>
            </a:pPr>
            <a:r>
              <a:rPr lang="en-US" sz="3638" dirty="0"/>
              <a:t>You now have 1 minute to think about the question:</a:t>
            </a:r>
          </a:p>
          <a:p>
            <a:pPr marL="0" indent="0">
              <a:buNone/>
            </a:pPr>
            <a:endParaRPr lang="en-US" sz="3638" dirty="0"/>
          </a:p>
          <a:p>
            <a:pPr marL="0" indent="0">
              <a:buNone/>
            </a:pPr>
            <a:r>
              <a:rPr lang="en-US" sz="3638" dirty="0" smtClean="0"/>
              <a:t>“where you successful in your role within the team?”</a:t>
            </a:r>
            <a:endParaRPr lang="en-US" sz="3638" dirty="0"/>
          </a:p>
          <a:p>
            <a:pPr marL="0" indent="0">
              <a:buNone/>
            </a:pPr>
            <a:endParaRPr lang="en-US" sz="3638" dirty="0"/>
          </a:p>
          <a:p>
            <a:pPr marL="0" indent="0">
              <a:buNone/>
            </a:pPr>
            <a:r>
              <a:rPr lang="en-US" sz="3638" dirty="0"/>
              <a:t>Write your </a:t>
            </a:r>
            <a:r>
              <a:rPr lang="en-US" sz="3638" dirty="0" smtClean="0"/>
              <a:t>reasons and why </a:t>
            </a:r>
            <a:r>
              <a:rPr lang="en-US" sz="3638" dirty="0"/>
              <a:t>in your book.</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Roles within a Team</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897321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In Tutor Time this week you started to learn about importance of working in a team</a:t>
            </a:r>
          </a:p>
          <a:p>
            <a:pPr marL="0" indent="0">
              <a:buNone/>
            </a:pPr>
            <a:endParaRPr lang="en-US" sz="3638" dirty="0"/>
          </a:p>
          <a:p>
            <a:pPr marL="0" indent="0">
              <a:buNone/>
            </a:pPr>
            <a:r>
              <a:rPr lang="en-US" sz="4000" dirty="0"/>
              <a:t>You have 1 minute to write down 3 things you can remember from your Personal Development tutor time activity on Monday</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Tutor Time</a:t>
            </a:r>
            <a:endParaRPr sz="2426" spc="27" dirty="0"/>
          </a:p>
        </p:txBody>
      </p:sp>
      <p:pic>
        <p:nvPicPr>
          <p:cNvPr id="4" name="Picture 3"/>
          <p:cNvPicPr>
            <a:picLocks noChangeAspect="1"/>
          </p:cNvPicPr>
          <p:nvPr/>
        </p:nvPicPr>
        <p:blipFill>
          <a:blip r:embed="rId4"/>
          <a:stretch>
            <a:fillRect/>
          </a:stretch>
        </p:blipFill>
        <p:spPr>
          <a:xfrm>
            <a:off x="7496638" y="1148087"/>
            <a:ext cx="3949691" cy="557430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33"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dirty="0" smtClean="0"/>
              <a:t>“</a:t>
            </a:r>
            <a:r>
              <a:rPr lang="en-US" sz="3638" dirty="0"/>
              <a:t>where you successful in your role within the </a:t>
            </a:r>
            <a:r>
              <a:rPr lang="en-US" sz="3638" dirty="0" smtClean="0"/>
              <a:t>team?”</a:t>
            </a:r>
            <a:endParaRPr lang="en-US" sz="3638"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Roles within a Team</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201806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Teamwork Challenge 1</a:t>
            </a:r>
            <a:endParaRPr lang="en-GB" dirty="0"/>
          </a:p>
        </p:txBody>
      </p:sp>
      <p:sp>
        <p:nvSpPr>
          <p:cNvPr id="3" name="Content Placeholder 2"/>
          <p:cNvSpPr>
            <a:spLocks noGrp="1"/>
          </p:cNvSpPr>
          <p:nvPr>
            <p:ph idx="1"/>
          </p:nvPr>
        </p:nvSpPr>
        <p:spPr/>
        <p:txBody>
          <a:bodyPr>
            <a:noAutofit/>
          </a:bodyPr>
          <a:lstStyle/>
          <a:p>
            <a:pPr marL="0" indent="0">
              <a:buNone/>
            </a:pPr>
            <a:r>
              <a:rPr lang="en-GB" sz="3200" dirty="0" smtClean="0"/>
              <a:t>As a team you need to solve the following riddles:</a:t>
            </a:r>
          </a:p>
          <a:p>
            <a:pPr marL="0" indent="0">
              <a:buNone/>
            </a:pPr>
            <a:endParaRPr lang="en-GB" sz="3200" dirty="0"/>
          </a:p>
          <a:p>
            <a:pPr marL="0" indent="0">
              <a:buNone/>
            </a:pPr>
            <a:r>
              <a:rPr lang="en-US" sz="3200" dirty="0"/>
              <a:t>Riddle 1 – What has keys but can’t open locks? </a:t>
            </a:r>
            <a:endParaRPr lang="en-US" sz="3200" dirty="0" smtClean="0"/>
          </a:p>
          <a:p>
            <a:pPr marL="0" indent="0">
              <a:buNone/>
            </a:pPr>
            <a:endParaRPr lang="en-US" sz="3200" dirty="0"/>
          </a:p>
          <a:p>
            <a:pPr marL="0" indent="0">
              <a:buNone/>
            </a:pPr>
            <a:r>
              <a:rPr lang="en-US" sz="3200" dirty="0" smtClean="0"/>
              <a:t>Riddle </a:t>
            </a:r>
            <a:r>
              <a:rPr lang="en-US" sz="3200" dirty="0"/>
              <a:t>2 – What has to be broken before you can use it? </a:t>
            </a:r>
            <a:endParaRPr lang="en-US" sz="3200" dirty="0" smtClean="0"/>
          </a:p>
          <a:p>
            <a:pPr marL="0" indent="0">
              <a:buNone/>
            </a:pPr>
            <a:endParaRPr lang="en-US" sz="3200" dirty="0"/>
          </a:p>
          <a:p>
            <a:pPr marL="0" indent="0">
              <a:buNone/>
            </a:pPr>
            <a:r>
              <a:rPr lang="en-US" sz="3200" dirty="0" smtClean="0"/>
              <a:t>Riddle </a:t>
            </a:r>
            <a:r>
              <a:rPr lang="en-US" sz="3200" dirty="0"/>
              <a:t>3 – A man shaves many times during the day but at the end of the day he still has a beard, How is this possible? </a:t>
            </a:r>
          </a:p>
          <a:p>
            <a:pPr marL="0" indent="0">
              <a:buNone/>
            </a:pPr>
            <a:endParaRPr lang="en-GB" sz="3200" dirty="0"/>
          </a:p>
        </p:txBody>
      </p:sp>
    </p:spTree>
    <p:extLst>
      <p:ext uri="{BB962C8B-B14F-4D97-AF65-F5344CB8AC3E}">
        <p14:creationId xmlns:p14="http://schemas.microsoft.com/office/powerpoint/2010/main" val="2298323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Teamwork Challenge 2</a:t>
            </a:r>
            <a:endParaRPr lang="en-GB" dirty="0"/>
          </a:p>
        </p:txBody>
      </p:sp>
      <p:sp>
        <p:nvSpPr>
          <p:cNvPr id="3" name="Content Placeholder 2"/>
          <p:cNvSpPr>
            <a:spLocks noGrp="1"/>
          </p:cNvSpPr>
          <p:nvPr>
            <p:ph idx="1"/>
          </p:nvPr>
        </p:nvSpPr>
        <p:spPr/>
        <p:txBody>
          <a:bodyPr>
            <a:noAutofit/>
          </a:bodyPr>
          <a:lstStyle/>
          <a:p>
            <a:pPr marL="0" indent="0">
              <a:buNone/>
            </a:pPr>
            <a:r>
              <a:rPr lang="en-GB" sz="3200" dirty="0" smtClean="0"/>
              <a:t>This is called a Cipher Lock</a:t>
            </a:r>
          </a:p>
          <a:p>
            <a:pPr marL="0" indent="0">
              <a:buNone/>
            </a:pPr>
            <a:endParaRPr lang="en-GB" sz="3200" dirty="0"/>
          </a:p>
          <a:p>
            <a:pPr marL="0" indent="0">
              <a:buNone/>
            </a:pPr>
            <a:r>
              <a:rPr lang="en-GB" sz="3200" dirty="0" smtClean="0"/>
              <a:t>You need to solve what the following words translate too:</a:t>
            </a:r>
          </a:p>
          <a:p>
            <a:pPr marL="0" indent="0">
              <a:buNone/>
            </a:pPr>
            <a:endParaRPr lang="en-GB" sz="3200" dirty="0"/>
          </a:p>
          <a:p>
            <a:pPr marL="0" indent="0">
              <a:buNone/>
            </a:pPr>
            <a:r>
              <a:rPr lang="en-GB" sz="3200" dirty="0" smtClean="0"/>
              <a:t>“</a:t>
            </a:r>
            <a:r>
              <a:rPr lang="en-GB" sz="3200" dirty="0" err="1" smtClean="0"/>
              <a:t>yobxh</a:t>
            </a:r>
            <a:r>
              <a:rPr lang="en-GB" sz="3200" dirty="0" smtClean="0"/>
              <a:t> </a:t>
            </a:r>
            <a:r>
              <a:rPr lang="en-GB" sz="3200" dirty="0" err="1" smtClean="0"/>
              <a:t>fp</a:t>
            </a:r>
            <a:r>
              <a:rPr lang="en-GB" sz="3200" dirty="0" smtClean="0"/>
              <a:t> </a:t>
            </a:r>
            <a:r>
              <a:rPr lang="en-GB" sz="3200" dirty="0" err="1" smtClean="0"/>
              <a:t>lro</a:t>
            </a:r>
            <a:r>
              <a:rPr lang="en-GB" sz="3200" dirty="0" smtClean="0"/>
              <a:t> dlxi”</a:t>
            </a:r>
          </a:p>
          <a:p>
            <a:pPr marL="0" indent="0">
              <a:buNone/>
            </a:pPr>
            <a:endParaRPr lang="en-GB" sz="3200" dirty="0"/>
          </a:p>
          <a:p>
            <a:pPr marL="0" indent="0">
              <a:buNone/>
            </a:pPr>
            <a:r>
              <a:rPr lang="en-GB" sz="3200" dirty="0" smtClean="0"/>
              <a:t>Clue – each letter in the alphabet shifts forward 3 letters. If you get to “z” then restart at “A” Example – Y is B</a:t>
            </a:r>
            <a:endParaRPr lang="en-US" sz="3200" dirty="0"/>
          </a:p>
          <a:p>
            <a:pPr marL="0" indent="0">
              <a:buNone/>
            </a:pPr>
            <a:endParaRPr lang="en-GB" sz="3200" dirty="0"/>
          </a:p>
        </p:txBody>
      </p:sp>
    </p:spTree>
    <p:extLst>
      <p:ext uri="{BB962C8B-B14F-4D97-AF65-F5344CB8AC3E}">
        <p14:creationId xmlns:p14="http://schemas.microsoft.com/office/powerpoint/2010/main" val="3808086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Teamwork Challenge 3</a:t>
            </a:r>
            <a:endParaRPr lang="en-GB" dirty="0"/>
          </a:p>
        </p:txBody>
      </p:sp>
      <p:sp>
        <p:nvSpPr>
          <p:cNvPr id="3" name="Content Placeholder 2"/>
          <p:cNvSpPr>
            <a:spLocks noGrp="1"/>
          </p:cNvSpPr>
          <p:nvPr>
            <p:ph idx="1"/>
          </p:nvPr>
        </p:nvSpPr>
        <p:spPr/>
        <p:txBody>
          <a:bodyPr>
            <a:normAutofit/>
          </a:bodyPr>
          <a:lstStyle/>
          <a:p>
            <a:pPr marL="0" indent="0">
              <a:buNone/>
            </a:pPr>
            <a:r>
              <a:rPr lang="en-GB" sz="4000" dirty="0" smtClean="0"/>
              <a:t>You need to solve the following maths equation</a:t>
            </a:r>
          </a:p>
          <a:p>
            <a:pPr marL="0" indent="0">
              <a:buNone/>
            </a:pPr>
            <a:endParaRPr lang="en-GB" sz="4000" dirty="0"/>
          </a:p>
          <a:p>
            <a:pPr marL="0" indent="0">
              <a:buNone/>
            </a:pPr>
            <a:endParaRPr lang="en-GB" sz="4000" dirty="0" smtClean="0"/>
          </a:p>
          <a:p>
            <a:pPr marL="0" indent="0">
              <a:buNone/>
            </a:pPr>
            <a:r>
              <a:rPr lang="en-GB" sz="4000" dirty="0" smtClean="0"/>
              <a:t>(5x3) + 7 - 4</a:t>
            </a:r>
            <a:endParaRPr lang="en-US" sz="4000" dirty="0"/>
          </a:p>
          <a:p>
            <a:pPr marL="0" indent="0">
              <a:buNone/>
            </a:pPr>
            <a:endParaRPr lang="en-GB" sz="4000" dirty="0"/>
          </a:p>
        </p:txBody>
      </p:sp>
    </p:spTree>
    <p:extLst>
      <p:ext uri="{BB962C8B-B14F-4D97-AF65-F5344CB8AC3E}">
        <p14:creationId xmlns:p14="http://schemas.microsoft.com/office/powerpoint/2010/main" val="2867885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Teamwork Challenge 4</a:t>
            </a:r>
            <a:endParaRPr lang="en-GB" dirty="0"/>
          </a:p>
        </p:txBody>
      </p:sp>
      <p:sp>
        <p:nvSpPr>
          <p:cNvPr id="3" name="Content Placeholder 2"/>
          <p:cNvSpPr>
            <a:spLocks noGrp="1"/>
          </p:cNvSpPr>
          <p:nvPr>
            <p:ph idx="1"/>
          </p:nvPr>
        </p:nvSpPr>
        <p:spPr/>
        <p:txBody>
          <a:bodyPr>
            <a:normAutofit/>
          </a:bodyPr>
          <a:lstStyle/>
          <a:p>
            <a:pPr marL="0" indent="0">
              <a:buNone/>
            </a:pPr>
            <a:r>
              <a:rPr lang="en-GB" sz="4400" dirty="0" smtClean="0"/>
              <a:t>You need to unscramble the </a:t>
            </a:r>
            <a:r>
              <a:rPr lang="en-GB" sz="4400" smtClean="0"/>
              <a:t>following words:</a:t>
            </a:r>
            <a:endParaRPr lang="en-GB" sz="4400" dirty="0" smtClean="0"/>
          </a:p>
          <a:p>
            <a:pPr marL="0" indent="0">
              <a:buNone/>
            </a:pPr>
            <a:endParaRPr lang="en-GB" sz="4400" dirty="0"/>
          </a:p>
          <a:p>
            <a:pPr marL="0" indent="0">
              <a:buNone/>
            </a:pPr>
            <a:r>
              <a:rPr lang="en-GB" sz="4400" dirty="0" smtClean="0"/>
              <a:t>“het </a:t>
            </a:r>
            <a:r>
              <a:rPr lang="en-GB" sz="4400" dirty="0" err="1" smtClean="0"/>
              <a:t>nlfai</a:t>
            </a:r>
            <a:r>
              <a:rPr lang="en-GB" sz="4400" dirty="0" smtClean="0"/>
              <a:t> </a:t>
            </a:r>
            <a:r>
              <a:rPr lang="en-GB" sz="4400" dirty="0" err="1" smtClean="0"/>
              <a:t>nmrueb</a:t>
            </a:r>
            <a:r>
              <a:rPr lang="en-GB" sz="4400" dirty="0" smtClean="0"/>
              <a:t> </a:t>
            </a:r>
            <a:r>
              <a:rPr lang="en-GB" sz="4400" dirty="0" err="1" smtClean="0"/>
              <a:t>si</a:t>
            </a:r>
            <a:r>
              <a:rPr lang="en-GB" sz="4400" dirty="0" smtClean="0"/>
              <a:t> </a:t>
            </a:r>
            <a:r>
              <a:rPr lang="en-GB" sz="4400" dirty="0" err="1" smtClean="0"/>
              <a:t>vsene</a:t>
            </a:r>
            <a:r>
              <a:rPr lang="en-GB" sz="4400" dirty="0" smtClean="0"/>
              <a:t>”</a:t>
            </a:r>
            <a:endParaRPr lang="en-US" sz="4400" dirty="0"/>
          </a:p>
          <a:p>
            <a:pPr marL="0" indent="0">
              <a:buNone/>
            </a:pPr>
            <a:endParaRPr lang="en-GB" sz="4400" dirty="0"/>
          </a:p>
        </p:txBody>
      </p:sp>
    </p:spTree>
    <p:extLst>
      <p:ext uri="{BB962C8B-B14F-4D97-AF65-F5344CB8AC3E}">
        <p14:creationId xmlns:p14="http://schemas.microsoft.com/office/powerpoint/2010/main" val="1829125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things you remember from your Personal Development tutor time activity.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Tutor Time Recap</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85500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Teamwork is “when a group of people come together to reach a shared goal”</a:t>
            </a:r>
          </a:p>
          <a:p>
            <a:pPr marL="0" indent="0">
              <a:buNone/>
            </a:pPr>
            <a:endParaRPr lang="en-US" sz="3638" dirty="0"/>
          </a:p>
          <a:p>
            <a:pPr marL="0" indent="0">
              <a:buNone/>
            </a:pPr>
            <a:r>
              <a:rPr lang="en-US" sz="3638" dirty="0" smtClean="0"/>
              <a:t>This is important for securing your relationships and future as it increases your ability to work with other people. Teamwork is also one of the most sought after employability skills which will help you get a job.</a:t>
            </a:r>
          </a:p>
          <a:p>
            <a:pPr marL="0" indent="0">
              <a:buNone/>
            </a:pPr>
            <a:endParaRPr lang="en-US" sz="3638" dirty="0"/>
          </a:p>
          <a:p>
            <a:pPr marL="0" indent="0">
              <a:buNone/>
            </a:pPr>
            <a:r>
              <a:rPr lang="en-US" sz="3638" dirty="0" smtClean="0"/>
              <a:t>Article 15 of the UN Rights of a Child states that children have the right to form groups. As part of a group, you will have to work with other people for that group to be effective and be a success</a:t>
            </a:r>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There are some skills that are important for teamwork to be successful. They are:</a:t>
            </a:r>
          </a:p>
          <a:p>
            <a:pPr marL="0" indent="0">
              <a:buNone/>
            </a:pPr>
            <a:endParaRPr lang="en-US" sz="3638" dirty="0"/>
          </a:p>
          <a:p>
            <a:pPr marL="0" indent="0">
              <a:buNone/>
            </a:pPr>
            <a:r>
              <a:rPr lang="en-US" sz="3638" b="1" dirty="0" smtClean="0"/>
              <a:t>1. Communication – </a:t>
            </a:r>
            <a:r>
              <a:rPr lang="en-US" sz="3638" dirty="0" smtClean="0"/>
              <a:t>Be able to speak clearly and listen well allows messages to the team to be easily understood and avoids confusion</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Skills required for teamwork</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33173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There are some skills that are important for teamwork to be successful. They are:</a:t>
            </a:r>
          </a:p>
          <a:p>
            <a:pPr marL="0" indent="0">
              <a:buNone/>
            </a:pPr>
            <a:endParaRPr lang="en-US" sz="3638" dirty="0"/>
          </a:p>
          <a:p>
            <a:pPr marL="0" indent="0">
              <a:buNone/>
            </a:pPr>
            <a:r>
              <a:rPr lang="en-US" sz="3638" b="1" dirty="0" smtClean="0"/>
              <a:t>2. Collaboration </a:t>
            </a:r>
            <a:r>
              <a:rPr lang="en-US" sz="3638" dirty="0" smtClean="0"/>
              <a:t>– This means working together and combining people’s  strength. It is not one person taking over and having full control</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Skills required for teamwork</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1362134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lnSpcReduction="10000"/>
          </a:bodyPr>
          <a:lstStyle/>
          <a:p>
            <a:pPr marL="0" indent="0">
              <a:buNone/>
            </a:pPr>
            <a:r>
              <a:rPr lang="en-US" sz="3638" dirty="0" smtClean="0"/>
              <a:t>There are some skills that are important for teamwork to be successful. They are:</a:t>
            </a:r>
          </a:p>
          <a:p>
            <a:pPr marL="0" indent="0">
              <a:buNone/>
            </a:pPr>
            <a:endParaRPr lang="en-US" sz="3638" dirty="0"/>
          </a:p>
          <a:p>
            <a:pPr marL="0" indent="0">
              <a:buNone/>
            </a:pPr>
            <a:r>
              <a:rPr lang="en-US" sz="3638" b="1" dirty="0" smtClean="0"/>
              <a:t>3. Compromise – </a:t>
            </a:r>
            <a:r>
              <a:rPr lang="en-US" sz="3638" dirty="0" smtClean="0"/>
              <a:t>This means adjusting or giving up some of your ideas to find a solution that works for everyone. A common ground if found for the team to be successful.</a:t>
            </a:r>
            <a:endParaRPr lang="en-US" sz="3638" b="1"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Skills required for teamwork</a:t>
            </a:r>
            <a:endParaRPr sz="2426" spc="27" dirty="0"/>
          </a:p>
        </p:txBody>
      </p:sp>
      <p:pic>
        <p:nvPicPr>
          <p:cNvPr id="2" name="Picture 1"/>
          <p:cNvPicPr>
            <a:picLocks noChangeAspect="1"/>
          </p:cNvPicPr>
          <p:nvPr/>
        </p:nvPicPr>
        <p:blipFill>
          <a:blip r:embed="rId4"/>
          <a:stretch>
            <a:fillRect/>
          </a:stretch>
        </p:blipFill>
        <p:spPr>
          <a:xfrm>
            <a:off x="7805687" y="1243615"/>
            <a:ext cx="3743268" cy="5108891"/>
          </a:xfrm>
          <a:prstGeom prst="rect">
            <a:avLst/>
          </a:prstGeom>
        </p:spPr>
      </p:pic>
    </p:spTree>
    <p:extLst>
      <p:ext uri="{BB962C8B-B14F-4D97-AF65-F5344CB8AC3E}">
        <p14:creationId xmlns:p14="http://schemas.microsoft.com/office/powerpoint/2010/main" val="677436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8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6.xml><?xml version="1.0" encoding="utf-8"?>
<a:theme xmlns:a="http://schemas.openxmlformats.org/drawingml/2006/main" name="9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2118</Words>
  <Application>Microsoft Office PowerPoint</Application>
  <PresentationFormat>Widescreen</PresentationFormat>
  <Paragraphs>359</Paragraphs>
  <Slides>45</Slides>
  <Notes>1</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45</vt:i4>
      </vt:variant>
    </vt:vector>
  </HeadingPairs>
  <TitlesOfParts>
    <vt:vector size="57" baseType="lpstr">
      <vt:lpstr>Arial</vt:lpstr>
      <vt:lpstr>Calibri</vt:lpstr>
      <vt:lpstr>Calibri Light</vt:lpstr>
      <vt:lpstr>Comic Sans MS</vt:lpstr>
      <vt:lpstr>Franklin Gothic Book</vt:lpstr>
      <vt:lpstr>Lato</vt:lpstr>
      <vt:lpstr>3_Office Theme</vt:lpstr>
      <vt:lpstr>Office Theme</vt:lpstr>
      <vt:lpstr>6_Office Theme</vt:lpstr>
      <vt:lpstr>7_Office Theme</vt:lpstr>
      <vt:lpstr>8_Office Theme</vt:lpstr>
      <vt:lpstr>9_Office Theme</vt:lpstr>
      <vt:lpstr>PowerPoint Presentation</vt:lpstr>
      <vt:lpstr>PowerPoint Presentation</vt:lpstr>
      <vt:lpstr>PowerPoint Presentation</vt:lpstr>
      <vt:lpstr>Recap of Tutor Time</vt:lpstr>
      <vt:lpstr>Tutor Time Recap</vt:lpstr>
      <vt:lpstr>Tutor Time Recap</vt:lpstr>
      <vt:lpstr>Skills required for teamwork</vt:lpstr>
      <vt:lpstr>Skills required for teamwork</vt:lpstr>
      <vt:lpstr>Skills required for teamwork</vt:lpstr>
      <vt:lpstr>Skills required for teamwork</vt:lpstr>
      <vt:lpstr>Skills for teamwork</vt:lpstr>
      <vt:lpstr>Solitude Activites</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Roles within a Team</vt:lpstr>
      <vt:lpstr>Roles within a Team</vt:lpstr>
      <vt:lpstr>Roles within a Team</vt:lpstr>
      <vt:lpstr>Roles within a Team</vt:lpstr>
      <vt:lpstr>Roles within a Team</vt:lpstr>
      <vt:lpstr>Roles within a Team</vt:lpstr>
      <vt:lpstr>Roles within a Team</vt:lpstr>
      <vt:lpstr>Hinge Questions – whiteboard activity</vt:lpstr>
      <vt:lpstr>Hinge Questions – whiteboard activity</vt:lpstr>
      <vt:lpstr>Hinge Questions – whiteboard activity</vt:lpstr>
      <vt:lpstr>Hinge Questions – whiteboard activity</vt:lpstr>
      <vt:lpstr>Working as a Team</vt:lpstr>
      <vt:lpstr>Working as a Team</vt:lpstr>
      <vt:lpstr>Working as a Team</vt:lpstr>
      <vt:lpstr>Working as a Team</vt:lpstr>
      <vt:lpstr>Working as a Team</vt:lpstr>
      <vt:lpstr>Working as a Team</vt:lpstr>
      <vt:lpstr>Working as a Team</vt:lpstr>
      <vt:lpstr>Working as a Team</vt:lpstr>
      <vt:lpstr>Working as a Team</vt:lpstr>
      <vt:lpstr>Roles within a Team</vt:lpstr>
      <vt:lpstr>Roles within a Team</vt:lpstr>
      <vt:lpstr>PowerPoint Presentation</vt:lpstr>
      <vt:lpstr>Teamwork Challenge 1</vt:lpstr>
      <vt:lpstr>Teamwork Challenge 2</vt:lpstr>
      <vt:lpstr>Teamwork Challenge 3</vt:lpstr>
      <vt:lpstr>Teamwork Challenge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87</cp:revision>
  <dcterms:created xsi:type="dcterms:W3CDTF">2024-08-15T13:31:51Z</dcterms:created>
  <dcterms:modified xsi:type="dcterms:W3CDTF">2025-04-14T10:02:22Z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