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20" r:id="rId4"/>
    <p:sldMasterId id="2147483732" r:id="rId5"/>
  </p:sldMasterIdLst>
  <p:notesMasterIdLst>
    <p:notesMasterId r:id="rId40"/>
  </p:notesMasterIdLst>
  <p:sldIdLst>
    <p:sldId id="301" r:id="rId6"/>
    <p:sldId id="285" r:id="rId7"/>
    <p:sldId id="381" r:id="rId8"/>
    <p:sldId id="313" r:id="rId9"/>
    <p:sldId id="471" r:id="rId10"/>
    <p:sldId id="472" r:id="rId11"/>
    <p:sldId id="473" r:id="rId12"/>
    <p:sldId id="412" r:id="rId13"/>
    <p:sldId id="474" r:id="rId14"/>
    <p:sldId id="411" r:id="rId15"/>
    <p:sldId id="475" r:id="rId16"/>
    <p:sldId id="476" r:id="rId17"/>
    <p:sldId id="418" r:id="rId18"/>
    <p:sldId id="419" r:id="rId19"/>
    <p:sldId id="477" r:id="rId20"/>
    <p:sldId id="441" r:id="rId21"/>
    <p:sldId id="442" r:id="rId22"/>
    <p:sldId id="443" r:id="rId23"/>
    <p:sldId id="478" r:id="rId24"/>
    <p:sldId id="479" r:id="rId25"/>
    <p:sldId id="480" r:id="rId26"/>
    <p:sldId id="481" r:id="rId27"/>
    <p:sldId id="482" r:id="rId28"/>
    <p:sldId id="483" r:id="rId29"/>
    <p:sldId id="484" r:id="rId30"/>
    <p:sldId id="485" r:id="rId31"/>
    <p:sldId id="486" r:id="rId32"/>
    <p:sldId id="487" r:id="rId33"/>
    <p:sldId id="488" r:id="rId34"/>
    <p:sldId id="489" r:id="rId35"/>
    <p:sldId id="490" r:id="rId36"/>
    <p:sldId id="491" r:id="rId37"/>
    <p:sldId id="492" r:id="rId38"/>
    <p:sldId id="30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KIsdDiamr8lwnk5yIGOZHg==" hashData="/9OM1cLvfOBkdX7iVn2zLsK7ushNzYtukNwXDZ9bYNJPnCgocjZrh/Ggk0K8nSI4WmVmfeRB7XpcZa5GIfxed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069" autoAdjust="0"/>
  </p:normalViewPr>
  <p:slideViewPr>
    <p:cSldViewPr snapToGrid="0">
      <p:cViewPr varScale="1">
        <p:scale>
          <a:sx n="104" d="100"/>
          <a:sy n="104" d="100"/>
        </p:scale>
        <p:origin x="81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https://www.youtube.com/watch?v=zHXYWMnm7Yg</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19</a:t>
            </a:fld>
            <a:endParaRPr lang="en-GB"/>
          </a:p>
        </p:txBody>
      </p:sp>
    </p:spTree>
    <p:extLst>
      <p:ext uri="{BB962C8B-B14F-4D97-AF65-F5344CB8AC3E}">
        <p14:creationId xmlns:p14="http://schemas.microsoft.com/office/powerpoint/2010/main" val="2105150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1693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7313349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6689541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791272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32957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135836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5230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87610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118891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81545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591138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58" indent="0" algn="ctr">
              <a:buNone/>
              <a:defRPr sz="2000"/>
            </a:lvl2pPr>
            <a:lvl3pPr marL="914315" indent="0" algn="ctr">
              <a:buNone/>
              <a:defRPr sz="1800"/>
            </a:lvl3pPr>
            <a:lvl4pPr marL="1371472" indent="0" algn="ctr">
              <a:buNone/>
              <a:defRPr sz="1600"/>
            </a:lvl4pPr>
            <a:lvl5pPr marL="1828630" indent="0" algn="ctr">
              <a:buNone/>
              <a:defRPr sz="1600"/>
            </a:lvl5pPr>
            <a:lvl6pPr marL="2285788" indent="0" algn="ctr">
              <a:buNone/>
              <a:defRPr sz="1600"/>
            </a:lvl6pPr>
            <a:lvl7pPr marL="2742945" indent="0" algn="ctr">
              <a:buNone/>
              <a:defRPr sz="1600"/>
            </a:lvl7pPr>
            <a:lvl8pPr marL="3200104" indent="0" algn="ctr">
              <a:buNone/>
              <a:defRPr sz="1600"/>
            </a:lvl8pPr>
            <a:lvl9pPr marL="365726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2801569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7042180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158" indent="0">
              <a:buNone/>
              <a:defRPr sz="2000">
                <a:solidFill>
                  <a:schemeClr val="tx1">
                    <a:tint val="75000"/>
                  </a:schemeClr>
                </a:solidFill>
              </a:defRPr>
            </a:lvl2pPr>
            <a:lvl3pPr marL="914315" indent="0">
              <a:buNone/>
              <a:defRPr sz="1800">
                <a:solidFill>
                  <a:schemeClr val="tx1">
                    <a:tint val="75000"/>
                  </a:schemeClr>
                </a:solidFill>
              </a:defRPr>
            </a:lvl3pPr>
            <a:lvl4pPr marL="1371472" indent="0">
              <a:buNone/>
              <a:defRPr sz="1600">
                <a:solidFill>
                  <a:schemeClr val="tx1">
                    <a:tint val="75000"/>
                  </a:schemeClr>
                </a:solidFill>
              </a:defRPr>
            </a:lvl4pPr>
            <a:lvl5pPr marL="1828630" indent="0">
              <a:buNone/>
              <a:defRPr sz="1600">
                <a:solidFill>
                  <a:schemeClr val="tx1">
                    <a:tint val="75000"/>
                  </a:schemeClr>
                </a:solidFill>
              </a:defRPr>
            </a:lvl5pPr>
            <a:lvl6pPr marL="2285788" indent="0">
              <a:buNone/>
              <a:defRPr sz="1600">
                <a:solidFill>
                  <a:schemeClr val="tx1">
                    <a:tint val="75000"/>
                  </a:schemeClr>
                </a:solidFill>
              </a:defRPr>
            </a:lvl6pPr>
            <a:lvl7pPr marL="2742945" indent="0">
              <a:buNone/>
              <a:defRPr sz="1600">
                <a:solidFill>
                  <a:schemeClr val="tx1">
                    <a:tint val="75000"/>
                  </a:schemeClr>
                </a:solidFill>
              </a:defRPr>
            </a:lvl7pPr>
            <a:lvl8pPr marL="3200104" indent="0">
              <a:buNone/>
              <a:defRPr sz="1600">
                <a:solidFill>
                  <a:schemeClr val="tx1">
                    <a:tint val="75000"/>
                  </a:schemeClr>
                </a:solidFill>
              </a:defRPr>
            </a:lvl8pPr>
            <a:lvl9pPr marL="365726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dirty="0">
              <a:solidFill>
                <a:srgbClr val="2A2C65">
                  <a:tint val="75000"/>
                </a:srgbClr>
              </a:solidFill>
            </a:endParaRPr>
          </a:p>
        </p:txBody>
      </p:sp>
    </p:spTree>
    <p:extLst>
      <p:ext uri="{BB962C8B-B14F-4D97-AF65-F5344CB8AC3E}">
        <p14:creationId xmlns:p14="http://schemas.microsoft.com/office/powerpoint/2010/main" val="9186707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3061577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58" indent="0">
              <a:buNone/>
              <a:defRPr sz="2000" b="1"/>
            </a:lvl2pPr>
            <a:lvl3pPr marL="914315" indent="0">
              <a:buNone/>
              <a:defRPr sz="1800" b="1"/>
            </a:lvl3pPr>
            <a:lvl4pPr marL="1371472" indent="0">
              <a:buNone/>
              <a:defRPr sz="1600" b="1"/>
            </a:lvl4pPr>
            <a:lvl5pPr marL="1828630" indent="0">
              <a:buNone/>
              <a:defRPr sz="1600" b="1"/>
            </a:lvl5pPr>
            <a:lvl6pPr marL="2285788" indent="0">
              <a:buNone/>
              <a:defRPr sz="1600" b="1"/>
            </a:lvl6pPr>
            <a:lvl7pPr marL="2742945" indent="0">
              <a:buNone/>
              <a:defRPr sz="1600" b="1"/>
            </a:lvl7pPr>
            <a:lvl8pPr marL="3200104" indent="0">
              <a:buNone/>
              <a:defRPr sz="1600" b="1"/>
            </a:lvl8pPr>
            <a:lvl9pPr marL="365726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58" indent="0">
              <a:buNone/>
              <a:defRPr sz="2000" b="1"/>
            </a:lvl2pPr>
            <a:lvl3pPr marL="914315" indent="0">
              <a:buNone/>
              <a:defRPr sz="1800" b="1"/>
            </a:lvl3pPr>
            <a:lvl4pPr marL="1371472" indent="0">
              <a:buNone/>
              <a:defRPr sz="1600" b="1"/>
            </a:lvl4pPr>
            <a:lvl5pPr marL="1828630" indent="0">
              <a:buNone/>
              <a:defRPr sz="1600" b="1"/>
            </a:lvl5pPr>
            <a:lvl6pPr marL="2285788" indent="0">
              <a:buNone/>
              <a:defRPr sz="1600" b="1"/>
            </a:lvl6pPr>
            <a:lvl7pPr marL="2742945" indent="0">
              <a:buNone/>
              <a:defRPr sz="1600" b="1"/>
            </a:lvl7pPr>
            <a:lvl8pPr marL="3200104" indent="0">
              <a:buNone/>
              <a:defRPr sz="1600" b="1"/>
            </a:lvl8pPr>
            <a:lvl9pPr marL="365726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7033084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690339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894452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58" indent="0">
              <a:buNone/>
              <a:defRPr sz="1400"/>
            </a:lvl2pPr>
            <a:lvl3pPr marL="914315" indent="0">
              <a:buNone/>
              <a:defRPr sz="1200"/>
            </a:lvl3pPr>
            <a:lvl4pPr marL="1371472" indent="0">
              <a:buNone/>
              <a:defRPr sz="1000"/>
            </a:lvl4pPr>
            <a:lvl5pPr marL="1828630" indent="0">
              <a:buNone/>
              <a:defRPr sz="1000"/>
            </a:lvl5pPr>
            <a:lvl6pPr marL="2285788" indent="0">
              <a:buNone/>
              <a:defRPr sz="1000"/>
            </a:lvl6pPr>
            <a:lvl7pPr marL="2742945" indent="0">
              <a:buNone/>
              <a:defRPr sz="1000"/>
            </a:lvl7pPr>
            <a:lvl8pPr marL="3200104" indent="0">
              <a:buNone/>
              <a:defRPr sz="1000"/>
            </a:lvl8pPr>
            <a:lvl9pPr marL="365726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4449897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58" indent="0">
              <a:buNone/>
              <a:defRPr sz="2800"/>
            </a:lvl2pPr>
            <a:lvl3pPr marL="914315" indent="0">
              <a:buNone/>
              <a:defRPr sz="2400"/>
            </a:lvl3pPr>
            <a:lvl4pPr marL="1371472" indent="0">
              <a:buNone/>
              <a:defRPr sz="2000"/>
            </a:lvl4pPr>
            <a:lvl5pPr marL="1828630" indent="0">
              <a:buNone/>
              <a:defRPr sz="2000"/>
            </a:lvl5pPr>
            <a:lvl6pPr marL="2285788" indent="0">
              <a:buNone/>
              <a:defRPr sz="2000"/>
            </a:lvl6pPr>
            <a:lvl7pPr marL="2742945" indent="0">
              <a:buNone/>
              <a:defRPr sz="2000"/>
            </a:lvl7pPr>
            <a:lvl8pPr marL="3200104" indent="0">
              <a:buNone/>
              <a:defRPr sz="2000"/>
            </a:lvl8pPr>
            <a:lvl9pPr marL="365726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58" indent="0">
              <a:buNone/>
              <a:defRPr sz="1400"/>
            </a:lvl2pPr>
            <a:lvl3pPr marL="914315" indent="0">
              <a:buNone/>
              <a:defRPr sz="1200"/>
            </a:lvl3pPr>
            <a:lvl4pPr marL="1371472" indent="0">
              <a:buNone/>
              <a:defRPr sz="1000"/>
            </a:lvl4pPr>
            <a:lvl5pPr marL="1828630" indent="0">
              <a:buNone/>
              <a:defRPr sz="1000"/>
            </a:lvl5pPr>
            <a:lvl6pPr marL="2285788" indent="0">
              <a:buNone/>
              <a:defRPr sz="1000"/>
            </a:lvl6pPr>
            <a:lvl7pPr marL="2742945" indent="0">
              <a:buNone/>
              <a:defRPr sz="1000"/>
            </a:lvl7pPr>
            <a:lvl8pPr marL="3200104" indent="0">
              <a:buNone/>
              <a:defRPr sz="1000"/>
            </a:lvl8pPr>
            <a:lvl9pPr marL="365726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4225924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8666347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8388009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58" indent="0" algn="ctr">
              <a:buNone/>
              <a:defRPr sz="2000"/>
            </a:lvl2pPr>
            <a:lvl3pPr marL="914315" indent="0" algn="ctr">
              <a:buNone/>
              <a:defRPr sz="1800"/>
            </a:lvl3pPr>
            <a:lvl4pPr marL="1371472" indent="0" algn="ctr">
              <a:buNone/>
              <a:defRPr sz="1600"/>
            </a:lvl4pPr>
            <a:lvl5pPr marL="1828630" indent="0" algn="ctr">
              <a:buNone/>
              <a:defRPr sz="1600"/>
            </a:lvl5pPr>
            <a:lvl6pPr marL="2285788" indent="0" algn="ctr">
              <a:buNone/>
              <a:defRPr sz="1600"/>
            </a:lvl6pPr>
            <a:lvl7pPr marL="2742945" indent="0" algn="ctr">
              <a:buNone/>
              <a:defRPr sz="1600"/>
            </a:lvl7pPr>
            <a:lvl8pPr marL="3200104" indent="0" algn="ctr">
              <a:buNone/>
              <a:defRPr sz="1600"/>
            </a:lvl8pPr>
            <a:lvl9pPr marL="365726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0360276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709292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158" indent="0">
              <a:buNone/>
              <a:defRPr sz="2000">
                <a:solidFill>
                  <a:schemeClr val="tx1">
                    <a:tint val="75000"/>
                  </a:schemeClr>
                </a:solidFill>
              </a:defRPr>
            </a:lvl2pPr>
            <a:lvl3pPr marL="914315" indent="0">
              <a:buNone/>
              <a:defRPr sz="1800">
                <a:solidFill>
                  <a:schemeClr val="tx1">
                    <a:tint val="75000"/>
                  </a:schemeClr>
                </a:solidFill>
              </a:defRPr>
            </a:lvl3pPr>
            <a:lvl4pPr marL="1371472" indent="0">
              <a:buNone/>
              <a:defRPr sz="1600">
                <a:solidFill>
                  <a:schemeClr val="tx1">
                    <a:tint val="75000"/>
                  </a:schemeClr>
                </a:solidFill>
              </a:defRPr>
            </a:lvl4pPr>
            <a:lvl5pPr marL="1828630" indent="0">
              <a:buNone/>
              <a:defRPr sz="1600">
                <a:solidFill>
                  <a:schemeClr val="tx1">
                    <a:tint val="75000"/>
                  </a:schemeClr>
                </a:solidFill>
              </a:defRPr>
            </a:lvl5pPr>
            <a:lvl6pPr marL="2285788" indent="0">
              <a:buNone/>
              <a:defRPr sz="1600">
                <a:solidFill>
                  <a:schemeClr val="tx1">
                    <a:tint val="75000"/>
                  </a:schemeClr>
                </a:solidFill>
              </a:defRPr>
            </a:lvl6pPr>
            <a:lvl7pPr marL="2742945" indent="0">
              <a:buNone/>
              <a:defRPr sz="1600">
                <a:solidFill>
                  <a:schemeClr val="tx1">
                    <a:tint val="75000"/>
                  </a:schemeClr>
                </a:solidFill>
              </a:defRPr>
            </a:lvl7pPr>
            <a:lvl8pPr marL="3200104" indent="0">
              <a:buNone/>
              <a:defRPr sz="1600">
                <a:solidFill>
                  <a:schemeClr val="tx1">
                    <a:tint val="75000"/>
                  </a:schemeClr>
                </a:solidFill>
              </a:defRPr>
            </a:lvl8pPr>
            <a:lvl9pPr marL="365726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dirty="0">
              <a:solidFill>
                <a:srgbClr val="2A2C65">
                  <a:tint val="75000"/>
                </a:srgbClr>
              </a:solidFill>
            </a:endParaRPr>
          </a:p>
        </p:txBody>
      </p:sp>
    </p:spTree>
    <p:extLst>
      <p:ext uri="{BB962C8B-B14F-4D97-AF65-F5344CB8AC3E}">
        <p14:creationId xmlns:p14="http://schemas.microsoft.com/office/powerpoint/2010/main" val="32570537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1368918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58" indent="0">
              <a:buNone/>
              <a:defRPr sz="2000" b="1"/>
            </a:lvl2pPr>
            <a:lvl3pPr marL="914315" indent="0">
              <a:buNone/>
              <a:defRPr sz="1800" b="1"/>
            </a:lvl3pPr>
            <a:lvl4pPr marL="1371472" indent="0">
              <a:buNone/>
              <a:defRPr sz="1600" b="1"/>
            </a:lvl4pPr>
            <a:lvl5pPr marL="1828630" indent="0">
              <a:buNone/>
              <a:defRPr sz="1600" b="1"/>
            </a:lvl5pPr>
            <a:lvl6pPr marL="2285788" indent="0">
              <a:buNone/>
              <a:defRPr sz="1600" b="1"/>
            </a:lvl6pPr>
            <a:lvl7pPr marL="2742945" indent="0">
              <a:buNone/>
              <a:defRPr sz="1600" b="1"/>
            </a:lvl7pPr>
            <a:lvl8pPr marL="3200104" indent="0">
              <a:buNone/>
              <a:defRPr sz="1600" b="1"/>
            </a:lvl8pPr>
            <a:lvl9pPr marL="365726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58" indent="0">
              <a:buNone/>
              <a:defRPr sz="2000" b="1"/>
            </a:lvl2pPr>
            <a:lvl3pPr marL="914315" indent="0">
              <a:buNone/>
              <a:defRPr sz="1800" b="1"/>
            </a:lvl3pPr>
            <a:lvl4pPr marL="1371472" indent="0">
              <a:buNone/>
              <a:defRPr sz="1600" b="1"/>
            </a:lvl4pPr>
            <a:lvl5pPr marL="1828630" indent="0">
              <a:buNone/>
              <a:defRPr sz="1600" b="1"/>
            </a:lvl5pPr>
            <a:lvl6pPr marL="2285788" indent="0">
              <a:buNone/>
              <a:defRPr sz="1600" b="1"/>
            </a:lvl6pPr>
            <a:lvl7pPr marL="2742945" indent="0">
              <a:buNone/>
              <a:defRPr sz="1600" b="1"/>
            </a:lvl7pPr>
            <a:lvl8pPr marL="3200104" indent="0">
              <a:buNone/>
              <a:defRPr sz="1600" b="1"/>
            </a:lvl8pPr>
            <a:lvl9pPr marL="365726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4149044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0371141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6162964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58" indent="0">
              <a:buNone/>
              <a:defRPr sz="1400"/>
            </a:lvl2pPr>
            <a:lvl3pPr marL="914315" indent="0">
              <a:buNone/>
              <a:defRPr sz="1200"/>
            </a:lvl3pPr>
            <a:lvl4pPr marL="1371472" indent="0">
              <a:buNone/>
              <a:defRPr sz="1000"/>
            </a:lvl4pPr>
            <a:lvl5pPr marL="1828630" indent="0">
              <a:buNone/>
              <a:defRPr sz="1000"/>
            </a:lvl5pPr>
            <a:lvl6pPr marL="2285788" indent="0">
              <a:buNone/>
              <a:defRPr sz="1000"/>
            </a:lvl6pPr>
            <a:lvl7pPr marL="2742945" indent="0">
              <a:buNone/>
              <a:defRPr sz="1000"/>
            </a:lvl7pPr>
            <a:lvl8pPr marL="3200104" indent="0">
              <a:buNone/>
              <a:defRPr sz="1000"/>
            </a:lvl8pPr>
            <a:lvl9pPr marL="365726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9695882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58" indent="0">
              <a:buNone/>
              <a:defRPr sz="2800"/>
            </a:lvl2pPr>
            <a:lvl3pPr marL="914315" indent="0">
              <a:buNone/>
              <a:defRPr sz="2400"/>
            </a:lvl3pPr>
            <a:lvl4pPr marL="1371472" indent="0">
              <a:buNone/>
              <a:defRPr sz="2000"/>
            </a:lvl4pPr>
            <a:lvl5pPr marL="1828630" indent="0">
              <a:buNone/>
              <a:defRPr sz="2000"/>
            </a:lvl5pPr>
            <a:lvl6pPr marL="2285788" indent="0">
              <a:buNone/>
              <a:defRPr sz="2000"/>
            </a:lvl6pPr>
            <a:lvl7pPr marL="2742945" indent="0">
              <a:buNone/>
              <a:defRPr sz="2000"/>
            </a:lvl7pPr>
            <a:lvl8pPr marL="3200104" indent="0">
              <a:buNone/>
              <a:defRPr sz="2000"/>
            </a:lvl8pPr>
            <a:lvl9pPr marL="365726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58" indent="0">
              <a:buNone/>
              <a:defRPr sz="1400"/>
            </a:lvl2pPr>
            <a:lvl3pPr marL="914315" indent="0">
              <a:buNone/>
              <a:defRPr sz="1200"/>
            </a:lvl3pPr>
            <a:lvl4pPr marL="1371472" indent="0">
              <a:buNone/>
              <a:defRPr sz="1000"/>
            </a:lvl4pPr>
            <a:lvl5pPr marL="1828630" indent="0">
              <a:buNone/>
              <a:defRPr sz="1000"/>
            </a:lvl5pPr>
            <a:lvl6pPr marL="2285788" indent="0">
              <a:buNone/>
              <a:defRPr sz="1000"/>
            </a:lvl6pPr>
            <a:lvl7pPr marL="2742945" indent="0">
              <a:buNone/>
              <a:defRPr sz="1000"/>
            </a:lvl7pPr>
            <a:lvl8pPr marL="3200104" indent="0">
              <a:buNone/>
              <a:defRPr sz="1000"/>
            </a:lvl8pPr>
            <a:lvl9pPr marL="365726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3044209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3559356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763627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3506374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33"/>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33"/>
            <a:fld id="{B6F15528-21DE-4FAA-801E-634DDDAF4B2B}" type="slidenum">
              <a:rPr lang="en-GB" smtClean="0">
                <a:solidFill>
                  <a:srgbClr val="2A2C65">
                    <a:tint val="75000"/>
                  </a:srgbClr>
                </a:solidFill>
              </a:rPr>
              <a:pPr defTabSz="277233"/>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6"/>
            <a:ext cx="12191953" cy="105399"/>
          </a:xfrm>
          <a:prstGeom prst="rect">
            <a:avLst/>
          </a:prstGeom>
        </p:spPr>
      </p:pic>
    </p:spTree>
    <p:extLst>
      <p:ext uri="{BB962C8B-B14F-4D97-AF65-F5344CB8AC3E}">
        <p14:creationId xmlns:p14="http://schemas.microsoft.com/office/powerpoint/2010/main" val="210295639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315"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78" indent="-228578" algn="l" defTabSz="914315"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36" indent="-228578" algn="l" defTabSz="914315"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894" indent="-228578" algn="l" defTabSz="914315"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052" indent="-228578" algn="l" defTabSz="914315"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210" indent="-228578" algn="l" defTabSz="914315"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366"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24"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82"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40"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5" rtl="0" eaLnBrk="1" latinLnBrk="0" hangingPunct="1">
        <a:defRPr sz="1800" kern="1200">
          <a:solidFill>
            <a:schemeClr val="tx1"/>
          </a:solidFill>
          <a:latin typeface="+mn-lt"/>
          <a:ea typeface="+mn-ea"/>
          <a:cs typeface="+mn-cs"/>
        </a:defRPr>
      </a:lvl1pPr>
      <a:lvl2pPr marL="457158" algn="l" defTabSz="914315" rtl="0" eaLnBrk="1" latinLnBrk="0" hangingPunct="1">
        <a:defRPr sz="1800" kern="1200">
          <a:solidFill>
            <a:schemeClr val="tx1"/>
          </a:solidFill>
          <a:latin typeface="+mn-lt"/>
          <a:ea typeface="+mn-ea"/>
          <a:cs typeface="+mn-cs"/>
        </a:defRPr>
      </a:lvl2pPr>
      <a:lvl3pPr marL="914315" algn="l" defTabSz="914315" rtl="0" eaLnBrk="1" latinLnBrk="0" hangingPunct="1">
        <a:defRPr sz="1800" kern="1200">
          <a:solidFill>
            <a:schemeClr val="tx1"/>
          </a:solidFill>
          <a:latin typeface="+mn-lt"/>
          <a:ea typeface="+mn-ea"/>
          <a:cs typeface="+mn-cs"/>
        </a:defRPr>
      </a:lvl3pPr>
      <a:lvl4pPr marL="1371472" algn="l" defTabSz="914315" rtl="0" eaLnBrk="1" latinLnBrk="0" hangingPunct="1">
        <a:defRPr sz="1800" kern="1200">
          <a:solidFill>
            <a:schemeClr val="tx1"/>
          </a:solidFill>
          <a:latin typeface="+mn-lt"/>
          <a:ea typeface="+mn-ea"/>
          <a:cs typeface="+mn-cs"/>
        </a:defRPr>
      </a:lvl4pPr>
      <a:lvl5pPr marL="1828630" algn="l" defTabSz="914315" rtl="0" eaLnBrk="1" latinLnBrk="0" hangingPunct="1">
        <a:defRPr sz="1800" kern="1200">
          <a:solidFill>
            <a:schemeClr val="tx1"/>
          </a:solidFill>
          <a:latin typeface="+mn-lt"/>
          <a:ea typeface="+mn-ea"/>
          <a:cs typeface="+mn-cs"/>
        </a:defRPr>
      </a:lvl5pPr>
      <a:lvl6pPr marL="2285788" algn="l" defTabSz="914315" rtl="0" eaLnBrk="1" latinLnBrk="0" hangingPunct="1">
        <a:defRPr sz="1800" kern="1200">
          <a:solidFill>
            <a:schemeClr val="tx1"/>
          </a:solidFill>
          <a:latin typeface="+mn-lt"/>
          <a:ea typeface="+mn-ea"/>
          <a:cs typeface="+mn-cs"/>
        </a:defRPr>
      </a:lvl6pPr>
      <a:lvl7pPr marL="2742945" algn="l" defTabSz="914315" rtl="0" eaLnBrk="1" latinLnBrk="0" hangingPunct="1">
        <a:defRPr sz="1800" kern="1200">
          <a:solidFill>
            <a:schemeClr val="tx1"/>
          </a:solidFill>
          <a:latin typeface="+mn-lt"/>
          <a:ea typeface="+mn-ea"/>
          <a:cs typeface="+mn-cs"/>
        </a:defRPr>
      </a:lvl7pPr>
      <a:lvl8pPr marL="3200104" algn="l" defTabSz="914315" rtl="0" eaLnBrk="1" latinLnBrk="0" hangingPunct="1">
        <a:defRPr sz="1800" kern="1200">
          <a:solidFill>
            <a:schemeClr val="tx1"/>
          </a:solidFill>
          <a:latin typeface="+mn-lt"/>
          <a:ea typeface="+mn-ea"/>
          <a:cs typeface="+mn-cs"/>
        </a:defRPr>
      </a:lvl8pPr>
      <a:lvl9pPr marL="3657260" algn="l" defTabSz="91431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33"/>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33"/>
            <a:fld id="{B6F15528-21DE-4FAA-801E-634DDDAF4B2B}" type="slidenum">
              <a:rPr lang="en-GB" smtClean="0">
                <a:solidFill>
                  <a:srgbClr val="2A2C65">
                    <a:tint val="75000"/>
                  </a:srgbClr>
                </a:solidFill>
              </a:rPr>
              <a:pPr defTabSz="277233"/>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6"/>
            <a:ext cx="12191953" cy="105399"/>
          </a:xfrm>
          <a:prstGeom prst="rect">
            <a:avLst/>
          </a:prstGeom>
        </p:spPr>
      </p:pic>
    </p:spTree>
    <p:extLst>
      <p:ext uri="{BB962C8B-B14F-4D97-AF65-F5344CB8AC3E}">
        <p14:creationId xmlns:p14="http://schemas.microsoft.com/office/powerpoint/2010/main" val="378312509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315"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78" indent="-228578" algn="l" defTabSz="914315"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36" indent="-228578" algn="l" defTabSz="914315"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894" indent="-228578" algn="l" defTabSz="914315"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052" indent="-228578" algn="l" defTabSz="914315"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210" indent="-228578" algn="l" defTabSz="914315"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366"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24"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82"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40"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5" rtl="0" eaLnBrk="1" latinLnBrk="0" hangingPunct="1">
        <a:defRPr sz="1800" kern="1200">
          <a:solidFill>
            <a:schemeClr val="tx1"/>
          </a:solidFill>
          <a:latin typeface="+mn-lt"/>
          <a:ea typeface="+mn-ea"/>
          <a:cs typeface="+mn-cs"/>
        </a:defRPr>
      </a:lvl1pPr>
      <a:lvl2pPr marL="457158" algn="l" defTabSz="914315" rtl="0" eaLnBrk="1" latinLnBrk="0" hangingPunct="1">
        <a:defRPr sz="1800" kern="1200">
          <a:solidFill>
            <a:schemeClr val="tx1"/>
          </a:solidFill>
          <a:latin typeface="+mn-lt"/>
          <a:ea typeface="+mn-ea"/>
          <a:cs typeface="+mn-cs"/>
        </a:defRPr>
      </a:lvl2pPr>
      <a:lvl3pPr marL="914315" algn="l" defTabSz="914315" rtl="0" eaLnBrk="1" latinLnBrk="0" hangingPunct="1">
        <a:defRPr sz="1800" kern="1200">
          <a:solidFill>
            <a:schemeClr val="tx1"/>
          </a:solidFill>
          <a:latin typeface="+mn-lt"/>
          <a:ea typeface="+mn-ea"/>
          <a:cs typeface="+mn-cs"/>
        </a:defRPr>
      </a:lvl3pPr>
      <a:lvl4pPr marL="1371472" algn="l" defTabSz="914315" rtl="0" eaLnBrk="1" latinLnBrk="0" hangingPunct="1">
        <a:defRPr sz="1800" kern="1200">
          <a:solidFill>
            <a:schemeClr val="tx1"/>
          </a:solidFill>
          <a:latin typeface="+mn-lt"/>
          <a:ea typeface="+mn-ea"/>
          <a:cs typeface="+mn-cs"/>
        </a:defRPr>
      </a:lvl4pPr>
      <a:lvl5pPr marL="1828630" algn="l" defTabSz="914315" rtl="0" eaLnBrk="1" latinLnBrk="0" hangingPunct="1">
        <a:defRPr sz="1800" kern="1200">
          <a:solidFill>
            <a:schemeClr val="tx1"/>
          </a:solidFill>
          <a:latin typeface="+mn-lt"/>
          <a:ea typeface="+mn-ea"/>
          <a:cs typeface="+mn-cs"/>
        </a:defRPr>
      </a:lvl5pPr>
      <a:lvl6pPr marL="2285788" algn="l" defTabSz="914315" rtl="0" eaLnBrk="1" latinLnBrk="0" hangingPunct="1">
        <a:defRPr sz="1800" kern="1200">
          <a:solidFill>
            <a:schemeClr val="tx1"/>
          </a:solidFill>
          <a:latin typeface="+mn-lt"/>
          <a:ea typeface="+mn-ea"/>
          <a:cs typeface="+mn-cs"/>
        </a:defRPr>
      </a:lvl6pPr>
      <a:lvl7pPr marL="2742945" algn="l" defTabSz="914315" rtl="0" eaLnBrk="1" latinLnBrk="0" hangingPunct="1">
        <a:defRPr sz="1800" kern="1200">
          <a:solidFill>
            <a:schemeClr val="tx1"/>
          </a:solidFill>
          <a:latin typeface="+mn-lt"/>
          <a:ea typeface="+mn-ea"/>
          <a:cs typeface="+mn-cs"/>
        </a:defRPr>
      </a:lvl7pPr>
      <a:lvl8pPr marL="3200104" algn="l" defTabSz="914315" rtl="0" eaLnBrk="1" latinLnBrk="0" hangingPunct="1">
        <a:defRPr sz="1800" kern="1200">
          <a:solidFill>
            <a:schemeClr val="tx1"/>
          </a:solidFill>
          <a:latin typeface="+mn-lt"/>
          <a:ea typeface="+mn-ea"/>
          <a:cs typeface="+mn-cs"/>
        </a:defRPr>
      </a:lvl8pPr>
      <a:lvl9pPr marL="3657260" algn="l" defTabSz="91431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video" Target="https://www.youtube.com/embed/zHXYWMnm7Yg?si=6FFcE_lW-_ckrvF4" TargetMode="Externa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2878559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a:bodyPr>
          <a:lstStyle/>
          <a:p>
            <a:pPr marL="0" indent="0">
              <a:buNone/>
            </a:pPr>
            <a:r>
              <a:rPr lang="en-US" sz="3638" dirty="0"/>
              <a:t>You now have 1 minute to think about the question:</a:t>
            </a:r>
          </a:p>
          <a:p>
            <a:pPr marL="0" indent="0">
              <a:buNone/>
            </a:pPr>
            <a:endParaRPr lang="en-US" sz="3638" dirty="0"/>
          </a:p>
          <a:p>
            <a:pPr marL="0" indent="0">
              <a:buNone/>
            </a:pPr>
            <a:r>
              <a:rPr lang="en-US" sz="3638" dirty="0" smtClean="0"/>
              <a:t>“why is conflict resolution important?”</a:t>
            </a:r>
            <a:endParaRPr lang="en-US" sz="3638" dirty="0"/>
          </a:p>
          <a:p>
            <a:pPr marL="0" indent="0">
              <a:buNone/>
            </a:pPr>
            <a:endParaRPr lang="en-US" sz="3638" dirty="0"/>
          </a:p>
          <a:p>
            <a:pPr marL="0" indent="0">
              <a:buNone/>
            </a:pPr>
            <a:r>
              <a:rPr lang="en-US" sz="3638" dirty="0"/>
              <a:t>Write your </a:t>
            </a:r>
            <a:r>
              <a:rPr lang="en-US" sz="3638" dirty="0" smtClean="0"/>
              <a:t>reasons and why </a:t>
            </a:r>
            <a:r>
              <a:rPr lang="en-US" sz="3638" dirty="0"/>
              <a:t>in your book.</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Conflict resolution</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4232800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question:</a:t>
            </a:r>
          </a:p>
          <a:p>
            <a:pPr marL="0" indent="0">
              <a:buNone/>
            </a:pPr>
            <a:endParaRPr lang="en-US" sz="3638" dirty="0"/>
          </a:p>
          <a:p>
            <a:pPr marL="0" indent="0">
              <a:buNone/>
            </a:pPr>
            <a:r>
              <a:rPr lang="en-US" sz="3638" dirty="0"/>
              <a:t>“why is conflict resolution important?”</a:t>
            </a:r>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Conflict resolution</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883372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827601"/>
          </a:xfrm>
        </p:spPr>
        <p:txBody>
          <a:bodyPr>
            <a:normAutofit/>
          </a:bodyPr>
          <a:lstStyle/>
          <a:p>
            <a:pPr marL="0" indent="0">
              <a:buNone/>
            </a:pPr>
            <a:r>
              <a:rPr lang="en-US" sz="3638" dirty="0" smtClean="0"/>
              <a:t>Conflict resolution is important because:</a:t>
            </a:r>
          </a:p>
          <a:p>
            <a:pPr marL="0" indent="0">
              <a:buNone/>
            </a:pPr>
            <a:endParaRPr lang="en-US" sz="3638" dirty="0"/>
          </a:p>
          <a:p>
            <a:pPr marL="742950" indent="-742950">
              <a:buAutoNum type="arabicPeriod"/>
            </a:pPr>
            <a:r>
              <a:rPr lang="en-US" sz="3638" dirty="0" smtClean="0"/>
              <a:t>Help people work together</a:t>
            </a:r>
          </a:p>
          <a:p>
            <a:pPr marL="742950" indent="-742950">
              <a:buAutoNum type="arabicPeriod"/>
            </a:pPr>
            <a:r>
              <a:rPr lang="en-US" sz="3638" dirty="0" smtClean="0"/>
              <a:t>Improves friendships and relationships</a:t>
            </a:r>
          </a:p>
          <a:p>
            <a:pPr marL="742950" indent="-742950">
              <a:buAutoNum type="arabicPeriod"/>
            </a:pPr>
            <a:r>
              <a:rPr lang="en-US" sz="3638" dirty="0" smtClean="0"/>
              <a:t>Reduces stress</a:t>
            </a:r>
          </a:p>
          <a:p>
            <a:pPr marL="742950" indent="-742950">
              <a:buAutoNum type="arabicPeriod"/>
            </a:pPr>
            <a:r>
              <a:rPr lang="en-US" sz="3638" dirty="0" smtClean="0"/>
              <a:t>Creates a peaceful environment for people to live and work in.</a:t>
            </a: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Conflict resolution?</a:t>
            </a:r>
            <a:endParaRPr sz="2426" spc="27" dirty="0"/>
          </a:p>
        </p:txBody>
      </p:sp>
      <p:pic>
        <p:nvPicPr>
          <p:cNvPr id="9" name="Picture 8"/>
          <p:cNvPicPr>
            <a:picLocks noChangeAspect="1"/>
          </p:cNvPicPr>
          <p:nvPr/>
        </p:nvPicPr>
        <p:blipFill>
          <a:blip r:embed="rId4"/>
          <a:stretch>
            <a:fillRect/>
          </a:stretch>
        </p:blipFill>
        <p:spPr>
          <a:xfrm>
            <a:off x="7805687" y="1352719"/>
            <a:ext cx="2819400" cy="1619250"/>
          </a:xfrm>
          <a:prstGeom prst="rect">
            <a:avLst/>
          </a:prstGeom>
        </p:spPr>
      </p:pic>
      <p:pic>
        <p:nvPicPr>
          <p:cNvPr id="11" name="Picture 10"/>
          <p:cNvPicPr>
            <a:picLocks noChangeAspect="1"/>
          </p:cNvPicPr>
          <p:nvPr/>
        </p:nvPicPr>
        <p:blipFill>
          <a:blip r:embed="rId5"/>
          <a:stretch>
            <a:fillRect/>
          </a:stretch>
        </p:blipFill>
        <p:spPr>
          <a:xfrm>
            <a:off x="9110612" y="2895014"/>
            <a:ext cx="2533650" cy="1800225"/>
          </a:xfrm>
          <a:prstGeom prst="rect">
            <a:avLst/>
          </a:prstGeom>
        </p:spPr>
      </p:pic>
      <p:pic>
        <p:nvPicPr>
          <p:cNvPr id="12" name="Picture 11"/>
          <p:cNvPicPr>
            <a:picLocks noChangeAspect="1"/>
          </p:cNvPicPr>
          <p:nvPr/>
        </p:nvPicPr>
        <p:blipFill>
          <a:blip r:embed="rId6"/>
          <a:stretch>
            <a:fillRect/>
          </a:stretch>
        </p:blipFill>
        <p:spPr>
          <a:xfrm>
            <a:off x="7915802" y="4681187"/>
            <a:ext cx="2905125" cy="1571625"/>
          </a:xfrm>
          <a:prstGeom prst="rect">
            <a:avLst/>
          </a:prstGeom>
        </p:spPr>
      </p:pic>
    </p:spTree>
    <p:extLst>
      <p:ext uri="{BB962C8B-B14F-4D97-AF65-F5344CB8AC3E}">
        <p14:creationId xmlns:p14="http://schemas.microsoft.com/office/powerpoint/2010/main" val="1981497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Tree>
    <p:extLst>
      <p:ext uri="{BB962C8B-B14F-4D97-AF65-F5344CB8AC3E}">
        <p14:creationId xmlns:p14="http://schemas.microsoft.com/office/powerpoint/2010/main" val="329369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92500" lnSpcReduction="10000"/>
          </a:bodyPr>
          <a:lstStyle/>
          <a:p>
            <a:pPr marL="0" indent="0">
              <a:buNone/>
            </a:pPr>
            <a:r>
              <a:rPr lang="en-US" sz="3638" dirty="0"/>
              <a:t>What is being described?</a:t>
            </a:r>
          </a:p>
          <a:p>
            <a:pPr marL="0" indent="0">
              <a:buNone/>
            </a:pPr>
            <a:endParaRPr lang="en-US" sz="3638" dirty="0"/>
          </a:p>
          <a:p>
            <a:pPr marL="0" indent="0">
              <a:buNone/>
            </a:pPr>
            <a:r>
              <a:rPr lang="en-US" sz="3638" dirty="0"/>
              <a:t>“a disagreement where there is tension”</a:t>
            </a:r>
          </a:p>
          <a:p>
            <a:pPr marL="0" indent="0">
              <a:buNone/>
            </a:pPr>
            <a:endParaRPr lang="en-US" sz="3638" dirty="0"/>
          </a:p>
          <a:p>
            <a:pPr marL="0" indent="0">
              <a:buNone/>
            </a:pPr>
            <a:r>
              <a:rPr lang="en-US" sz="3638" dirty="0" smtClean="0">
                <a:solidFill>
                  <a:srgbClr val="FF0000"/>
                </a:solidFill>
              </a:rPr>
              <a:t>A – Conflict</a:t>
            </a:r>
          </a:p>
          <a:p>
            <a:pPr marL="0" indent="0">
              <a:buNone/>
            </a:pPr>
            <a:endParaRPr lang="en-US" sz="3638" dirty="0">
              <a:solidFill>
                <a:srgbClr val="FF0000"/>
              </a:solidFill>
            </a:endParaRPr>
          </a:p>
          <a:p>
            <a:pPr marL="0" indent="0">
              <a:buNone/>
            </a:pPr>
            <a:r>
              <a:rPr lang="en-US" sz="3638" dirty="0" smtClean="0">
                <a:solidFill>
                  <a:srgbClr val="FF0000"/>
                </a:solidFill>
              </a:rPr>
              <a:t>B – Discussion</a:t>
            </a:r>
          </a:p>
          <a:p>
            <a:pPr marL="0" indent="0">
              <a:buNone/>
            </a:pPr>
            <a:endParaRPr lang="en-US" sz="3638" dirty="0">
              <a:solidFill>
                <a:srgbClr val="FF0000"/>
              </a:solidFill>
            </a:endParaRPr>
          </a:p>
          <a:p>
            <a:pPr marL="0" indent="0">
              <a:buNone/>
            </a:pPr>
            <a:r>
              <a:rPr lang="en-US" sz="3638" dirty="0" smtClean="0">
                <a:solidFill>
                  <a:srgbClr val="FF0000"/>
                </a:solidFill>
              </a:rPr>
              <a:t>C - Peace</a:t>
            </a:r>
          </a:p>
          <a:p>
            <a:pPr marL="0" indent="0">
              <a:buNone/>
            </a:pPr>
            <a:endParaRPr lang="en-US" sz="3638" dirty="0">
              <a:solidFill>
                <a:srgbClr val="FF0000"/>
              </a:solidFill>
            </a:endParaRP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2797216" y="3546849"/>
            <a:ext cx="974684" cy="974684"/>
          </a:xfrm>
          <a:prstGeom prst="rect">
            <a:avLst/>
          </a:prstGeom>
        </p:spPr>
      </p:pic>
    </p:spTree>
    <p:extLst>
      <p:ext uri="{BB962C8B-B14F-4D97-AF65-F5344CB8AC3E}">
        <p14:creationId xmlns:p14="http://schemas.microsoft.com/office/powerpoint/2010/main" val="241989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92500" lnSpcReduction="10000"/>
          </a:bodyPr>
          <a:lstStyle/>
          <a:p>
            <a:pPr marL="0" indent="0">
              <a:buNone/>
            </a:pPr>
            <a:r>
              <a:rPr lang="en-US" sz="3638" dirty="0"/>
              <a:t>What is being described?</a:t>
            </a:r>
          </a:p>
          <a:p>
            <a:pPr marL="0" indent="0">
              <a:buNone/>
            </a:pPr>
            <a:endParaRPr lang="en-US" sz="3638" dirty="0"/>
          </a:p>
          <a:p>
            <a:pPr marL="0" indent="0">
              <a:buNone/>
            </a:pPr>
            <a:r>
              <a:rPr lang="en-US" sz="3638" dirty="0" smtClean="0"/>
              <a:t>“</a:t>
            </a:r>
            <a:r>
              <a:rPr lang="en-US" sz="3638" dirty="0"/>
              <a:t>a way to settle a disagreement peacefully</a:t>
            </a:r>
            <a:r>
              <a:rPr lang="en-US" sz="3638" dirty="0" smtClean="0"/>
              <a:t>”</a:t>
            </a:r>
            <a:endParaRPr lang="en-US" sz="3638" dirty="0"/>
          </a:p>
          <a:p>
            <a:pPr marL="0" indent="0">
              <a:buNone/>
            </a:pPr>
            <a:endParaRPr lang="en-US" sz="3638" dirty="0"/>
          </a:p>
          <a:p>
            <a:pPr marL="0" indent="0">
              <a:buNone/>
            </a:pPr>
            <a:r>
              <a:rPr lang="en-US" sz="3638" dirty="0" smtClean="0">
                <a:solidFill>
                  <a:srgbClr val="FF0000"/>
                </a:solidFill>
              </a:rPr>
              <a:t>A – Discussion</a:t>
            </a:r>
          </a:p>
          <a:p>
            <a:pPr marL="0" indent="0">
              <a:buNone/>
            </a:pPr>
            <a:endParaRPr lang="en-US" sz="3638" dirty="0">
              <a:solidFill>
                <a:srgbClr val="FF0000"/>
              </a:solidFill>
            </a:endParaRPr>
          </a:p>
          <a:p>
            <a:pPr marL="0" indent="0">
              <a:buNone/>
            </a:pPr>
            <a:r>
              <a:rPr lang="en-US" sz="3638" dirty="0" smtClean="0">
                <a:solidFill>
                  <a:srgbClr val="FF0000"/>
                </a:solidFill>
              </a:rPr>
              <a:t>B – Conflict resolution</a:t>
            </a:r>
          </a:p>
          <a:p>
            <a:pPr marL="0" indent="0">
              <a:buNone/>
            </a:pPr>
            <a:endParaRPr lang="en-US" sz="3638" dirty="0">
              <a:solidFill>
                <a:srgbClr val="FF0000"/>
              </a:solidFill>
            </a:endParaRPr>
          </a:p>
          <a:p>
            <a:pPr marL="0" indent="0">
              <a:buNone/>
            </a:pPr>
            <a:r>
              <a:rPr lang="en-US" sz="3638" dirty="0" smtClean="0">
                <a:solidFill>
                  <a:srgbClr val="FF0000"/>
                </a:solidFill>
              </a:rPr>
              <a:t>C - Argument</a:t>
            </a:r>
          </a:p>
          <a:p>
            <a:pPr marL="0" indent="0">
              <a:buNone/>
            </a:pPr>
            <a:endParaRPr lang="en-US" sz="3638" dirty="0">
              <a:solidFill>
                <a:srgbClr val="FF0000"/>
              </a:solidFill>
            </a:endParaRP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4389065" y="4575548"/>
            <a:ext cx="974684" cy="974684"/>
          </a:xfrm>
          <a:prstGeom prst="rect">
            <a:avLst/>
          </a:prstGeom>
        </p:spPr>
      </p:pic>
    </p:spTree>
    <p:extLst>
      <p:ext uri="{BB962C8B-B14F-4D97-AF65-F5344CB8AC3E}">
        <p14:creationId xmlns:p14="http://schemas.microsoft.com/office/powerpoint/2010/main" val="318318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True or False</a:t>
            </a:r>
            <a:endParaRPr lang="en-US" sz="3638" dirty="0"/>
          </a:p>
          <a:p>
            <a:pPr marL="0" indent="0">
              <a:buNone/>
            </a:pPr>
            <a:endParaRPr lang="en-US" sz="3638" dirty="0"/>
          </a:p>
          <a:p>
            <a:pPr marL="0" indent="0">
              <a:buNone/>
            </a:pPr>
            <a:r>
              <a:rPr lang="en-US" sz="3638" dirty="0" smtClean="0"/>
              <a:t>Article 13 of the UN Rights of a Child states that children have the right to freedom of expression.</a:t>
            </a:r>
            <a:endParaRPr lang="en-US" sz="3638" dirty="0"/>
          </a:p>
          <a:p>
            <a:pPr marL="0" indent="0">
              <a:buNone/>
            </a:pPr>
            <a:endParaRPr lang="en-US" sz="3638" dirty="0"/>
          </a:p>
          <a:p>
            <a:pPr marL="0" indent="0">
              <a:buNone/>
            </a:pPr>
            <a:r>
              <a:rPr lang="en-US" sz="3638" dirty="0" smtClean="0">
                <a:solidFill>
                  <a:srgbClr val="FF0000"/>
                </a:solidFill>
              </a:rPr>
              <a:t>True</a:t>
            </a:r>
            <a:endParaRPr lang="en-US" sz="3638" dirty="0">
              <a:solidFill>
                <a:srgbClr val="FF0000"/>
              </a:solidFill>
            </a:endParaRPr>
          </a:p>
        </p:txBody>
      </p:sp>
    </p:spTree>
    <p:extLst>
      <p:ext uri="{BB962C8B-B14F-4D97-AF65-F5344CB8AC3E}">
        <p14:creationId xmlns:p14="http://schemas.microsoft.com/office/powerpoint/2010/main" val="260003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True or False</a:t>
            </a:r>
            <a:endParaRPr lang="en-US" sz="3638" dirty="0"/>
          </a:p>
          <a:p>
            <a:pPr marL="0" indent="0">
              <a:buNone/>
            </a:pPr>
            <a:endParaRPr lang="en-US" sz="3638" dirty="0"/>
          </a:p>
          <a:p>
            <a:pPr marL="0" indent="0">
              <a:buNone/>
            </a:pPr>
            <a:r>
              <a:rPr lang="en-US" sz="3638" dirty="0" smtClean="0"/>
              <a:t>Learning about conflict resolution helps to develop British Values such as individual liberty, mutual respect and tolerance</a:t>
            </a:r>
            <a:endParaRPr lang="en-US" sz="3638" dirty="0"/>
          </a:p>
          <a:p>
            <a:pPr marL="0" indent="0">
              <a:buNone/>
            </a:pPr>
            <a:endParaRPr lang="en-US" sz="3638" dirty="0"/>
          </a:p>
          <a:p>
            <a:pPr marL="0" indent="0">
              <a:buNone/>
            </a:pPr>
            <a:r>
              <a:rPr lang="en-US" sz="3638" dirty="0" smtClean="0">
                <a:solidFill>
                  <a:srgbClr val="FF0000"/>
                </a:solidFill>
              </a:rPr>
              <a:t>True</a:t>
            </a:r>
            <a:endParaRPr lang="en-US" sz="3638" dirty="0">
              <a:solidFill>
                <a:srgbClr val="FF0000"/>
              </a:solidFill>
            </a:endParaRPr>
          </a:p>
        </p:txBody>
      </p:sp>
    </p:spTree>
    <p:extLst>
      <p:ext uri="{BB962C8B-B14F-4D97-AF65-F5344CB8AC3E}">
        <p14:creationId xmlns:p14="http://schemas.microsoft.com/office/powerpoint/2010/main" val="307901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Conflict can cause multiple responses. What response are they?</a:t>
            </a:r>
          </a:p>
          <a:p>
            <a:pPr marL="0" indent="0">
              <a:buNone/>
            </a:pPr>
            <a:endParaRPr lang="en-US" sz="3638" dirty="0"/>
          </a:p>
          <a:p>
            <a:pPr marL="0" indent="0">
              <a:buNone/>
            </a:pPr>
            <a:r>
              <a:rPr lang="en-US" sz="3638" dirty="0" smtClean="0">
                <a:solidFill>
                  <a:srgbClr val="FF0000"/>
                </a:solidFill>
              </a:rPr>
              <a:t>A – Fight and Freeze</a:t>
            </a:r>
          </a:p>
          <a:p>
            <a:pPr marL="0" indent="0">
              <a:buNone/>
            </a:pPr>
            <a:endParaRPr lang="en-US" sz="3638" dirty="0">
              <a:solidFill>
                <a:srgbClr val="FF0000"/>
              </a:solidFill>
            </a:endParaRPr>
          </a:p>
          <a:p>
            <a:pPr marL="0" indent="0">
              <a:buNone/>
            </a:pPr>
            <a:r>
              <a:rPr lang="en-US" sz="3638" dirty="0" smtClean="0">
                <a:solidFill>
                  <a:srgbClr val="FF0000"/>
                </a:solidFill>
              </a:rPr>
              <a:t>B – Funny, Flip, Fill</a:t>
            </a:r>
          </a:p>
          <a:p>
            <a:pPr marL="0" indent="0">
              <a:buNone/>
            </a:pPr>
            <a:endParaRPr lang="en-US" sz="3638" dirty="0">
              <a:solidFill>
                <a:srgbClr val="FF0000"/>
              </a:solidFill>
            </a:endParaRPr>
          </a:p>
          <a:p>
            <a:pPr marL="0" indent="0">
              <a:buNone/>
            </a:pPr>
            <a:r>
              <a:rPr lang="en-US" sz="3638" dirty="0" smtClean="0">
                <a:solidFill>
                  <a:srgbClr val="FF0000"/>
                </a:solidFill>
              </a:rPr>
              <a:t>C – Fight, Flight, Freeze</a:t>
            </a:r>
            <a:endParaRPr lang="en-US" sz="3638" dirty="0">
              <a:solidFill>
                <a:srgbClr val="FF0000"/>
              </a:solidFill>
            </a:endParaRPr>
          </a:p>
          <a:p>
            <a:pPr marL="0" indent="0">
              <a:buNone/>
            </a:pPr>
            <a:endParaRPr lang="en-US" sz="3638" dirty="0"/>
          </a:p>
        </p:txBody>
      </p:sp>
      <p:pic>
        <p:nvPicPr>
          <p:cNvPr id="7" name="Picture 6"/>
          <p:cNvPicPr>
            <a:picLocks noChangeAspect="1"/>
          </p:cNvPicPr>
          <p:nvPr/>
        </p:nvPicPr>
        <p:blipFill>
          <a:blip r:embed="rId4"/>
          <a:stretch>
            <a:fillRect/>
          </a:stretch>
        </p:blipFill>
        <p:spPr>
          <a:xfrm>
            <a:off x="4976893" y="5538934"/>
            <a:ext cx="974684" cy="974684"/>
          </a:xfrm>
          <a:prstGeom prst="rect">
            <a:avLst/>
          </a:prstGeom>
        </p:spPr>
      </p:pic>
    </p:spTree>
    <p:extLst>
      <p:ext uri="{BB962C8B-B14F-4D97-AF65-F5344CB8AC3E}">
        <p14:creationId xmlns:p14="http://schemas.microsoft.com/office/powerpoint/2010/main" val="95191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9878786" y="1120992"/>
            <a:ext cx="2139042" cy="5827601"/>
          </a:xfrm>
        </p:spPr>
        <p:txBody>
          <a:bodyPr>
            <a:normAutofit fontScale="92500" lnSpcReduction="10000"/>
          </a:bodyPr>
          <a:lstStyle/>
          <a:p>
            <a:pPr marL="0" indent="0">
              <a:buNone/>
            </a:pPr>
            <a:r>
              <a:rPr lang="en-US" sz="3638" dirty="0" smtClean="0"/>
              <a:t>While watching the video identify the top 5 tips to resolve conflicts.</a:t>
            </a:r>
          </a:p>
          <a:p>
            <a:pPr marL="0" indent="0">
              <a:buNone/>
            </a:pPr>
            <a:endParaRPr lang="en-US" sz="3638" dirty="0"/>
          </a:p>
          <a:p>
            <a:pPr marL="0" indent="0">
              <a:buNone/>
            </a:pPr>
            <a:r>
              <a:rPr lang="en-US" sz="3638" dirty="0" smtClean="0"/>
              <a:t>These should be written in your books</a:t>
            </a: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How to resolve conflict</a:t>
            </a:r>
            <a:endParaRPr sz="2426" spc="27" dirty="0"/>
          </a:p>
        </p:txBody>
      </p:sp>
      <p:pic>
        <p:nvPicPr>
          <p:cNvPr id="2" name="zHXYWMnm7Yg"/>
          <p:cNvPicPr>
            <a:picLocks noRot="1" noChangeAspect="1"/>
          </p:cNvPicPr>
          <p:nvPr>
            <a:videoFile r:link="rId1"/>
          </p:nvPr>
        </p:nvPicPr>
        <p:blipFill>
          <a:blip r:embed="rId6"/>
          <a:stretch>
            <a:fillRect/>
          </a:stretch>
        </p:blipFill>
        <p:spPr>
          <a:xfrm>
            <a:off x="152400" y="1165449"/>
            <a:ext cx="9552082" cy="5373046"/>
          </a:xfrm>
          <a:prstGeom prst="rect">
            <a:avLst/>
          </a:prstGeom>
        </p:spPr>
      </p:pic>
    </p:spTree>
    <p:extLst>
      <p:ext uri="{BB962C8B-B14F-4D97-AF65-F5344CB8AC3E}">
        <p14:creationId xmlns:p14="http://schemas.microsoft.com/office/powerpoint/2010/main" val="847769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31" y="-8849"/>
            <a:ext cx="12191142" cy="978098"/>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69">
                <a:defRPr/>
              </a:pPr>
              <a:endParaRPr lang="en-US" sz="1801">
                <a:solidFill>
                  <a:prstClr val="black"/>
                </a:solidFill>
                <a:latin typeface="Franklin Gothic Book" panose="020B0503020102020204" pitchFamily="34" charset="0"/>
              </a:endParaRPr>
            </a:p>
          </p:txBody>
        </p:sp>
        <p:sp>
          <p:nvSpPr>
            <p:cNvPr id="18" name="TextBox 17"/>
            <p:cNvSpPr txBox="1"/>
            <p:nvPr/>
          </p:nvSpPr>
          <p:spPr>
            <a:xfrm>
              <a:off x="591236" y="1535991"/>
              <a:ext cx="8248524" cy="407621"/>
            </a:xfrm>
            <a:prstGeom prst="rect">
              <a:avLst/>
            </a:prstGeom>
            <a:noFill/>
          </p:spPr>
          <p:txBody>
            <a:bodyPr wrap="square" rtlCol="0">
              <a:spAutoFit/>
            </a:bodyPr>
            <a:lstStyle/>
            <a:p>
              <a:pPr defTabSz="914369">
                <a:defRPr/>
              </a:pPr>
              <a:r>
                <a:rPr lang="en-US" sz="2800" b="1" dirty="0">
                  <a:solidFill>
                    <a:prstClr val="black"/>
                  </a:solidFill>
                  <a:latin typeface="Franklin Gothic Book" panose="020B0503020102020204" pitchFamily="34" charset="0"/>
                </a:rPr>
                <a:t>Write the date: </a:t>
              </a:r>
              <a:fld id="{E9B3C7B6-A1A6-4450-882E-8E81154708EB}" type="datetime4">
                <a:rPr lang="en-GB" sz="2800" b="1">
                  <a:solidFill>
                    <a:prstClr val="black"/>
                  </a:solidFill>
                  <a:latin typeface="Franklin Gothic Book" panose="020B0503020102020204" pitchFamily="34" charset="0"/>
                </a:rPr>
                <a:pPr defTabSz="914369">
                  <a:defRPr/>
                </a:pPr>
                <a:t>14 April 2025</a:t>
              </a:fld>
              <a:r>
                <a:rPr lang="en-US" sz="2800" b="1" dirty="0">
                  <a:solidFill>
                    <a:prstClr val="black"/>
                  </a:solidFill>
                  <a:latin typeface="Franklin Gothic Book" panose="020B0503020102020204" pitchFamily="34" charset="0"/>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431" y="965811"/>
            <a:ext cx="12191142" cy="1036237"/>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914369">
                <a:defRPr/>
              </a:pPr>
              <a:endParaRPr lang="en-US" sz="1801" kern="0">
                <a:solidFill>
                  <a:prstClr val="black"/>
                </a:solidFill>
                <a:latin typeface="Franklin Gothic Book" panose="020B0503020102020204" pitchFamily="34" charset="0"/>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3" y="2272505"/>
              <a:ext cx="10203803" cy="384751"/>
            </a:xfrm>
            <a:prstGeom prst="rect">
              <a:avLst/>
            </a:prstGeom>
            <a:noFill/>
          </p:spPr>
          <p:txBody>
            <a:bodyPr wrap="square" rtlCol="0">
              <a:spAutoFit/>
            </a:bodyPr>
            <a:lstStyle/>
            <a:p>
              <a:pPr defTabSz="914369">
                <a:defRPr/>
              </a:pPr>
              <a:r>
                <a:rPr lang="en-US" sz="2800" b="1" kern="0" dirty="0">
                  <a:solidFill>
                    <a:prstClr val="black"/>
                  </a:solidFill>
                  <a:latin typeface="Franklin Gothic Book" panose="020B0503020102020204" pitchFamily="34" charset="0"/>
                </a:rPr>
                <a:t>Write the title: </a:t>
              </a:r>
              <a:r>
                <a:rPr lang="en-US" sz="2800" b="1" kern="0" dirty="0" smtClean="0">
                  <a:solidFill>
                    <a:prstClr val="black"/>
                  </a:solidFill>
                  <a:latin typeface="Franklin Gothic Book" panose="020B0503020102020204" pitchFamily="34" charset="0"/>
                </a:rPr>
                <a:t>what is conflict resolution</a:t>
              </a:r>
              <a:endParaRPr lang="en-US" sz="2800" kern="0" dirty="0">
                <a:solidFill>
                  <a:prstClr val="black"/>
                </a:solidFill>
                <a:latin typeface="Franklin Gothic Book" panose="020B0503020102020204" pitchFamily="34" charset="0"/>
              </a:endParaRPr>
            </a:p>
          </p:txBody>
        </p:sp>
      </p:grpSp>
      <p:grpSp>
        <p:nvGrpSpPr>
          <p:cNvPr id="27" name="Group 26"/>
          <p:cNvGrpSpPr/>
          <p:nvPr/>
        </p:nvGrpSpPr>
        <p:grpSpPr>
          <a:xfrm>
            <a:off x="428" y="2020604"/>
            <a:ext cx="12191144" cy="1086351"/>
            <a:chOff x="0" y="2892959"/>
            <a:chExt cx="12192000" cy="766801"/>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914369">
                <a:defRPr/>
              </a:pPr>
              <a:endParaRPr lang="en-US" sz="1801" kern="0">
                <a:solidFill>
                  <a:prstClr val="black"/>
                </a:solidFill>
                <a:latin typeface="Franklin Gothic Book" panose="020B0503020102020204" pitchFamily="34" charset="0"/>
              </a:endParaRPr>
            </a:p>
          </p:txBody>
        </p:sp>
        <p:sp>
          <p:nvSpPr>
            <p:cNvPr id="29" name="TextBox 28"/>
            <p:cNvSpPr txBox="1"/>
            <p:nvPr/>
          </p:nvSpPr>
          <p:spPr>
            <a:xfrm>
              <a:off x="652956" y="2986304"/>
              <a:ext cx="8248524" cy="673456"/>
            </a:xfrm>
            <a:prstGeom prst="rect">
              <a:avLst/>
            </a:prstGeom>
            <a:noFill/>
          </p:spPr>
          <p:txBody>
            <a:bodyPr wrap="square" rtlCol="0">
              <a:spAutoFit/>
            </a:bodyPr>
            <a:lstStyle/>
            <a:p>
              <a:pPr defTabSz="914369">
                <a:defRPr/>
              </a:pPr>
              <a:r>
                <a:rPr lang="en-US" sz="2800" b="1" kern="0" dirty="0">
                  <a:solidFill>
                    <a:prstClr val="black"/>
                  </a:solidFill>
                  <a:latin typeface="Franklin Gothic Book" panose="020B0503020102020204" pitchFamily="34" charset="0"/>
                </a:rPr>
                <a:t>Underline </a:t>
              </a:r>
              <a:r>
                <a:rPr lang="en-US" sz="2800" b="1" kern="0" dirty="0" smtClean="0">
                  <a:solidFill>
                    <a:prstClr val="black"/>
                  </a:solidFill>
                  <a:latin typeface="Franklin Gothic Book" panose="020B0503020102020204" pitchFamily="34" charset="0"/>
                </a:rPr>
                <a:t>both with your ruler in your learning wallet. Take out your </a:t>
              </a:r>
              <a:r>
                <a:rPr lang="en-US" sz="2800" b="1" kern="0" dirty="0" err="1" smtClean="0">
                  <a:solidFill>
                    <a:prstClr val="black"/>
                  </a:solidFill>
                  <a:latin typeface="Franklin Gothic Book" panose="020B0503020102020204" pitchFamily="34" charset="0"/>
                </a:rPr>
                <a:t>oracy</a:t>
              </a:r>
              <a:r>
                <a:rPr lang="en-US" sz="2800" b="1" kern="0" dirty="0" smtClean="0">
                  <a:solidFill>
                    <a:prstClr val="black"/>
                  </a:solidFill>
                  <a:latin typeface="Franklin Gothic Book" panose="020B0503020102020204" pitchFamily="34" charset="0"/>
                </a:rPr>
                <a:t> </a:t>
              </a:r>
              <a:r>
                <a:rPr lang="en-US" sz="2800" b="1" kern="0" dirty="0" err="1" smtClean="0">
                  <a:solidFill>
                    <a:prstClr val="black"/>
                  </a:solidFill>
                  <a:latin typeface="Franklin Gothic Book" panose="020B0503020102020204" pitchFamily="34" charset="0"/>
                </a:rPr>
                <a:t>helpsheet</a:t>
              </a:r>
              <a:r>
                <a:rPr lang="en-US" sz="2800" b="1" kern="0" dirty="0" smtClean="0">
                  <a:solidFill>
                    <a:prstClr val="black"/>
                  </a:solidFill>
                  <a:latin typeface="Franklin Gothic Book" panose="020B0503020102020204" pitchFamily="34" charset="0"/>
                </a:rPr>
                <a:t> too.</a:t>
              </a:r>
              <a:endParaRPr lang="en-US" sz="2800" b="1" kern="0" dirty="0">
                <a:solidFill>
                  <a:prstClr val="black"/>
                </a:solidFill>
                <a:latin typeface="Franklin Gothic Book" panose="020B0503020102020204" pitchFamily="34" charset="0"/>
              </a:endParaRP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428" y="2992265"/>
            <a:ext cx="12191142" cy="3865495"/>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914369">
              <a:defRPr/>
            </a:pPr>
            <a:endParaRPr lang="en-US" sz="1801" kern="0" dirty="0">
              <a:solidFill>
                <a:prstClr val="black"/>
              </a:solidFill>
              <a:latin typeface="Franklin Gothic Book" panose="020B0503020102020204" pitchFamily="34" charset="0"/>
            </a:endParaRPr>
          </a:p>
        </p:txBody>
      </p:sp>
      <p:pic>
        <p:nvPicPr>
          <p:cNvPr id="32" name="Picture 31"/>
          <p:cNvPicPr>
            <a:picLocks noChangeAspect="1"/>
          </p:cNvPicPr>
          <p:nvPr/>
        </p:nvPicPr>
        <p:blipFill>
          <a:blip r:embed="rId5"/>
          <a:stretch>
            <a:fillRect/>
          </a:stretch>
        </p:blipFill>
        <p:spPr>
          <a:xfrm>
            <a:off x="123463" y="3033416"/>
            <a:ext cx="484940" cy="636175"/>
          </a:xfrm>
          <a:prstGeom prst="rect">
            <a:avLst/>
          </a:prstGeom>
        </p:spPr>
      </p:pic>
      <p:sp>
        <p:nvSpPr>
          <p:cNvPr id="33" name="TextBox 32"/>
          <p:cNvSpPr txBox="1"/>
          <p:nvPr/>
        </p:nvSpPr>
        <p:spPr>
          <a:xfrm>
            <a:off x="693861" y="3053073"/>
            <a:ext cx="10444841" cy="4893647"/>
          </a:xfrm>
          <a:prstGeom prst="rect">
            <a:avLst/>
          </a:prstGeom>
          <a:noFill/>
        </p:spPr>
        <p:txBody>
          <a:bodyPr wrap="square" rtlCol="0">
            <a:spAutoFit/>
          </a:bodyPr>
          <a:lstStyle/>
          <a:p>
            <a:pPr defTabSz="914369">
              <a:defRPr/>
            </a:pPr>
            <a:r>
              <a:rPr lang="en-US" sz="2400" b="1" dirty="0">
                <a:solidFill>
                  <a:prstClr val="black"/>
                </a:solidFill>
                <a:latin typeface="Franklin Gothic Book" panose="020B0503020102020204" pitchFamily="34" charset="0"/>
              </a:rPr>
              <a:t>Complete the following questions:</a:t>
            </a:r>
          </a:p>
          <a:p>
            <a:pPr defTabSz="914369">
              <a:defRPr/>
            </a:pPr>
            <a:endParaRPr lang="en-US" sz="2000" b="1" dirty="0">
              <a:solidFill>
                <a:prstClr val="black"/>
              </a:solidFill>
              <a:latin typeface="Franklin Gothic Book" panose="020B0503020102020204" pitchFamily="34" charset="0"/>
            </a:endParaRPr>
          </a:p>
          <a:p>
            <a:pPr marL="457179" indent="-457179" defTabSz="914369">
              <a:buFont typeface="+mj-lt"/>
              <a:buAutoNum type="arabicPeriod"/>
              <a:defRPr/>
            </a:pPr>
            <a:r>
              <a:rPr lang="en-US" sz="2800" b="1" dirty="0" smtClean="0">
                <a:solidFill>
                  <a:prstClr val="black"/>
                </a:solidFill>
                <a:latin typeface="Franklin Gothic Book" panose="020B0503020102020204" pitchFamily="34" charset="0"/>
              </a:rPr>
              <a:t>What is being described? “</a:t>
            </a:r>
            <a:r>
              <a:rPr lang="en-US" sz="2800" dirty="0"/>
              <a:t>when a group of people come together to reach a shared goal”</a:t>
            </a:r>
            <a:endParaRPr lang="en-US" sz="2800" b="1" dirty="0">
              <a:solidFill>
                <a:prstClr val="black"/>
              </a:solidFill>
              <a:latin typeface="Franklin Gothic Book" panose="020B0503020102020204" pitchFamily="34" charset="0"/>
            </a:endParaRPr>
          </a:p>
          <a:p>
            <a:pPr marL="457179" indent="-457179" defTabSz="914369">
              <a:buFont typeface="+mj-lt"/>
              <a:buAutoNum type="arabicPeriod"/>
              <a:defRPr/>
            </a:pPr>
            <a:r>
              <a:rPr lang="en-US" sz="2800" b="1" dirty="0" smtClean="0">
                <a:solidFill>
                  <a:prstClr val="black"/>
                </a:solidFill>
                <a:latin typeface="Franklin Gothic Book" panose="020B0503020102020204" pitchFamily="34" charset="0"/>
              </a:rPr>
              <a:t>What is being described? </a:t>
            </a:r>
            <a:r>
              <a:rPr lang="en-US" sz="2800" dirty="0" smtClean="0">
                <a:solidFill>
                  <a:prstClr val="black"/>
                </a:solidFill>
                <a:latin typeface="Franklin Gothic Book" panose="020B0503020102020204" pitchFamily="34" charset="0"/>
              </a:rPr>
              <a:t>“</a:t>
            </a:r>
            <a:r>
              <a:rPr lang="en-US" sz="2800" dirty="0"/>
              <a:t>choosing to be alone and feeling peaceful or content, often for relaxation, self-reflection, or engaging in personal interests</a:t>
            </a:r>
            <a:endParaRPr lang="en-US" sz="2800" b="1" dirty="0">
              <a:solidFill>
                <a:prstClr val="black"/>
              </a:solidFill>
              <a:latin typeface="Franklin Gothic Book" panose="020B0503020102020204" pitchFamily="34" charset="0"/>
            </a:endParaRPr>
          </a:p>
          <a:p>
            <a:pPr marL="457179" indent="-457179" defTabSz="914369">
              <a:buFont typeface="+mj-lt"/>
              <a:buAutoNum type="arabicPeriod"/>
              <a:defRPr/>
            </a:pPr>
            <a:r>
              <a:rPr lang="en-US" sz="2800" b="1" dirty="0" smtClean="0">
                <a:solidFill>
                  <a:prstClr val="black"/>
                </a:solidFill>
                <a:latin typeface="Franklin Gothic Book" panose="020B0503020102020204" pitchFamily="34" charset="0"/>
              </a:rPr>
              <a:t>True or False – </a:t>
            </a:r>
            <a:r>
              <a:rPr lang="en-US" sz="2800" dirty="0" smtClean="0">
                <a:solidFill>
                  <a:prstClr val="black"/>
                </a:solidFill>
                <a:latin typeface="Franklin Gothic Book" panose="020B0503020102020204" pitchFamily="34" charset="0"/>
              </a:rPr>
              <a:t>racist banter is acceptable because it involves </a:t>
            </a:r>
            <a:r>
              <a:rPr lang="en-US" sz="2800" dirty="0" err="1" smtClean="0">
                <a:solidFill>
                  <a:prstClr val="black"/>
                </a:solidFill>
                <a:latin typeface="Franklin Gothic Book" panose="020B0503020102020204" pitchFamily="34" charset="0"/>
              </a:rPr>
              <a:t>humour</a:t>
            </a:r>
            <a:endParaRPr lang="en-US" sz="2800" b="1" dirty="0">
              <a:solidFill>
                <a:prstClr val="black"/>
              </a:solidFill>
              <a:latin typeface="Franklin Gothic Book" panose="020B0503020102020204" pitchFamily="34" charset="0"/>
            </a:endParaRPr>
          </a:p>
          <a:p>
            <a:pPr defTabSz="914369">
              <a:defRPr/>
            </a:pPr>
            <a:endParaRPr lang="en-US" sz="2400" b="1" dirty="0">
              <a:solidFill>
                <a:prstClr val="black"/>
              </a:solidFill>
              <a:latin typeface="Franklin Gothic Book" panose="020B0503020102020204" pitchFamily="34" charset="0"/>
            </a:endParaRPr>
          </a:p>
          <a:p>
            <a:pPr marL="457179" indent="-457179" defTabSz="914369">
              <a:buFont typeface="+mj-lt"/>
              <a:buAutoNum type="arabicPeriod"/>
              <a:defRPr/>
            </a:pPr>
            <a:endParaRPr lang="en-US" sz="2400" b="1" dirty="0">
              <a:solidFill>
                <a:prstClr val="black"/>
              </a:solidFill>
              <a:latin typeface="Franklin Gothic Book" panose="020B0503020102020204" pitchFamily="34" charset="0"/>
            </a:endParaRPr>
          </a:p>
          <a:p>
            <a:pPr defTabSz="914369">
              <a:defRPr/>
            </a:pPr>
            <a:endParaRPr lang="en-US" sz="2400" b="1" dirty="0">
              <a:solidFill>
                <a:prstClr val="black"/>
              </a:solidFill>
              <a:latin typeface="Franklin Gothic Book" panose="020B0503020102020204" pitchFamily="34" charset="0"/>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01666" y="1108929"/>
            <a:ext cx="727624" cy="15639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0919390" y="3053071"/>
            <a:ext cx="1115399" cy="143264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155992" y="-144211"/>
            <a:ext cx="304779" cy="3047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4" tIns="45718" rIns="91434" bIns="45718" numCol="1" anchor="t" anchorCtr="0" compatLnSpc="1">
            <a:prstTxWarp prst="textNoShape">
              <a:avLst/>
            </a:prstTxWarp>
          </a:bodyPr>
          <a:lstStyle/>
          <a:p>
            <a:pPr defTabSz="914369">
              <a:defRPr/>
            </a:pPr>
            <a:endParaRPr lang="en-GB" sz="1801">
              <a:solidFill>
                <a:prstClr val="black"/>
              </a:solidFill>
              <a:latin typeface="Comic Sans M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0807808" y="4557796"/>
            <a:ext cx="1579706" cy="15797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63916" y="50950"/>
            <a:ext cx="6001190" cy="932233"/>
          </a:xfrm>
          <a:prstGeom prst="rect">
            <a:avLst/>
          </a:prstGeom>
        </p:spPr>
      </p:pic>
      <p:sp>
        <p:nvSpPr>
          <p:cNvPr id="34" name="Rectangle 33"/>
          <p:cNvSpPr/>
          <p:nvPr/>
        </p:nvSpPr>
        <p:spPr>
          <a:xfrm>
            <a:off x="761469" y="4684436"/>
            <a:ext cx="10439020" cy="117802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2183" b="1" kern="0" dirty="0" smtClean="0">
                <a:solidFill>
                  <a:prstClr val="white"/>
                </a:solidFill>
                <a:latin typeface="Calibri" panose="020F0502020204030204"/>
              </a:rPr>
              <a:t>solitude</a:t>
            </a:r>
            <a:endParaRPr lang="en-GB" sz="2183" b="1" kern="0" dirty="0">
              <a:solidFill>
                <a:prstClr val="white"/>
              </a:solidFill>
              <a:latin typeface="Calibri" panose="020F0502020204030204"/>
            </a:endParaRPr>
          </a:p>
        </p:txBody>
      </p:sp>
      <p:sp>
        <p:nvSpPr>
          <p:cNvPr id="35" name="Rectangle 34"/>
          <p:cNvSpPr/>
          <p:nvPr/>
        </p:nvSpPr>
        <p:spPr>
          <a:xfrm>
            <a:off x="761469" y="3718816"/>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2183" b="1" kern="0" dirty="0" smtClean="0">
                <a:solidFill>
                  <a:prstClr val="white"/>
                </a:solidFill>
                <a:latin typeface="Calibri" panose="020F0502020204030204"/>
              </a:rPr>
              <a:t>Teamwork</a:t>
            </a:r>
            <a:endParaRPr lang="en-GB" sz="2183" b="1" kern="0" dirty="0">
              <a:solidFill>
                <a:prstClr val="white"/>
              </a:solidFill>
              <a:latin typeface="Calibri" panose="020F0502020204030204"/>
            </a:endParaRPr>
          </a:p>
        </p:txBody>
      </p:sp>
      <p:sp>
        <p:nvSpPr>
          <p:cNvPr id="36" name="Rectangle 35"/>
          <p:cNvSpPr/>
          <p:nvPr/>
        </p:nvSpPr>
        <p:spPr>
          <a:xfrm>
            <a:off x="761469" y="5862460"/>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GB" sz="1940" b="1" kern="0" dirty="0" smtClean="0">
                <a:solidFill>
                  <a:prstClr val="white"/>
                </a:solidFill>
                <a:latin typeface="Calibri" panose="020F0502020204030204"/>
              </a:rPr>
              <a:t>False</a:t>
            </a:r>
            <a:endParaRPr lang="en-GB" sz="1940" b="1" kern="0" dirty="0">
              <a:solidFill>
                <a:prstClr val="white"/>
              </a:solidFill>
              <a:latin typeface="Calibri" panose="020F0502020204030204"/>
            </a:endParaRPr>
          </a:p>
        </p:txBody>
      </p:sp>
    </p:spTree>
    <p:extLst>
      <p:ext uri="{BB962C8B-B14F-4D97-AF65-F5344CB8AC3E}">
        <p14:creationId xmlns:p14="http://schemas.microsoft.com/office/powerpoint/2010/main" val="364056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question:</a:t>
            </a:r>
          </a:p>
          <a:p>
            <a:pPr marL="0" indent="0">
              <a:buNone/>
            </a:pPr>
            <a:endParaRPr lang="en-US" sz="3638" dirty="0"/>
          </a:p>
          <a:p>
            <a:pPr marL="0" indent="0">
              <a:buNone/>
            </a:pPr>
            <a:r>
              <a:rPr lang="en-US" sz="3638" dirty="0" smtClean="0"/>
              <a:t>“what were the top 5 tips to resolving conflict?”</a:t>
            </a:r>
            <a:endParaRPr lang="en-US" sz="3638" dirty="0"/>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How to resolve conflict</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62014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827601"/>
          </a:xfrm>
        </p:spPr>
        <p:txBody>
          <a:bodyPr>
            <a:normAutofit/>
          </a:bodyPr>
          <a:lstStyle/>
          <a:p>
            <a:pPr marL="0" indent="0">
              <a:buNone/>
            </a:pPr>
            <a:r>
              <a:rPr lang="en-US" sz="3638" dirty="0" smtClean="0"/>
              <a:t>Top tips to resolve conflict are:</a:t>
            </a:r>
          </a:p>
          <a:p>
            <a:pPr marL="0" indent="0">
              <a:buNone/>
            </a:pPr>
            <a:endParaRPr lang="en-US" sz="3638" dirty="0"/>
          </a:p>
          <a:p>
            <a:pPr marL="0" indent="0">
              <a:buNone/>
            </a:pPr>
            <a:r>
              <a:rPr lang="en-US" sz="3638" b="1" dirty="0" smtClean="0"/>
              <a:t>1. Focus on the problem at hand</a:t>
            </a:r>
            <a:r>
              <a:rPr lang="en-US" sz="3638" dirty="0" smtClean="0"/>
              <a:t> – do not bring up old mistakes or previous disagreements as this can make the current conflict worse and get in the way of finding a resolution.</a:t>
            </a:r>
            <a:endParaRPr lang="en-US" sz="3638" b="1"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How to resolve conflict?</a:t>
            </a:r>
            <a:endParaRPr sz="2426" spc="27" dirty="0"/>
          </a:p>
        </p:txBody>
      </p:sp>
      <p:pic>
        <p:nvPicPr>
          <p:cNvPr id="9" name="Picture 8"/>
          <p:cNvPicPr>
            <a:picLocks noChangeAspect="1"/>
          </p:cNvPicPr>
          <p:nvPr/>
        </p:nvPicPr>
        <p:blipFill>
          <a:blip r:embed="rId4"/>
          <a:stretch>
            <a:fillRect/>
          </a:stretch>
        </p:blipFill>
        <p:spPr>
          <a:xfrm>
            <a:off x="7805687" y="1352719"/>
            <a:ext cx="2819400" cy="1619250"/>
          </a:xfrm>
          <a:prstGeom prst="rect">
            <a:avLst/>
          </a:prstGeom>
        </p:spPr>
      </p:pic>
      <p:pic>
        <p:nvPicPr>
          <p:cNvPr id="11" name="Picture 10"/>
          <p:cNvPicPr>
            <a:picLocks noChangeAspect="1"/>
          </p:cNvPicPr>
          <p:nvPr/>
        </p:nvPicPr>
        <p:blipFill>
          <a:blip r:embed="rId5"/>
          <a:stretch>
            <a:fillRect/>
          </a:stretch>
        </p:blipFill>
        <p:spPr>
          <a:xfrm>
            <a:off x="9110612" y="2895014"/>
            <a:ext cx="2533650" cy="1800225"/>
          </a:xfrm>
          <a:prstGeom prst="rect">
            <a:avLst/>
          </a:prstGeom>
        </p:spPr>
      </p:pic>
      <p:pic>
        <p:nvPicPr>
          <p:cNvPr id="12" name="Picture 11"/>
          <p:cNvPicPr>
            <a:picLocks noChangeAspect="1"/>
          </p:cNvPicPr>
          <p:nvPr/>
        </p:nvPicPr>
        <p:blipFill>
          <a:blip r:embed="rId6"/>
          <a:stretch>
            <a:fillRect/>
          </a:stretch>
        </p:blipFill>
        <p:spPr>
          <a:xfrm>
            <a:off x="7915802" y="4681187"/>
            <a:ext cx="2905125" cy="1571625"/>
          </a:xfrm>
          <a:prstGeom prst="rect">
            <a:avLst/>
          </a:prstGeom>
        </p:spPr>
      </p:pic>
    </p:spTree>
    <p:extLst>
      <p:ext uri="{BB962C8B-B14F-4D97-AF65-F5344CB8AC3E}">
        <p14:creationId xmlns:p14="http://schemas.microsoft.com/office/powerpoint/2010/main" val="3749236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827601"/>
          </a:xfrm>
        </p:spPr>
        <p:txBody>
          <a:bodyPr>
            <a:normAutofit/>
          </a:bodyPr>
          <a:lstStyle/>
          <a:p>
            <a:pPr marL="0" indent="0">
              <a:buNone/>
            </a:pPr>
            <a:r>
              <a:rPr lang="en-US" sz="3638" dirty="0" smtClean="0"/>
              <a:t>Top tips to resolve conflict are:</a:t>
            </a:r>
          </a:p>
          <a:p>
            <a:pPr marL="0" indent="0">
              <a:buNone/>
            </a:pPr>
            <a:endParaRPr lang="en-US" sz="3638" dirty="0"/>
          </a:p>
          <a:p>
            <a:pPr marL="0" indent="0">
              <a:buNone/>
            </a:pPr>
            <a:r>
              <a:rPr lang="en-US" sz="3638" b="1" dirty="0" smtClean="0"/>
              <a:t>2. </a:t>
            </a:r>
            <a:r>
              <a:rPr lang="en-US" sz="3638" b="1" dirty="0" err="1" smtClean="0"/>
              <a:t>Recognise</a:t>
            </a:r>
            <a:r>
              <a:rPr lang="en-US" sz="3638" b="1" dirty="0" smtClean="0"/>
              <a:t> and control own feelings</a:t>
            </a:r>
            <a:r>
              <a:rPr lang="en-US" sz="3638" dirty="0" smtClean="0"/>
              <a:t> – during conflict take a moment to collect your own thoughts and feelings and then response calmly and respectfully. This will mean the person(s) who are involved in the conflict will do the same</a:t>
            </a:r>
            <a:endParaRPr lang="en-US" sz="3638" b="1"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How to resolve conflict?</a:t>
            </a:r>
            <a:endParaRPr sz="2426" spc="27" dirty="0"/>
          </a:p>
        </p:txBody>
      </p:sp>
      <p:pic>
        <p:nvPicPr>
          <p:cNvPr id="9" name="Picture 8"/>
          <p:cNvPicPr>
            <a:picLocks noChangeAspect="1"/>
          </p:cNvPicPr>
          <p:nvPr/>
        </p:nvPicPr>
        <p:blipFill>
          <a:blip r:embed="rId4"/>
          <a:stretch>
            <a:fillRect/>
          </a:stretch>
        </p:blipFill>
        <p:spPr>
          <a:xfrm>
            <a:off x="7805687" y="1352719"/>
            <a:ext cx="2819400" cy="1619250"/>
          </a:xfrm>
          <a:prstGeom prst="rect">
            <a:avLst/>
          </a:prstGeom>
        </p:spPr>
      </p:pic>
      <p:pic>
        <p:nvPicPr>
          <p:cNvPr id="11" name="Picture 10"/>
          <p:cNvPicPr>
            <a:picLocks noChangeAspect="1"/>
          </p:cNvPicPr>
          <p:nvPr/>
        </p:nvPicPr>
        <p:blipFill>
          <a:blip r:embed="rId5"/>
          <a:stretch>
            <a:fillRect/>
          </a:stretch>
        </p:blipFill>
        <p:spPr>
          <a:xfrm>
            <a:off x="9110612" y="2895014"/>
            <a:ext cx="2533650" cy="1800225"/>
          </a:xfrm>
          <a:prstGeom prst="rect">
            <a:avLst/>
          </a:prstGeom>
        </p:spPr>
      </p:pic>
      <p:pic>
        <p:nvPicPr>
          <p:cNvPr id="12" name="Picture 11"/>
          <p:cNvPicPr>
            <a:picLocks noChangeAspect="1"/>
          </p:cNvPicPr>
          <p:nvPr/>
        </p:nvPicPr>
        <p:blipFill>
          <a:blip r:embed="rId6"/>
          <a:stretch>
            <a:fillRect/>
          </a:stretch>
        </p:blipFill>
        <p:spPr>
          <a:xfrm>
            <a:off x="7915802" y="4681187"/>
            <a:ext cx="2905125" cy="1571625"/>
          </a:xfrm>
          <a:prstGeom prst="rect">
            <a:avLst/>
          </a:prstGeom>
        </p:spPr>
      </p:pic>
    </p:spTree>
    <p:extLst>
      <p:ext uri="{BB962C8B-B14F-4D97-AF65-F5344CB8AC3E}">
        <p14:creationId xmlns:p14="http://schemas.microsoft.com/office/powerpoint/2010/main" val="3090057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827601"/>
          </a:xfrm>
        </p:spPr>
        <p:txBody>
          <a:bodyPr>
            <a:normAutofit/>
          </a:bodyPr>
          <a:lstStyle/>
          <a:p>
            <a:pPr marL="0" indent="0">
              <a:buNone/>
            </a:pPr>
            <a:r>
              <a:rPr lang="en-US" sz="3638" dirty="0" smtClean="0"/>
              <a:t>Top tips to resolve conflict are:</a:t>
            </a:r>
          </a:p>
          <a:p>
            <a:pPr marL="0" indent="0">
              <a:buNone/>
            </a:pPr>
            <a:endParaRPr lang="en-US" sz="3638" dirty="0"/>
          </a:p>
          <a:p>
            <a:pPr marL="0" indent="0">
              <a:buNone/>
            </a:pPr>
            <a:r>
              <a:rPr lang="en-US" sz="3638" b="1" dirty="0" smtClean="0"/>
              <a:t>3. Be willing to forgive</a:t>
            </a:r>
            <a:r>
              <a:rPr lang="en-US" sz="3638" dirty="0" smtClean="0"/>
              <a:t> – everyone makes mistakes so it is important to be open to </a:t>
            </a:r>
            <a:r>
              <a:rPr lang="en-US" sz="3638" dirty="0" err="1" smtClean="0"/>
              <a:t>apologising</a:t>
            </a:r>
            <a:r>
              <a:rPr lang="en-US" sz="3638" dirty="0" smtClean="0"/>
              <a:t> and accepting apologies as this will end up strengthening the relationship</a:t>
            </a:r>
            <a:endParaRPr lang="en-US" sz="3638" b="1"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How to resolve conflict?</a:t>
            </a:r>
            <a:endParaRPr sz="2426" spc="27" dirty="0"/>
          </a:p>
        </p:txBody>
      </p:sp>
      <p:pic>
        <p:nvPicPr>
          <p:cNvPr id="9" name="Picture 8"/>
          <p:cNvPicPr>
            <a:picLocks noChangeAspect="1"/>
          </p:cNvPicPr>
          <p:nvPr/>
        </p:nvPicPr>
        <p:blipFill>
          <a:blip r:embed="rId4"/>
          <a:stretch>
            <a:fillRect/>
          </a:stretch>
        </p:blipFill>
        <p:spPr>
          <a:xfrm>
            <a:off x="7805687" y="1352719"/>
            <a:ext cx="2819400" cy="1619250"/>
          </a:xfrm>
          <a:prstGeom prst="rect">
            <a:avLst/>
          </a:prstGeom>
        </p:spPr>
      </p:pic>
      <p:pic>
        <p:nvPicPr>
          <p:cNvPr id="11" name="Picture 10"/>
          <p:cNvPicPr>
            <a:picLocks noChangeAspect="1"/>
          </p:cNvPicPr>
          <p:nvPr/>
        </p:nvPicPr>
        <p:blipFill>
          <a:blip r:embed="rId5"/>
          <a:stretch>
            <a:fillRect/>
          </a:stretch>
        </p:blipFill>
        <p:spPr>
          <a:xfrm>
            <a:off x="9110612" y="2895014"/>
            <a:ext cx="2533650" cy="1800225"/>
          </a:xfrm>
          <a:prstGeom prst="rect">
            <a:avLst/>
          </a:prstGeom>
        </p:spPr>
      </p:pic>
      <p:pic>
        <p:nvPicPr>
          <p:cNvPr id="12" name="Picture 11"/>
          <p:cNvPicPr>
            <a:picLocks noChangeAspect="1"/>
          </p:cNvPicPr>
          <p:nvPr/>
        </p:nvPicPr>
        <p:blipFill>
          <a:blip r:embed="rId6"/>
          <a:stretch>
            <a:fillRect/>
          </a:stretch>
        </p:blipFill>
        <p:spPr>
          <a:xfrm>
            <a:off x="7915802" y="4681187"/>
            <a:ext cx="2905125" cy="1571625"/>
          </a:xfrm>
          <a:prstGeom prst="rect">
            <a:avLst/>
          </a:prstGeom>
        </p:spPr>
      </p:pic>
    </p:spTree>
    <p:extLst>
      <p:ext uri="{BB962C8B-B14F-4D97-AF65-F5344CB8AC3E}">
        <p14:creationId xmlns:p14="http://schemas.microsoft.com/office/powerpoint/2010/main" val="2467039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827601"/>
          </a:xfrm>
        </p:spPr>
        <p:txBody>
          <a:bodyPr>
            <a:normAutofit/>
          </a:bodyPr>
          <a:lstStyle/>
          <a:p>
            <a:pPr marL="0" indent="0">
              <a:buNone/>
            </a:pPr>
            <a:r>
              <a:rPr lang="en-US" sz="3638" dirty="0" smtClean="0"/>
              <a:t>Top tips to resolve conflict are:</a:t>
            </a:r>
          </a:p>
          <a:p>
            <a:pPr marL="0" indent="0">
              <a:buNone/>
            </a:pPr>
            <a:endParaRPr lang="en-US" sz="3638" dirty="0"/>
          </a:p>
          <a:p>
            <a:pPr marL="0" indent="0">
              <a:buNone/>
            </a:pPr>
            <a:r>
              <a:rPr lang="en-US" sz="3638" b="1" dirty="0" smtClean="0"/>
              <a:t>4. Don’t just listen, but hear </a:t>
            </a:r>
            <a:r>
              <a:rPr lang="en-US" sz="3638" dirty="0" smtClean="0"/>
              <a:t>– It is important to keep an open mid and actively listening when the other person is speaking to try to understand their point of view</a:t>
            </a:r>
            <a:endParaRPr lang="en-US" sz="3638" b="1"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How to resolve conflict?</a:t>
            </a:r>
            <a:endParaRPr sz="2426" spc="27" dirty="0"/>
          </a:p>
        </p:txBody>
      </p:sp>
      <p:pic>
        <p:nvPicPr>
          <p:cNvPr id="9" name="Picture 8"/>
          <p:cNvPicPr>
            <a:picLocks noChangeAspect="1"/>
          </p:cNvPicPr>
          <p:nvPr/>
        </p:nvPicPr>
        <p:blipFill>
          <a:blip r:embed="rId4"/>
          <a:stretch>
            <a:fillRect/>
          </a:stretch>
        </p:blipFill>
        <p:spPr>
          <a:xfrm>
            <a:off x="7805687" y="1352719"/>
            <a:ext cx="2819400" cy="1619250"/>
          </a:xfrm>
          <a:prstGeom prst="rect">
            <a:avLst/>
          </a:prstGeom>
        </p:spPr>
      </p:pic>
      <p:pic>
        <p:nvPicPr>
          <p:cNvPr id="11" name="Picture 10"/>
          <p:cNvPicPr>
            <a:picLocks noChangeAspect="1"/>
          </p:cNvPicPr>
          <p:nvPr/>
        </p:nvPicPr>
        <p:blipFill>
          <a:blip r:embed="rId5"/>
          <a:stretch>
            <a:fillRect/>
          </a:stretch>
        </p:blipFill>
        <p:spPr>
          <a:xfrm>
            <a:off x="9110612" y="2895014"/>
            <a:ext cx="2533650" cy="1800225"/>
          </a:xfrm>
          <a:prstGeom prst="rect">
            <a:avLst/>
          </a:prstGeom>
        </p:spPr>
      </p:pic>
      <p:pic>
        <p:nvPicPr>
          <p:cNvPr id="12" name="Picture 11"/>
          <p:cNvPicPr>
            <a:picLocks noChangeAspect="1"/>
          </p:cNvPicPr>
          <p:nvPr/>
        </p:nvPicPr>
        <p:blipFill>
          <a:blip r:embed="rId6"/>
          <a:stretch>
            <a:fillRect/>
          </a:stretch>
        </p:blipFill>
        <p:spPr>
          <a:xfrm>
            <a:off x="7915802" y="4681187"/>
            <a:ext cx="2905125" cy="1571625"/>
          </a:xfrm>
          <a:prstGeom prst="rect">
            <a:avLst/>
          </a:prstGeom>
        </p:spPr>
      </p:pic>
    </p:spTree>
    <p:extLst>
      <p:ext uri="{BB962C8B-B14F-4D97-AF65-F5344CB8AC3E}">
        <p14:creationId xmlns:p14="http://schemas.microsoft.com/office/powerpoint/2010/main" val="3209891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827601"/>
          </a:xfrm>
        </p:spPr>
        <p:txBody>
          <a:bodyPr>
            <a:normAutofit/>
          </a:bodyPr>
          <a:lstStyle/>
          <a:p>
            <a:pPr marL="0" indent="0">
              <a:buNone/>
            </a:pPr>
            <a:r>
              <a:rPr lang="en-US" sz="3638" dirty="0" smtClean="0"/>
              <a:t>Top tips to resolve conflict are:</a:t>
            </a:r>
          </a:p>
          <a:p>
            <a:pPr marL="0" indent="0">
              <a:buNone/>
            </a:pPr>
            <a:endParaRPr lang="en-US" sz="3638" dirty="0"/>
          </a:p>
          <a:p>
            <a:pPr marL="0" indent="0">
              <a:buNone/>
            </a:pPr>
            <a:r>
              <a:rPr lang="en-US" sz="3638" b="1" dirty="0" smtClean="0"/>
              <a:t>5. Negotiate and compromise</a:t>
            </a:r>
            <a:r>
              <a:rPr lang="en-US" sz="3638" dirty="0" smtClean="0"/>
              <a:t> – people’s ideas and perspectives may be different from yours. It is important to try to take this into consideration and work towards a compromise.</a:t>
            </a:r>
            <a:endParaRPr lang="en-US" sz="3638" b="1"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How to resolve conflict?</a:t>
            </a:r>
            <a:endParaRPr sz="2426" spc="27" dirty="0"/>
          </a:p>
        </p:txBody>
      </p:sp>
      <p:pic>
        <p:nvPicPr>
          <p:cNvPr id="9" name="Picture 8"/>
          <p:cNvPicPr>
            <a:picLocks noChangeAspect="1"/>
          </p:cNvPicPr>
          <p:nvPr/>
        </p:nvPicPr>
        <p:blipFill>
          <a:blip r:embed="rId4"/>
          <a:stretch>
            <a:fillRect/>
          </a:stretch>
        </p:blipFill>
        <p:spPr>
          <a:xfrm>
            <a:off x="7805687" y="1352719"/>
            <a:ext cx="2819400" cy="1619250"/>
          </a:xfrm>
          <a:prstGeom prst="rect">
            <a:avLst/>
          </a:prstGeom>
        </p:spPr>
      </p:pic>
      <p:pic>
        <p:nvPicPr>
          <p:cNvPr id="11" name="Picture 10"/>
          <p:cNvPicPr>
            <a:picLocks noChangeAspect="1"/>
          </p:cNvPicPr>
          <p:nvPr/>
        </p:nvPicPr>
        <p:blipFill>
          <a:blip r:embed="rId5"/>
          <a:stretch>
            <a:fillRect/>
          </a:stretch>
        </p:blipFill>
        <p:spPr>
          <a:xfrm>
            <a:off x="9110612" y="2895014"/>
            <a:ext cx="2533650" cy="1800225"/>
          </a:xfrm>
          <a:prstGeom prst="rect">
            <a:avLst/>
          </a:prstGeom>
        </p:spPr>
      </p:pic>
      <p:pic>
        <p:nvPicPr>
          <p:cNvPr id="12" name="Picture 11"/>
          <p:cNvPicPr>
            <a:picLocks noChangeAspect="1"/>
          </p:cNvPicPr>
          <p:nvPr/>
        </p:nvPicPr>
        <p:blipFill>
          <a:blip r:embed="rId6"/>
          <a:stretch>
            <a:fillRect/>
          </a:stretch>
        </p:blipFill>
        <p:spPr>
          <a:xfrm>
            <a:off x="7915802" y="4681187"/>
            <a:ext cx="2905125" cy="1571625"/>
          </a:xfrm>
          <a:prstGeom prst="rect">
            <a:avLst/>
          </a:prstGeom>
        </p:spPr>
      </p:pic>
    </p:spTree>
    <p:extLst>
      <p:ext uri="{BB962C8B-B14F-4D97-AF65-F5344CB8AC3E}">
        <p14:creationId xmlns:p14="http://schemas.microsoft.com/office/powerpoint/2010/main" val="1348794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Tree>
    <p:extLst>
      <p:ext uri="{BB962C8B-B14F-4D97-AF65-F5344CB8AC3E}">
        <p14:creationId xmlns:p14="http://schemas.microsoft.com/office/powerpoint/2010/main" val="350741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True or False</a:t>
            </a:r>
            <a:endParaRPr lang="en-US" sz="3638" dirty="0"/>
          </a:p>
          <a:p>
            <a:pPr marL="0" indent="0">
              <a:buNone/>
            </a:pPr>
            <a:endParaRPr lang="en-US" sz="3638" dirty="0"/>
          </a:p>
          <a:p>
            <a:pPr marL="0" indent="0">
              <a:buNone/>
            </a:pPr>
            <a:r>
              <a:rPr lang="en-US" sz="3638" dirty="0" smtClean="0"/>
              <a:t>“during a conflict it is recommended to bring up old issues”</a:t>
            </a:r>
            <a:endParaRPr lang="en-US" sz="3638" dirty="0"/>
          </a:p>
          <a:p>
            <a:pPr marL="0" indent="0">
              <a:buNone/>
            </a:pPr>
            <a:endParaRPr lang="en-US" sz="3638" dirty="0"/>
          </a:p>
          <a:p>
            <a:pPr marL="0" indent="0">
              <a:buNone/>
            </a:pPr>
            <a:r>
              <a:rPr lang="en-US" sz="3638" dirty="0" smtClean="0">
                <a:solidFill>
                  <a:srgbClr val="FF0000"/>
                </a:solidFill>
              </a:rPr>
              <a:t>A – True</a:t>
            </a:r>
          </a:p>
          <a:p>
            <a:pPr marL="0" indent="0">
              <a:buNone/>
            </a:pPr>
            <a:endParaRPr lang="en-US" sz="3638" dirty="0">
              <a:solidFill>
                <a:srgbClr val="FF0000"/>
              </a:solidFill>
            </a:endParaRPr>
          </a:p>
          <a:p>
            <a:pPr marL="0" indent="0">
              <a:buNone/>
            </a:pPr>
            <a:r>
              <a:rPr lang="en-US" sz="3638" dirty="0" smtClean="0">
                <a:solidFill>
                  <a:srgbClr val="FF0000"/>
                </a:solidFill>
              </a:rPr>
              <a:t>B – False</a:t>
            </a: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2176730" y="5098064"/>
            <a:ext cx="974684" cy="974684"/>
          </a:xfrm>
          <a:prstGeom prst="rect">
            <a:avLst/>
          </a:prstGeom>
        </p:spPr>
      </p:pic>
    </p:spTree>
    <p:extLst>
      <p:ext uri="{BB962C8B-B14F-4D97-AF65-F5344CB8AC3E}">
        <p14:creationId xmlns:p14="http://schemas.microsoft.com/office/powerpoint/2010/main" val="118339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True or False</a:t>
            </a:r>
            <a:endParaRPr lang="en-US" sz="3638" dirty="0"/>
          </a:p>
          <a:p>
            <a:pPr marL="0" indent="0">
              <a:buNone/>
            </a:pPr>
            <a:endParaRPr lang="en-US" sz="3638" dirty="0"/>
          </a:p>
          <a:p>
            <a:pPr marL="0" indent="0">
              <a:buNone/>
            </a:pPr>
            <a:r>
              <a:rPr lang="en-US" sz="3638" dirty="0" smtClean="0"/>
              <a:t>“during a conflict a person should recognize and control their own feelings so they respond calmly and respectfully”</a:t>
            </a:r>
            <a:endParaRPr lang="en-US" sz="3638" dirty="0"/>
          </a:p>
          <a:p>
            <a:pPr marL="0" indent="0">
              <a:buNone/>
            </a:pPr>
            <a:endParaRPr lang="en-US" sz="3638" dirty="0"/>
          </a:p>
          <a:p>
            <a:pPr marL="0" indent="0">
              <a:buNone/>
            </a:pPr>
            <a:r>
              <a:rPr lang="en-US" sz="3638" dirty="0" smtClean="0">
                <a:solidFill>
                  <a:srgbClr val="FF0000"/>
                </a:solidFill>
              </a:rPr>
              <a:t>A – True</a:t>
            </a:r>
          </a:p>
          <a:p>
            <a:pPr marL="0" indent="0">
              <a:buNone/>
            </a:pPr>
            <a:endParaRPr lang="en-US" sz="3638" dirty="0">
              <a:solidFill>
                <a:srgbClr val="FF0000"/>
              </a:solidFill>
            </a:endParaRPr>
          </a:p>
          <a:p>
            <a:pPr marL="0" indent="0">
              <a:buNone/>
            </a:pPr>
            <a:r>
              <a:rPr lang="en-US" sz="3638" dirty="0" smtClean="0">
                <a:solidFill>
                  <a:srgbClr val="FF0000"/>
                </a:solidFill>
              </a:rPr>
              <a:t>B – False</a:t>
            </a: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2144073" y="4493906"/>
            <a:ext cx="974684" cy="974684"/>
          </a:xfrm>
          <a:prstGeom prst="rect">
            <a:avLst/>
          </a:prstGeom>
        </p:spPr>
      </p:pic>
    </p:spTree>
    <p:extLst>
      <p:ext uri="{BB962C8B-B14F-4D97-AF65-F5344CB8AC3E}">
        <p14:creationId xmlns:p14="http://schemas.microsoft.com/office/powerpoint/2010/main" val="20673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True or False</a:t>
            </a:r>
            <a:endParaRPr lang="en-US" sz="3638" dirty="0"/>
          </a:p>
          <a:p>
            <a:pPr marL="0" indent="0">
              <a:buNone/>
            </a:pPr>
            <a:endParaRPr lang="en-US" sz="3638" dirty="0"/>
          </a:p>
          <a:p>
            <a:pPr marL="0" indent="0">
              <a:buNone/>
            </a:pPr>
            <a:r>
              <a:rPr lang="en-US" sz="3638" dirty="0" smtClean="0"/>
              <a:t>“during a conflict it is important not to </a:t>
            </a:r>
            <a:r>
              <a:rPr lang="en-US" sz="3638" dirty="0" err="1" smtClean="0"/>
              <a:t>apologise</a:t>
            </a:r>
            <a:r>
              <a:rPr lang="en-US" sz="3638" dirty="0" smtClean="0"/>
              <a:t>”</a:t>
            </a:r>
            <a:endParaRPr lang="en-US" sz="3638" dirty="0"/>
          </a:p>
          <a:p>
            <a:pPr marL="0" indent="0">
              <a:buNone/>
            </a:pPr>
            <a:endParaRPr lang="en-US" sz="3638" dirty="0"/>
          </a:p>
          <a:p>
            <a:pPr marL="0" indent="0">
              <a:buNone/>
            </a:pPr>
            <a:r>
              <a:rPr lang="en-US" sz="3638" dirty="0" smtClean="0">
                <a:solidFill>
                  <a:srgbClr val="FF0000"/>
                </a:solidFill>
              </a:rPr>
              <a:t>A – True</a:t>
            </a:r>
          </a:p>
          <a:p>
            <a:pPr marL="0" indent="0">
              <a:buNone/>
            </a:pPr>
            <a:endParaRPr lang="en-US" sz="3638" dirty="0">
              <a:solidFill>
                <a:srgbClr val="FF0000"/>
              </a:solidFill>
            </a:endParaRPr>
          </a:p>
          <a:p>
            <a:pPr marL="0" indent="0">
              <a:buNone/>
            </a:pPr>
            <a:r>
              <a:rPr lang="en-US" sz="3638" dirty="0" smtClean="0">
                <a:solidFill>
                  <a:srgbClr val="FF0000"/>
                </a:solidFill>
              </a:rPr>
              <a:t>B – False</a:t>
            </a: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2160402" y="5296986"/>
            <a:ext cx="974684" cy="974684"/>
          </a:xfrm>
          <a:prstGeom prst="rect">
            <a:avLst/>
          </a:prstGeom>
        </p:spPr>
      </p:pic>
    </p:spTree>
    <p:extLst>
      <p:ext uri="{BB962C8B-B14F-4D97-AF65-F5344CB8AC3E}">
        <p14:creationId xmlns:p14="http://schemas.microsoft.com/office/powerpoint/2010/main" val="247775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a:t>
            </a:r>
            <a:r>
              <a:rPr lang="en-GB" sz="4000" u="sng" dirty="0" smtClean="0">
                <a:solidFill>
                  <a:prstClr val="black"/>
                </a:solidFill>
                <a:latin typeface="Comic Sans MS" panose="030F0702030302020204" pitchFamily="66" charset="0"/>
              </a:rPr>
              <a:t>Relationships: </a:t>
            </a:r>
            <a:r>
              <a:rPr lang="en-GB" sz="4000"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Issues faced by people in the UK</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loneliness?</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Importance of working together</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conflict resolution?</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Importance of celebrating culture and diversity</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Importance of charity work</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What is conflict resolution</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Why is conflict resolution important?</a:t>
            </a:r>
          </a:p>
          <a:p>
            <a:pPr marL="138623" indent="-138623" defTabSz="554499">
              <a:lnSpc>
                <a:spcPct val="110000"/>
              </a:lnSpc>
              <a:spcBef>
                <a:spcPts val="607"/>
              </a:spcBef>
              <a:buFontTx/>
              <a:buChar char="-"/>
              <a:defRPr/>
            </a:pPr>
            <a:r>
              <a:rPr lang="en-US" sz="1940" b="1" dirty="0" smtClean="0">
                <a:solidFill>
                  <a:prstClr val="black"/>
                </a:solidFill>
                <a:latin typeface="Comic Sans MS"/>
              </a:rPr>
              <a:t>How to resolve conflict</a:t>
            </a:r>
          </a:p>
          <a:p>
            <a:pPr marL="138623" indent="-138623" defTabSz="554499">
              <a:lnSpc>
                <a:spcPct val="110000"/>
              </a:lnSpc>
              <a:spcBef>
                <a:spcPts val="607"/>
              </a:spcBef>
              <a:buFontTx/>
              <a:buChar char="-"/>
              <a:defRPr/>
            </a:pPr>
            <a:r>
              <a:rPr lang="en-US" sz="1940" b="1" dirty="0" smtClean="0">
                <a:solidFill>
                  <a:prstClr val="black"/>
                </a:solidFill>
                <a:latin typeface="Comic Sans MS"/>
              </a:rPr>
              <a:t>Application to scenario</a:t>
            </a:r>
          </a:p>
          <a:p>
            <a:pPr marL="138623" indent="-138623" defTabSz="554499">
              <a:lnSpc>
                <a:spcPct val="110000"/>
              </a:lnSpc>
              <a:spcBef>
                <a:spcPts val="607"/>
              </a:spcBef>
              <a:buFontTx/>
              <a:buChar char="-"/>
              <a:defRPr/>
            </a:pPr>
            <a:endParaRPr lang="en-US" sz="1940" b="1" dirty="0" smtClean="0">
              <a:solidFill>
                <a:prstClr val="black"/>
              </a:solidFill>
              <a:latin typeface="Comic Sans MS"/>
            </a:endParaRPr>
          </a:p>
          <a:p>
            <a:pPr marL="138623" indent="-138623" defTabSz="554499">
              <a:lnSpc>
                <a:spcPct val="110000"/>
              </a:lnSpc>
              <a:spcBef>
                <a:spcPts val="607"/>
              </a:spcBef>
              <a:buFontTx/>
              <a:buChar char="-"/>
              <a:defRPr/>
            </a:pP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2631722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True or False</a:t>
            </a:r>
            <a:endParaRPr lang="en-US" sz="3638" dirty="0"/>
          </a:p>
          <a:p>
            <a:pPr marL="0" indent="0">
              <a:buNone/>
            </a:pPr>
            <a:endParaRPr lang="en-US" sz="3638" dirty="0"/>
          </a:p>
          <a:p>
            <a:pPr marL="0" indent="0">
              <a:buNone/>
            </a:pPr>
            <a:r>
              <a:rPr lang="en-US" sz="3638" dirty="0" smtClean="0"/>
              <a:t>“during a conflict it is important to actively listen so you can understand the other persons point of view”</a:t>
            </a:r>
            <a:endParaRPr lang="en-US" sz="3638" dirty="0"/>
          </a:p>
          <a:p>
            <a:pPr marL="0" indent="0">
              <a:buNone/>
            </a:pPr>
            <a:endParaRPr lang="en-US" sz="3638" dirty="0"/>
          </a:p>
          <a:p>
            <a:pPr marL="0" indent="0">
              <a:buNone/>
            </a:pPr>
            <a:r>
              <a:rPr lang="en-US" sz="3638" dirty="0" smtClean="0">
                <a:solidFill>
                  <a:srgbClr val="FF0000"/>
                </a:solidFill>
              </a:rPr>
              <a:t>A – True</a:t>
            </a:r>
          </a:p>
          <a:p>
            <a:pPr marL="0" indent="0">
              <a:buNone/>
            </a:pPr>
            <a:endParaRPr lang="en-US" sz="3638" dirty="0">
              <a:solidFill>
                <a:srgbClr val="FF0000"/>
              </a:solidFill>
            </a:endParaRPr>
          </a:p>
          <a:p>
            <a:pPr marL="0" indent="0">
              <a:buNone/>
            </a:pPr>
            <a:r>
              <a:rPr lang="en-US" sz="3638" dirty="0" smtClean="0">
                <a:solidFill>
                  <a:srgbClr val="FF0000"/>
                </a:solidFill>
              </a:rPr>
              <a:t>B – False</a:t>
            </a: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2176731" y="4480558"/>
            <a:ext cx="974684" cy="974684"/>
          </a:xfrm>
          <a:prstGeom prst="rect">
            <a:avLst/>
          </a:prstGeom>
        </p:spPr>
      </p:pic>
    </p:spTree>
    <p:extLst>
      <p:ext uri="{BB962C8B-B14F-4D97-AF65-F5344CB8AC3E}">
        <p14:creationId xmlns:p14="http://schemas.microsoft.com/office/powerpoint/2010/main" val="95793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True or False</a:t>
            </a:r>
            <a:endParaRPr lang="en-US" sz="3638" dirty="0"/>
          </a:p>
          <a:p>
            <a:pPr marL="0" indent="0">
              <a:buNone/>
            </a:pPr>
            <a:endParaRPr lang="en-US" sz="3638" dirty="0"/>
          </a:p>
          <a:p>
            <a:pPr marL="0" indent="0">
              <a:buNone/>
            </a:pPr>
            <a:r>
              <a:rPr lang="en-US" sz="3638" dirty="0" smtClean="0"/>
              <a:t>“during a conflict it is important to find a compromise if you cannot agree”</a:t>
            </a:r>
            <a:endParaRPr lang="en-US" sz="3638" dirty="0"/>
          </a:p>
          <a:p>
            <a:pPr marL="0" indent="0">
              <a:buNone/>
            </a:pPr>
            <a:endParaRPr lang="en-US" sz="3638" dirty="0"/>
          </a:p>
          <a:p>
            <a:pPr marL="0" indent="0">
              <a:buNone/>
            </a:pPr>
            <a:r>
              <a:rPr lang="en-US" sz="3638" dirty="0" smtClean="0">
                <a:solidFill>
                  <a:srgbClr val="FF0000"/>
                </a:solidFill>
              </a:rPr>
              <a:t>A – True</a:t>
            </a:r>
          </a:p>
          <a:p>
            <a:pPr marL="0" indent="0">
              <a:buNone/>
            </a:pPr>
            <a:endParaRPr lang="en-US" sz="3638" dirty="0">
              <a:solidFill>
                <a:srgbClr val="FF0000"/>
              </a:solidFill>
            </a:endParaRPr>
          </a:p>
          <a:p>
            <a:pPr marL="0" indent="0">
              <a:buNone/>
            </a:pPr>
            <a:r>
              <a:rPr lang="en-US" sz="3638" dirty="0" smtClean="0">
                <a:solidFill>
                  <a:srgbClr val="FF0000"/>
                </a:solidFill>
              </a:rPr>
              <a:t>B – False</a:t>
            </a: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2176731" y="4480558"/>
            <a:ext cx="974684" cy="974684"/>
          </a:xfrm>
          <a:prstGeom prst="rect">
            <a:avLst/>
          </a:prstGeom>
        </p:spPr>
      </p:pic>
    </p:spTree>
    <p:extLst>
      <p:ext uri="{BB962C8B-B14F-4D97-AF65-F5344CB8AC3E}">
        <p14:creationId xmlns:p14="http://schemas.microsoft.com/office/powerpoint/2010/main" val="374125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397770" y="1261997"/>
            <a:ext cx="6252723" cy="5596563"/>
          </a:xfrm>
        </p:spPr>
        <p:txBody>
          <a:bodyPr>
            <a:normAutofit fontScale="85000" lnSpcReduction="20000"/>
          </a:bodyPr>
          <a:lstStyle/>
          <a:p>
            <a:pPr marL="0" indent="0">
              <a:buNone/>
            </a:pPr>
            <a:r>
              <a:rPr lang="en-US" sz="3638" dirty="0" smtClean="0"/>
              <a:t>Emma and Liam are working together on an art project for school. However they both have different ideas on how their project so look. The two start discussing their ideas but it soon turns into a disagreement. Liam thinks Emma’s idea is childish and Emma thinks Liam’s idea is boring. During the disagreement Emma starts to raise her voice and says “you’re so annoying, why can’t we just do it my way for once?” Liam feels hurt by Emma’s tone and criticism. He does not know what to say back so he just stands there feeling upset.</a:t>
            </a:r>
            <a:endParaRPr lang="en-US" sz="3638" b="1"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Conflict resolution scenario</a:t>
            </a:r>
            <a:endParaRPr sz="2426" spc="27" dirty="0"/>
          </a:p>
        </p:txBody>
      </p:sp>
      <p:sp>
        <p:nvSpPr>
          <p:cNvPr id="13" name="Content Placeholder 2"/>
          <p:cNvSpPr txBox="1">
            <a:spLocks/>
          </p:cNvSpPr>
          <p:nvPr/>
        </p:nvSpPr>
        <p:spPr>
          <a:xfrm>
            <a:off x="7298871" y="1261997"/>
            <a:ext cx="4783593" cy="5596563"/>
          </a:xfrm>
          <a:prstGeom prst="rect">
            <a:avLst/>
          </a:prstGeom>
        </p:spPr>
        <p:txBody>
          <a:bodyPr vert="horz" lIns="91440" tIns="45720" rIns="91440" bIns="45720" rtlCol="0">
            <a:normAutofit fontScale="92500" lnSpcReduction="1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In your books write down answers to the following questions:</a:t>
            </a:r>
          </a:p>
          <a:p>
            <a:pPr marL="0" indent="0">
              <a:buFont typeface="Arial" panose="020B0604020202020204" pitchFamily="34" charset="0"/>
              <a:buNone/>
            </a:pPr>
            <a:endParaRPr lang="en-US" sz="3638" b="1" dirty="0"/>
          </a:p>
          <a:p>
            <a:pPr marL="742950" indent="-742950">
              <a:buFont typeface="Arial" panose="020B0604020202020204" pitchFamily="34" charset="0"/>
              <a:buAutoNum type="arabicPeriod"/>
            </a:pPr>
            <a:r>
              <a:rPr lang="en-US" sz="3638" dirty="0" smtClean="0"/>
              <a:t>What type of response did Emma and Liam have?</a:t>
            </a:r>
          </a:p>
          <a:p>
            <a:pPr marL="742950" indent="-742950">
              <a:buFont typeface="Arial" panose="020B0604020202020204" pitchFamily="34" charset="0"/>
              <a:buAutoNum type="arabicPeriod"/>
            </a:pPr>
            <a:r>
              <a:rPr lang="en-US" sz="3638" dirty="0" smtClean="0"/>
              <a:t>What conflict resolution techniques could be use to end the conflict?</a:t>
            </a:r>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p:txBody>
      </p:sp>
    </p:spTree>
    <p:extLst>
      <p:ext uri="{BB962C8B-B14F-4D97-AF65-F5344CB8AC3E}">
        <p14:creationId xmlns:p14="http://schemas.microsoft.com/office/powerpoint/2010/main" val="57882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397770" y="1261997"/>
            <a:ext cx="6252723" cy="5596563"/>
          </a:xfrm>
        </p:spPr>
        <p:txBody>
          <a:bodyPr>
            <a:normAutofit fontScale="85000" lnSpcReduction="20000"/>
          </a:bodyPr>
          <a:lstStyle/>
          <a:p>
            <a:pPr marL="0" indent="0">
              <a:buNone/>
            </a:pPr>
            <a:r>
              <a:rPr lang="en-US" sz="3638" dirty="0" smtClean="0"/>
              <a:t>Emma and Liam are working together on an art project for school. However they both have different ideas on how their project so look. The two start discussing their ideas but it soon turns into a disagreement. Liam thinks Emma’s idea is childish and Emma thinks Liam’s idea is boring. During the disagreement Emma starts to raise her voice and says “you’re so annoying, why can’t we just do it my way for once?” Liam feels hurt by Emma’s tone and criticism. He does not know what to say back so he just stands there feeling upset.</a:t>
            </a:r>
            <a:endParaRPr lang="en-US" sz="3638" b="1"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Conflict resolution scenario</a:t>
            </a:r>
            <a:endParaRPr sz="2426" spc="27" dirty="0"/>
          </a:p>
        </p:txBody>
      </p:sp>
      <p:sp>
        <p:nvSpPr>
          <p:cNvPr id="13" name="Content Placeholder 2"/>
          <p:cNvSpPr txBox="1">
            <a:spLocks/>
          </p:cNvSpPr>
          <p:nvPr/>
        </p:nvSpPr>
        <p:spPr>
          <a:xfrm>
            <a:off x="7298871" y="1261997"/>
            <a:ext cx="4783593" cy="5596563"/>
          </a:xfrm>
          <a:prstGeom prst="rect">
            <a:avLst/>
          </a:prstGeom>
        </p:spPr>
        <p:txBody>
          <a:bodyPr vert="horz" lIns="91440" tIns="45720" rIns="91440" bIns="45720" rtlCol="0">
            <a:normAutofit fontScale="92500" lnSpcReduction="1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Using your </a:t>
            </a:r>
            <a:r>
              <a:rPr lang="en-US" sz="3638" dirty="0" err="1" smtClean="0"/>
              <a:t>oracy</a:t>
            </a:r>
            <a:r>
              <a:rPr lang="en-US" sz="3638" dirty="0" smtClean="0"/>
              <a:t> </a:t>
            </a:r>
            <a:r>
              <a:rPr lang="en-US" sz="3638" dirty="0" err="1" smtClean="0"/>
              <a:t>helpsheet</a:t>
            </a:r>
            <a:r>
              <a:rPr lang="en-US" sz="3638" dirty="0" smtClean="0"/>
              <a:t>, discuss with the person next to you the answers you have suggested.</a:t>
            </a:r>
          </a:p>
          <a:p>
            <a:pPr marL="0" indent="0">
              <a:buFont typeface="Arial" panose="020B0604020202020204" pitchFamily="34" charset="0"/>
              <a:buNone/>
            </a:pPr>
            <a:endParaRPr lang="en-US" sz="3638" dirty="0"/>
          </a:p>
          <a:p>
            <a:pPr marL="0" indent="0">
              <a:buFont typeface="Arial" panose="020B0604020202020204" pitchFamily="34" charset="0"/>
              <a:buNone/>
            </a:pPr>
            <a:r>
              <a:rPr lang="en-US" sz="3638" dirty="0" smtClean="0"/>
              <a:t>Remember to add, build or challenge during the discussion.</a:t>
            </a:r>
          </a:p>
          <a:p>
            <a:pPr marL="0" indent="0">
              <a:buFont typeface="Arial" panose="020B0604020202020204" pitchFamily="34" charset="0"/>
              <a:buNone/>
            </a:pPr>
            <a:endParaRPr lang="en-US" sz="3638" dirty="0"/>
          </a:p>
          <a:p>
            <a:pPr marL="0" indent="0">
              <a:buFont typeface="Arial" panose="020B0604020202020204" pitchFamily="34" charset="0"/>
              <a:buNone/>
            </a:pPr>
            <a:r>
              <a:rPr lang="en-US" sz="3638" dirty="0" smtClean="0"/>
              <a:t>Be ready to share your answers with the class.</a:t>
            </a:r>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p:txBody>
      </p:sp>
    </p:spTree>
    <p:extLst>
      <p:ext uri="{BB962C8B-B14F-4D97-AF65-F5344CB8AC3E}">
        <p14:creationId xmlns:p14="http://schemas.microsoft.com/office/powerpoint/2010/main" val="3591939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079445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20000"/>
          </a:bodyPr>
          <a:lstStyle/>
          <a:p>
            <a:pPr marL="0" indent="0">
              <a:buNone/>
            </a:pPr>
            <a:r>
              <a:rPr lang="en-US" sz="3638" dirty="0" smtClean="0"/>
              <a:t>Conflict is “a disagreement where there is tension”</a:t>
            </a:r>
          </a:p>
          <a:p>
            <a:pPr marL="0" indent="0">
              <a:buNone/>
            </a:pPr>
            <a:endParaRPr lang="en-US" sz="3638" dirty="0"/>
          </a:p>
          <a:p>
            <a:pPr marL="0" indent="0">
              <a:buNone/>
            </a:pPr>
            <a:r>
              <a:rPr lang="en-US" sz="3638" dirty="0" smtClean="0"/>
              <a:t>Disagreements happen all the time but not all disagreements lead to conflict.</a:t>
            </a:r>
          </a:p>
          <a:p>
            <a:pPr marL="0" indent="0">
              <a:buNone/>
            </a:pPr>
            <a:endParaRPr lang="en-US" sz="3638" dirty="0"/>
          </a:p>
          <a:p>
            <a:pPr marL="0" indent="0">
              <a:buNone/>
            </a:pPr>
            <a:r>
              <a:rPr lang="en-US" sz="3638" dirty="0" smtClean="0"/>
              <a:t>A disagreement becomes conflict when people get tense and take a position on the issue that is the cause of the disagreement.</a:t>
            </a:r>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9" name="Picture 8"/>
          <p:cNvPicPr>
            <a:picLocks noChangeAspect="1"/>
          </p:cNvPicPr>
          <p:nvPr/>
        </p:nvPicPr>
        <p:blipFill>
          <a:blip r:embed="rId4"/>
          <a:stretch>
            <a:fillRect/>
          </a:stretch>
        </p:blipFill>
        <p:spPr>
          <a:xfrm>
            <a:off x="7805687" y="1352719"/>
            <a:ext cx="2819400" cy="1619250"/>
          </a:xfrm>
          <a:prstGeom prst="rect">
            <a:avLst/>
          </a:prstGeom>
        </p:spPr>
      </p:pic>
      <p:pic>
        <p:nvPicPr>
          <p:cNvPr id="11" name="Picture 10"/>
          <p:cNvPicPr>
            <a:picLocks noChangeAspect="1"/>
          </p:cNvPicPr>
          <p:nvPr/>
        </p:nvPicPr>
        <p:blipFill>
          <a:blip r:embed="rId5"/>
          <a:stretch>
            <a:fillRect/>
          </a:stretch>
        </p:blipFill>
        <p:spPr>
          <a:xfrm>
            <a:off x="9110612" y="2895014"/>
            <a:ext cx="2533650" cy="1800225"/>
          </a:xfrm>
          <a:prstGeom prst="rect">
            <a:avLst/>
          </a:prstGeom>
        </p:spPr>
      </p:pic>
      <p:pic>
        <p:nvPicPr>
          <p:cNvPr id="12" name="Picture 11"/>
          <p:cNvPicPr>
            <a:picLocks noChangeAspect="1"/>
          </p:cNvPicPr>
          <p:nvPr/>
        </p:nvPicPr>
        <p:blipFill>
          <a:blip r:embed="rId6"/>
          <a:stretch>
            <a:fillRect/>
          </a:stretch>
        </p:blipFill>
        <p:spPr>
          <a:xfrm>
            <a:off x="7915802" y="4681187"/>
            <a:ext cx="2905125" cy="1571625"/>
          </a:xfrm>
          <a:prstGeom prst="rect">
            <a:avLst/>
          </a:prstGeom>
        </p:spPr>
      </p:pic>
    </p:spTree>
    <p:extLst>
      <p:ext uri="{BB962C8B-B14F-4D97-AF65-F5344CB8AC3E}">
        <p14:creationId xmlns:p14="http://schemas.microsoft.com/office/powerpoint/2010/main" val="266892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20000"/>
          </a:bodyPr>
          <a:lstStyle/>
          <a:p>
            <a:pPr marL="0" indent="0">
              <a:buNone/>
            </a:pPr>
            <a:r>
              <a:rPr lang="en-US" sz="3638" dirty="0" smtClean="0"/>
              <a:t>During conflicts people respond by either:</a:t>
            </a:r>
          </a:p>
          <a:p>
            <a:pPr marL="0" indent="0">
              <a:buNone/>
            </a:pPr>
            <a:endParaRPr lang="en-US" sz="3638" dirty="0"/>
          </a:p>
          <a:p>
            <a:pPr marL="742950" indent="-742950">
              <a:buAutoNum type="arabicPeriod"/>
            </a:pPr>
            <a:r>
              <a:rPr lang="en-US" sz="3638" b="1" dirty="0" smtClean="0"/>
              <a:t>Fight</a:t>
            </a:r>
            <a:r>
              <a:rPr lang="en-US" sz="3638" dirty="0" smtClean="0"/>
              <a:t> – the person is ready to stand up or argue because they feel challenged or threatened</a:t>
            </a:r>
          </a:p>
          <a:p>
            <a:pPr marL="742950" indent="-742950">
              <a:buAutoNum type="arabicPeriod"/>
            </a:pPr>
            <a:r>
              <a:rPr lang="en-US" sz="3638" b="1" dirty="0" smtClean="0"/>
              <a:t>Flight</a:t>
            </a:r>
            <a:r>
              <a:rPr lang="en-US" sz="3638" dirty="0" smtClean="0"/>
              <a:t> – a person wants to avoid or escape the conflict</a:t>
            </a:r>
          </a:p>
          <a:p>
            <a:pPr marL="742950" indent="-742950">
              <a:buAutoNum type="arabicPeriod"/>
            </a:pPr>
            <a:r>
              <a:rPr lang="en-US" sz="3638" b="1" dirty="0" smtClean="0"/>
              <a:t>Freeze</a:t>
            </a:r>
            <a:r>
              <a:rPr lang="en-US" sz="3638" dirty="0" smtClean="0"/>
              <a:t> – a person feels stuck or unsure so does not do anything at all.</a:t>
            </a:r>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9" name="Picture 8"/>
          <p:cNvPicPr>
            <a:picLocks noChangeAspect="1"/>
          </p:cNvPicPr>
          <p:nvPr/>
        </p:nvPicPr>
        <p:blipFill>
          <a:blip r:embed="rId4"/>
          <a:stretch>
            <a:fillRect/>
          </a:stretch>
        </p:blipFill>
        <p:spPr>
          <a:xfrm>
            <a:off x="7805687" y="1352719"/>
            <a:ext cx="2819400" cy="1619250"/>
          </a:xfrm>
          <a:prstGeom prst="rect">
            <a:avLst/>
          </a:prstGeom>
        </p:spPr>
      </p:pic>
      <p:pic>
        <p:nvPicPr>
          <p:cNvPr id="11" name="Picture 10"/>
          <p:cNvPicPr>
            <a:picLocks noChangeAspect="1"/>
          </p:cNvPicPr>
          <p:nvPr/>
        </p:nvPicPr>
        <p:blipFill>
          <a:blip r:embed="rId5"/>
          <a:stretch>
            <a:fillRect/>
          </a:stretch>
        </p:blipFill>
        <p:spPr>
          <a:xfrm>
            <a:off x="9110612" y="2895014"/>
            <a:ext cx="2533650" cy="1800225"/>
          </a:xfrm>
          <a:prstGeom prst="rect">
            <a:avLst/>
          </a:prstGeom>
        </p:spPr>
      </p:pic>
      <p:pic>
        <p:nvPicPr>
          <p:cNvPr id="12" name="Picture 11"/>
          <p:cNvPicPr>
            <a:picLocks noChangeAspect="1"/>
          </p:cNvPicPr>
          <p:nvPr/>
        </p:nvPicPr>
        <p:blipFill>
          <a:blip r:embed="rId6"/>
          <a:stretch>
            <a:fillRect/>
          </a:stretch>
        </p:blipFill>
        <p:spPr>
          <a:xfrm>
            <a:off x="7915802" y="4681187"/>
            <a:ext cx="2905125" cy="1571625"/>
          </a:xfrm>
          <a:prstGeom prst="rect">
            <a:avLst/>
          </a:prstGeom>
        </p:spPr>
      </p:pic>
    </p:spTree>
    <p:extLst>
      <p:ext uri="{BB962C8B-B14F-4D97-AF65-F5344CB8AC3E}">
        <p14:creationId xmlns:p14="http://schemas.microsoft.com/office/powerpoint/2010/main" val="690047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827601"/>
          </a:xfrm>
        </p:spPr>
        <p:txBody>
          <a:bodyPr>
            <a:normAutofit fontScale="70000" lnSpcReduction="20000"/>
          </a:bodyPr>
          <a:lstStyle/>
          <a:p>
            <a:pPr marL="0" indent="0">
              <a:buNone/>
            </a:pPr>
            <a:r>
              <a:rPr lang="en-US" sz="3638" dirty="0" smtClean="0"/>
              <a:t>You are learning about conflict resolution because:</a:t>
            </a:r>
          </a:p>
          <a:p>
            <a:pPr marL="0" indent="0">
              <a:buNone/>
            </a:pPr>
            <a:endParaRPr lang="en-US" sz="3638" dirty="0"/>
          </a:p>
          <a:p>
            <a:pPr marL="742950" indent="-742950">
              <a:buAutoNum type="arabicPeriod"/>
            </a:pPr>
            <a:r>
              <a:rPr lang="en-US" sz="3638" dirty="0" smtClean="0"/>
              <a:t>It helps to secure your relationship with friends and family by being able to resolve conflicts so the relationship is not harmed</a:t>
            </a:r>
          </a:p>
          <a:p>
            <a:pPr marL="742950" indent="-742950">
              <a:buAutoNum type="arabicPeriod"/>
            </a:pPr>
            <a:r>
              <a:rPr lang="en-US" sz="3638" dirty="0" smtClean="0"/>
              <a:t>Conflict resolution highlights the importance of the British Values of mutual respect, tolerance and individual liberty. These mean that everyone has the right to their own opinions even if others disagree but they can still live side by side without conflict</a:t>
            </a:r>
          </a:p>
          <a:p>
            <a:pPr marL="742950" indent="-742950">
              <a:buAutoNum type="arabicPeriod"/>
            </a:pPr>
            <a:r>
              <a:rPr lang="en-US" sz="3638" dirty="0" smtClean="0"/>
              <a:t>Article 13 of the UN Rights of the Child states that child have the right to freedom of expression. It is important to respect this and not cause conflict even if you do not agree with the opinion.</a:t>
            </a:r>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9" name="Picture 8"/>
          <p:cNvPicPr>
            <a:picLocks noChangeAspect="1"/>
          </p:cNvPicPr>
          <p:nvPr/>
        </p:nvPicPr>
        <p:blipFill>
          <a:blip r:embed="rId4"/>
          <a:stretch>
            <a:fillRect/>
          </a:stretch>
        </p:blipFill>
        <p:spPr>
          <a:xfrm>
            <a:off x="7805687" y="1352719"/>
            <a:ext cx="2819400" cy="1619250"/>
          </a:xfrm>
          <a:prstGeom prst="rect">
            <a:avLst/>
          </a:prstGeom>
        </p:spPr>
      </p:pic>
      <p:pic>
        <p:nvPicPr>
          <p:cNvPr id="11" name="Picture 10"/>
          <p:cNvPicPr>
            <a:picLocks noChangeAspect="1"/>
          </p:cNvPicPr>
          <p:nvPr/>
        </p:nvPicPr>
        <p:blipFill>
          <a:blip r:embed="rId5"/>
          <a:stretch>
            <a:fillRect/>
          </a:stretch>
        </p:blipFill>
        <p:spPr>
          <a:xfrm>
            <a:off x="9110612" y="2895014"/>
            <a:ext cx="2533650" cy="1800225"/>
          </a:xfrm>
          <a:prstGeom prst="rect">
            <a:avLst/>
          </a:prstGeom>
        </p:spPr>
      </p:pic>
      <p:pic>
        <p:nvPicPr>
          <p:cNvPr id="12" name="Picture 11"/>
          <p:cNvPicPr>
            <a:picLocks noChangeAspect="1"/>
          </p:cNvPicPr>
          <p:nvPr/>
        </p:nvPicPr>
        <p:blipFill>
          <a:blip r:embed="rId6"/>
          <a:stretch>
            <a:fillRect/>
          </a:stretch>
        </p:blipFill>
        <p:spPr>
          <a:xfrm>
            <a:off x="7915802" y="4681187"/>
            <a:ext cx="2905125" cy="1571625"/>
          </a:xfrm>
          <a:prstGeom prst="rect">
            <a:avLst/>
          </a:prstGeom>
        </p:spPr>
      </p:pic>
    </p:spTree>
    <p:extLst>
      <p:ext uri="{BB962C8B-B14F-4D97-AF65-F5344CB8AC3E}">
        <p14:creationId xmlns:p14="http://schemas.microsoft.com/office/powerpoint/2010/main" val="3749051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827601"/>
          </a:xfrm>
        </p:spPr>
        <p:txBody>
          <a:bodyPr>
            <a:normAutofit/>
          </a:bodyPr>
          <a:lstStyle/>
          <a:p>
            <a:pPr marL="0" indent="0">
              <a:buNone/>
            </a:pPr>
            <a:r>
              <a:rPr lang="en-US" sz="3638" dirty="0" smtClean="0"/>
              <a:t>Now that you know what conflict is, in your books write down your answer to the question below:</a:t>
            </a:r>
          </a:p>
          <a:p>
            <a:pPr marL="0" indent="0">
              <a:buNone/>
            </a:pPr>
            <a:endParaRPr lang="en-US" sz="3638" dirty="0"/>
          </a:p>
          <a:p>
            <a:pPr marL="0" indent="0">
              <a:buNone/>
            </a:pPr>
            <a:r>
              <a:rPr lang="en-US" sz="3638" dirty="0" smtClean="0"/>
              <a:t>“What is conflict resolution?”</a:t>
            </a:r>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Conflict resolution?</a:t>
            </a:r>
            <a:endParaRPr sz="2426" spc="27" dirty="0"/>
          </a:p>
        </p:txBody>
      </p:sp>
      <p:pic>
        <p:nvPicPr>
          <p:cNvPr id="9" name="Picture 8"/>
          <p:cNvPicPr>
            <a:picLocks noChangeAspect="1"/>
          </p:cNvPicPr>
          <p:nvPr/>
        </p:nvPicPr>
        <p:blipFill>
          <a:blip r:embed="rId4"/>
          <a:stretch>
            <a:fillRect/>
          </a:stretch>
        </p:blipFill>
        <p:spPr>
          <a:xfrm>
            <a:off x="7805687" y="1352719"/>
            <a:ext cx="2819400" cy="1619250"/>
          </a:xfrm>
          <a:prstGeom prst="rect">
            <a:avLst/>
          </a:prstGeom>
        </p:spPr>
      </p:pic>
      <p:pic>
        <p:nvPicPr>
          <p:cNvPr id="11" name="Picture 10"/>
          <p:cNvPicPr>
            <a:picLocks noChangeAspect="1"/>
          </p:cNvPicPr>
          <p:nvPr/>
        </p:nvPicPr>
        <p:blipFill>
          <a:blip r:embed="rId5"/>
          <a:stretch>
            <a:fillRect/>
          </a:stretch>
        </p:blipFill>
        <p:spPr>
          <a:xfrm>
            <a:off x="9110612" y="2895014"/>
            <a:ext cx="2533650" cy="1800225"/>
          </a:xfrm>
          <a:prstGeom prst="rect">
            <a:avLst/>
          </a:prstGeom>
        </p:spPr>
      </p:pic>
      <p:pic>
        <p:nvPicPr>
          <p:cNvPr id="12" name="Picture 11"/>
          <p:cNvPicPr>
            <a:picLocks noChangeAspect="1"/>
          </p:cNvPicPr>
          <p:nvPr/>
        </p:nvPicPr>
        <p:blipFill>
          <a:blip r:embed="rId6"/>
          <a:stretch>
            <a:fillRect/>
          </a:stretch>
        </p:blipFill>
        <p:spPr>
          <a:xfrm>
            <a:off x="7915802" y="4681187"/>
            <a:ext cx="2905125" cy="1571625"/>
          </a:xfrm>
          <a:prstGeom prst="rect">
            <a:avLst/>
          </a:prstGeom>
        </p:spPr>
      </p:pic>
    </p:spTree>
    <p:extLst>
      <p:ext uri="{BB962C8B-B14F-4D97-AF65-F5344CB8AC3E}">
        <p14:creationId xmlns:p14="http://schemas.microsoft.com/office/powerpoint/2010/main" val="2703740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850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question:</a:t>
            </a:r>
          </a:p>
          <a:p>
            <a:pPr marL="0" indent="0">
              <a:buNone/>
            </a:pPr>
            <a:endParaRPr lang="en-US" sz="3638" dirty="0"/>
          </a:p>
          <a:p>
            <a:pPr marL="0" indent="0">
              <a:buNone/>
            </a:pPr>
            <a:r>
              <a:rPr lang="en-US" sz="3638" dirty="0" smtClean="0"/>
              <a:t>“what is conflict resolution?”</a:t>
            </a:r>
            <a:endParaRPr lang="en-US" sz="3638" dirty="0"/>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Conflict resolution</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2718075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827601"/>
          </a:xfrm>
        </p:spPr>
        <p:txBody>
          <a:bodyPr>
            <a:normAutofit/>
          </a:bodyPr>
          <a:lstStyle/>
          <a:p>
            <a:pPr marL="0" indent="0">
              <a:buNone/>
            </a:pPr>
            <a:r>
              <a:rPr lang="en-US" sz="3638" dirty="0" smtClean="0"/>
              <a:t>Conflict resolution is…</a:t>
            </a:r>
          </a:p>
          <a:p>
            <a:pPr marL="0" indent="0">
              <a:buNone/>
            </a:pPr>
            <a:endParaRPr lang="en-US" sz="3638" dirty="0"/>
          </a:p>
          <a:p>
            <a:pPr marL="0" indent="0">
              <a:buNone/>
            </a:pPr>
            <a:r>
              <a:rPr lang="en-US" sz="3638" dirty="0" smtClean="0"/>
              <a:t>“a way to settle a disagreement peacefully”</a:t>
            </a:r>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Conflict resolution?</a:t>
            </a:r>
            <a:endParaRPr sz="2426" spc="27" dirty="0"/>
          </a:p>
        </p:txBody>
      </p:sp>
      <p:pic>
        <p:nvPicPr>
          <p:cNvPr id="9" name="Picture 8"/>
          <p:cNvPicPr>
            <a:picLocks noChangeAspect="1"/>
          </p:cNvPicPr>
          <p:nvPr/>
        </p:nvPicPr>
        <p:blipFill>
          <a:blip r:embed="rId4"/>
          <a:stretch>
            <a:fillRect/>
          </a:stretch>
        </p:blipFill>
        <p:spPr>
          <a:xfrm>
            <a:off x="7805687" y="1352719"/>
            <a:ext cx="2819400" cy="1619250"/>
          </a:xfrm>
          <a:prstGeom prst="rect">
            <a:avLst/>
          </a:prstGeom>
        </p:spPr>
      </p:pic>
      <p:pic>
        <p:nvPicPr>
          <p:cNvPr id="11" name="Picture 10"/>
          <p:cNvPicPr>
            <a:picLocks noChangeAspect="1"/>
          </p:cNvPicPr>
          <p:nvPr/>
        </p:nvPicPr>
        <p:blipFill>
          <a:blip r:embed="rId5"/>
          <a:stretch>
            <a:fillRect/>
          </a:stretch>
        </p:blipFill>
        <p:spPr>
          <a:xfrm>
            <a:off x="9110612" y="2895014"/>
            <a:ext cx="2533650" cy="1800225"/>
          </a:xfrm>
          <a:prstGeom prst="rect">
            <a:avLst/>
          </a:prstGeom>
        </p:spPr>
      </p:pic>
      <p:pic>
        <p:nvPicPr>
          <p:cNvPr id="12" name="Picture 11"/>
          <p:cNvPicPr>
            <a:picLocks noChangeAspect="1"/>
          </p:cNvPicPr>
          <p:nvPr/>
        </p:nvPicPr>
        <p:blipFill>
          <a:blip r:embed="rId6"/>
          <a:stretch>
            <a:fillRect/>
          </a:stretch>
        </p:blipFill>
        <p:spPr>
          <a:xfrm>
            <a:off x="7915802" y="4681187"/>
            <a:ext cx="2905125" cy="1571625"/>
          </a:xfrm>
          <a:prstGeom prst="rect">
            <a:avLst/>
          </a:prstGeom>
        </p:spPr>
      </p:pic>
    </p:spTree>
    <p:extLst>
      <p:ext uri="{BB962C8B-B14F-4D97-AF65-F5344CB8AC3E}">
        <p14:creationId xmlns:p14="http://schemas.microsoft.com/office/powerpoint/2010/main" val="3865639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8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5.xml><?xml version="1.0" encoding="utf-8"?>
<a:theme xmlns:a="http://schemas.openxmlformats.org/drawingml/2006/main" name="9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887</TotalTime>
  <Words>1726</Words>
  <Application>Microsoft Office PowerPoint</Application>
  <PresentationFormat>Widescreen</PresentationFormat>
  <Paragraphs>284</Paragraphs>
  <Slides>34</Slides>
  <Notes>1</Notes>
  <HiddenSlides>0</HiddenSlides>
  <MMClips>1</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34</vt:i4>
      </vt:variant>
    </vt:vector>
  </HeadingPairs>
  <TitlesOfParts>
    <vt:vector size="45" baseType="lpstr">
      <vt:lpstr>Arial</vt:lpstr>
      <vt:lpstr>Calibri</vt:lpstr>
      <vt:lpstr>Calibri Light</vt:lpstr>
      <vt:lpstr>Comic Sans MS</vt:lpstr>
      <vt:lpstr>Franklin Gothic Book</vt:lpstr>
      <vt:lpstr>Lato</vt:lpstr>
      <vt:lpstr>3_Office Theme</vt:lpstr>
      <vt:lpstr>Office Theme</vt:lpstr>
      <vt:lpstr>6_Office Theme</vt:lpstr>
      <vt:lpstr>8_Office Theme</vt:lpstr>
      <vt:lpstr>9_Office Theme</vt:lpstr>
      <vt:lpstr>PowerPoint Presentation</vt:lpstr>
      <vt:lpstr>PowerPoint Presentation</vt:lpstr>
      <vt:lpstr>PowerPoint Presentation</vt:lpstr>
      <vt:lpstr>Tutor Time Recap</vt:lpstr>
      <vt:lpstr>Tutor Time Recap</vt:lpstr>
      <vt:lpstr>Tutor Time Recap</vt:lpstr>
      <vt:lpstr>Conflict resolution?</vt:lpstr>
      <vt:lpstr>Conflict resolution</vt:lpstr>
      <vt:lpstr>Conflict resolution?</vt:lpstr>
      <vt:lpstr>Conflict resolution</vt:lpstr>
      <vt:lpstr>Conflict resolution</vt:lpstr>
      <vt:lpstr>Conflict resolution?</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How to resolve conflict</vt:lpstr>
      <vt:lpstr>How to resolve conflict</vt:lpstr>
      <vt:lpstr>How to resolve conflict?</vt:lpstr>
      <vt:lpstr>How to resolve conflict?</vt:lpstr>
      <vt:lpstr>How to resolve conflict?</vt:lpstr>
      <vt:lpstr>How to resolve conflict?</vt:lpstr>
      <vt:lpstr>How to resolve conflict?</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Conflict resolution scenario</vt:lpstr>
      <vt:lpstr>Conflict resolution scenario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93</cp:revision>
  <dcterms:created xsi:type="dcterms:W3CDTF">2024-08-15T13:31:51Z</dcterms:created>
  <dcterms:modified xsi:type="dcterms:W3CDTF">2025-04-14T10:02:57Z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