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4"/>
  </p:notesMasterIdLst>
  <p:sldIdLst>
    <p:sldId id="301" r:id="rId6"/>
    <p:sldId id="257" r:id="rId7"/>
    <p:sldId id="285" r:id="rId8"/>
    <p:sldId id="258" r:id="rId9"/>
    <p:sldId id="259" r:id="rId10"/>
    <p:sldId id="274" r:id="rId11"/>
    <p:sldId id="282" r:id="rId12"/>
    <p:sldId id="275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299" r:id="rId21"/>
    <p:sldId id="278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302" r:id="rId32"/>
    <p:sldId id="3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12QHN5fIUlRdinxoI/ujQ==" hashData="kCs3gRkWcZRsbaqpZ9qXc4CrTtWUoErkBk7Bpla5EwdZqAaTTQFbKZuJU484UMUGK5QOVXWGdkvRdaL18caB/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0" d="100"/>
          <a:sy n="100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 to questions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Stomach</a:t>
            </a:r>
          </a:p>
          <a:p>
            <a:pPr marL="228600" indent="-228600">
              <a:buAutoNum type="arabicPeriod"/>
            </a:pPr>
            <a:r>
              <a:rPr lang="en-US" dirty="0"/>
              <a:t>The liver</a:t>
            </a:r>
          </a:p>
          <a:p>
            <a:pPr marL="228600" indent="-228600">
              <a:buAutoNum type="arabicPeriod"/>
            </a:pPr>
            <a:r>
              <a:rPr lang="en-US" dirty="0"/>
              <a:t>No – young peoples liver will have to work harder to process alcohol</a:t>
            </a:r>
          </a:p>
          <a:p>
            <a:pPr marL="228600" indent="-228600">
              <a:buAutoNum type="arabicPeriod"/>
            </a:pPr>
            <a:r>
              <a:rPr lang="en-US" dirty="0"/>
              <a:t>Depressant</a:t>
            </a:r>
          </a:p>
          <a:p>
            <a:pPr marL="228600" indent="-228600">
              <a:buAutoNum type="arabicPeriod"/>
            </a:pPr>
            <a:r>
              <a:rPr lang="en-US" dirty="0"/>
              <a:t>Worst case is comas/death</a:t>
            </a:r>
          </a:p>
          <a:p>
            <a:pPr marL="228600" indent="-228600">
              <a:buAutoNum type="arabicPeriod"/>
            </a:pPr>
            <a:r>
              <a:rPr lang="en-US" dirty="0"/>
              <a:t>Learning, memory and brain</a:t>
            </a:r>
            <a:r>
              <a:rPr lang="en-US" baseline="0" dirty="0"/>
              <a:t> growth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Link to video - https://www.youtube.com/watch?v=325TfQ2d6Fg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9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things pupils might</a:t>
            </a:r>
            <a:r>
              <a:rPr lang="en-US" baseline="0" dirty="0"/>
              <a:t> say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short term effects alcohol can have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long term effects alcohol can have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is illegal for alcohol to be bought for U18’s and his sister might get fined or cautioned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 Police might see them and get in trouble as it is illegal to drink in some public places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1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things pupils might</a:t>
            </a:r>
            <a:r>
              <a:rPr lang="en-US" baseline="0" dirty="0"/>
              <a:t> say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short term effects drugs can have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long term effects drugs can have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Cannabis is an illegal drugs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Sophie taking the </a:t>
            </a:r>
            <a:r>
              <a:rPr lang="en-US" baseline="0" dirty="0" err="1"/>
              <a:t>spliff</a:t>
            </a:r>
            <a:r>
              <a:rPr lang="en-US" baseline="0" dirty="0"/>
              <a:t> (even without taking a drag) she will be breaking the law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1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9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2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48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60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74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76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2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6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9/25/2024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0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325TfQ2d6Fg?si=_kfOdXpzj7aK31Hc&amp;start=0&amp;end=229;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Impact of alcohol on the body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1415" t="17852" r="11644" b="18312"/>
          <a:stretch/>
        </p:blipFill>
        <p:spPr>
          <a:xfrm>
            <a:off x="1514764" y="979989"/>
            <a:ext cx="9347200" cy="58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42828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Alcohol goes straight to the brain?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False – the first stop in the body is the stomach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Alcohol is a depressant drug which slows everything down?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True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Drinking too much alcohol can lead to liver damage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True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Drinking alcohol gives you nice skin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False – alcohol can make your face red and hot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68243" y="1480348"/>
            <a:ext cx="4898570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With the person next to you, discuss the advice you would give to David. Think about what you have learnt in this lesson and tutor time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 to help your discussion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the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Scenario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9693" y="1480347"/>
            <a:ext cx="5960799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David has moved to a new area and is starting to make new friends.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One night at the park, one of David’s friends has brought along some alcohol that his older sister has bought for him.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He offers David a drink and says “go on. What is there to be worried about? It is only a drink”</a:t>
            </a:r>
          </a:p>
        </p:txBody>
      </p:sp>
    </p:spTree>
    <p:extLst>
      <p:ext uri="{BB962C8B-B14F-4D97-AF65-F5344CB8AC3E}">
        <p14:creationId xmlns:p14="http://schemas.microsoft.com/office/powerpoint/2010/main" val="14883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/>
              <a:t>Drugs can have different impacts on the body.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This is because there are different categories of drugs.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These categories are:</a:t>
            </a:r>
          </a:p>
          <a:p>
            <a:pPr marL="742950" indent="-742950">
              <a:buAutoNum type="arabicPeriod"/>
            </a:pPr>
            <a:r>
              <a:rPr lang="en-US" sz="3638" dirty="0"/>
              <a:t>Stimulants</a:t>
            </a:r>
          </a:p>
          <a:p>
            <a:pPr marL="742950" indent="-742950">
              <a:buAutoNum type="arabicPeriod"/>
            </a:pPr>
            <a:r>
              <a:rPr lang="en-US" sz="3638" dirty="0"/>
              <a:t>Depressants</a:t>
            </a:r>
          </a:p>
          <a:p>
            <a:pPr marL="742950" indent="-742950">
              <a:buAutoNum type="arabicPeriod"/>
            </a:pPr>
            <a:r>
              <a:rPr lang="en-US" sz="3638" dirty="0"/>
              <a:t>Hallucinogens</a:t>
            </a:r>
          </a:p>
          <a:p>
            <a:pPr marL="742950" indent="-742950">
              <a:buAutoNum type="arabicPeriod"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Impact of drugs on the body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586" y="2253343"/>
            <a:ext cx="4767506" cy="3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8"/>
            <a:ext cx="10873710" cy="117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With the person next to you discuss which definition matches up to each category of drug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Impact of drugs on the body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7682" y="2526567"/>
            <a:ext cx="2262475" cy="62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Stimulants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9694" y="3699700"/>
            <a:ext cx="2412735" cy="624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Depressants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9694" y="5093072"/>
            <a:ext cx="2543363" cy="624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Hallucinogens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02730" y="3870953"/>
            <a:ext cx="5736184" cy="684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These raise levels of physiological or nervous activity in the body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02730" y="5022397"/>
            <a:ext cx="5736184" cy="684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These lower neurotransmission levels which is to depress or reduce arousal or stimulation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02730" y="2576453"/>
            <a:ext cx="5736184" cy="82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These alter a person’s awareness of their surroundings as well as their own thoughts and feelings</a:t>
            </a:r>
          </a:p>
        </p:txBody>
      </p:sp>
      <p:cxnSp>
        <p:nvCxnSpPr>
          <p:cNvPr id="4" name="Straight Arrow Connector 3"/>
          <p:cNvCxnSpPr>
            <a:stCxn id="9" idx="3"/>
          </p:cNvCxnSpPr>
          <p:nvPr/>
        </p:nvCxnSpPr>
        <p:spPr>
          <a:xfrm>
            <a:off x="2890157" y="2838991"/>
            <a:ext cx="2481943" cy="121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51577" y="3990236"/>
            <a:ext cx="2481943" cy="121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3020787" y="2990340"/>
            <a:ext cx="2481943" cy="2368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After drugs have worn off, people experience a “come down”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Common effects of a come down are: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/>
              <a:t>Starting to feel anxious</a:t>
            </a:r>
          </a:p>
          <a:p>
            <a:pPr>
              <a:buFontTx/>
              <a:buChar char="-"/>
            </a:pPr>
            <a:r>
              <a:rPr lang="en-US" sz="3638" dirty="0"/>
              <a:t>Tiredness</a:t>
            </a:r>
          </a:p>
          <a:p>
            <a:pPr>
              <a:buFontTx/>
              <a:buChar char="-"/>
            </a:pPr>
            <a:r>
              <a:rPr lang="en-US" sz="3638" dirty="0"/>
              <a:t>Shaky and dizzy</a:t>
            </a:r>
          </a:p>
          <a:p>
            <a:pPr>
              <a:buFontTx/>
              <a:buChar char="-"/>
            </a:pPr>
            <a:r>
              <a:rPr lang="en-US" sz="3638" dirty="0"/>
              <a:t>Sweaty</a:t>
            </a:r>
          </a:p>
          <a:p>
            <a:pPr>
              <a:buFontTx/>
              <a:buChar char="-"/>
            </a:pPr>
            <a:r>
              <a:rPr lang="en-US" sz="3638" dirty="0"/>
              <a:t>Headaches</a:t>
            </a:r>
          </a:p>
          <a:p>
            <a:pPr>
              <a:buFontTx/>
              <a:buChar char="-"/>
            </a:pPr>
            <a:r>
              <a:rPr lang="en-US" sz="3638" dirty="0"/>
              <a:t>nauseous</a:t>
            </a:r>
          </a:p>
          <a:p>
            <a:pPr marL="742950" indent="-742950">
              <a:buAutoNum type="arabicPeriod"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Short term impact of drugs on the body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586" y="2253343"/>
            <a:ext cx="4767506" cy="3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305"/>
            <a:ext cx="12182828" cy="1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/>
              <a:t>As the effects of a come down are not pleasant, it can make people take more drugs.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This is one reason why people can become addicted and dependent on drugs.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This results in more drug use and potential longer term effects on the body</a:t>
            </a:r>
          </a:p>
          <a:p>
            <a:pPr marL="742950" indent="-742950">
              <a:buAutoNum type="arabicPeriod"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Short term impact of drugs on the body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586" y="2253343"/>
            <a:ext cx="4767506" cy="3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2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Some long term effects of drugs on the body include: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/>
              <a:t>Changes in </a:t>
            </a:r>
            <a:r>
              <a:rPr lang="en-US" sz="3638" dirty="0" err="1"/>
              <a:t>behaviour</a:t>
            </a:r>
            <a:r>
              <a:rPr lang="en-US" sz="3638" dirty="0"/>
              <a:t> such as mood swings and increased aggression towards others</a:t>
            </a:r>
          </a:p>
          <a:p>
            <a:pPr>
              <a:buFontTx/>
              <a:buChar char="-"/>
            </a:pPr>
            <a:r>
              <a:rPr lang="en-US" sz="3638" dirty="0"/>
              <a:t>Negatively impacts sleep and can lead to insomnia</a:t>
            </a:r>
          </a:p>
          <a:p>
            <a:pPr>
              <a:buFontTx/>
              <a:buChar char="-"/>
            </a:pPr>
            <a:r>
              <a:rPr lang="en-US" sz="3638" dirty="0"/>
              <a:t>Memory problems</a:t>
            </a:r>
          </a:p>
          <a:p>
            <a:pPr>
              <a:buFontTx/>
              <a:buChar char="-"/>
            </a:pPr>
            <a:r>
              <a:rPr lang="en-US" sz="3638" dirty="0"/>
              <a:t>Liver, kidney and heart conditions including cancer</a:t>
            </a:r>
          </a:p>
          <a:p>
            <a:pPr>
              <a:buFontTx/>
              <a:buChar char="-"/>
            </a:pPr>
            <a:r>
              <a:rPr lang="en-US" sz="3638" dirty="0"/>
              <a:t>Dental health problems – teeth fall out and gums recede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Long term impact of drugs on the body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586" y="2253343"/>
            <a:ext cx="4767506" cy="3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1548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type of drug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“These raise levels of physiological or nervous activity in the body”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A – Stimulants</a:t>
            </a:r>
          </a:p>
          <a:p>
            <a:pPr marL="0" indent="0">
              <a:buNone/>
            </a:pPr>
            <a:r>
              <a:rPr lang="en-US" sz="3638" dirty="0"/>
              <a:t>B – Depressants</a:t>
            </a:r>
          </a:p>
          <a:p>
            <a:pPr marL="0" indent="0">
              <a:buNone/>
            </a:pPr>
            <a:r>
              <a:rPr lang="en-US" sz="3638" dirty="0"/>
              <a:t>C - Hallucinogens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93" y="4376661"/>
            <a:ext cx="974849" cy="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“A come down happens after drugs have worn off. The effects of this are unpleasant which can lead to more drug taking”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True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Name one long term effect of drugs on the body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>
                <a:solidFill>
                  <a:srgbClr val="FF0000"/>
                </a:solidFill>
              </a:rPr>
              <a:t>Changes in </a:t>
            </a:r>
            <a:r>
              <a:rPr lang="en-US" sz="3638" dirty="0" err="1">
                <a:solidFill>
                  <a:srgbClr val="FF0000"/>
                </a:solidFill>
              </a:rPr>
              <a:t>behaviour</a:t>
            </a:r>
            <a:r>
              <a:rPr lang="en-US" sz="3638" dirty="0">
                <a:solidFill>
                  <a:srgbClr val="FF0000"/>
                </a:solidFill>
              </a:rPr>
              <a:t> such as mood swings and increased aggression towards others</a:t>
            </a:r>
          </a:p>
          <a:p>
            <a:pPr>
              <a:buFontTx/>
              <a:buChar char="-"/>
            </a:pPr>
            <a:r>
              <a:rPr lang="en-US" sz="3638" dirty="0">
                <a:solidFill>
                  <a:srgbClr val="FF0000"/>
                </a:solidFill>
              </a:rPr>
              <a:t>Negatively impacts sleep and can lead to insomnia</a:t>
            </a:r>
          </a:p>
          <a:p>
            <a:pPr>
              <a:buFontTx/>
              <a:buChar char="-"/>
            </a:pPr>
            <a:r>
              <a:rPr lang="en-US" sz="3638" dirty="0">
                <a:solidFill>
                  <a:srgbClr val="FF0000"/>
                </a:solidFill>
              </a:rPr>
              <a:t>Memory problems</a:t>
            </a:r>
          </a:p>
          <a:p>
            <a:pPr>
              <a:buFontTx/>
              <a:buChar char="-"/>
            </a:pPr>
            <a:r>
              <a:rPr lang="en-US" sz="3638" dirty="0">
                <a:solidFill>
                  <a:srgbClr val="FF0000"/>
                </a:solidFill>
              </a:rPr>
              <a:t>Liver, kidney and heart conditions including cancer</a:t>
            </a:r>
          </a:p>
          <a:p>
            <a:pPr>
              <a:buFontTx/>
              <a:buChar char="-"/>
            </a:pPr>
            <a:r>
              <a:rPr lang="en-US" sz="3638" dirty="0">
                <a:solidFill>
                  <a:srgbClr val="FF0000"/>
                </a:solidFill>
              </a:rPr>
              <a:t>Dental health problems – teeth fall out and gums recede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68243" y="1480348"/>
            <a:ext cx="4898570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With the person next to you, discuss the advice you would give to Sophie. Think about what you have learnt in this lesson and tutor time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 to help your discussion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the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Scenario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9693" y="1480347"/>
            <a:ext cx="5960799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Sophie has been to show a new girl around school and to help her settle 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Sophie and the new girl get on really well and decided to meet up at the weekend.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/>
              <a:t>When they meet up at the weekend, Sophie’s new friend brings along cannabis rolled into a </a:t>
            </a:r>
            <a:r>
              <a:rPr lang="en-US" sz="3638" dirty="0" err="1"/>
              <a:t>spliff</a:t>
            </a:r>
            <a:r>
              <a:rPr lang="en-US" sz="3638" dirty="0"/>
              <a:t>. She offers Sophie to try it and says “Go on- what is the worst that can happen?”</a:t>
            </a:r>
          </a:p>
        </p:txBody>
      </p:sp>
    </p:spTree>
    <p:extLst>
      <p:ext uri="{BB962C8B-B14F-4D97-AF65-F5344CB8AC3E}">
        <p14:creationId xmlns:p14="http://schemas.microsoft.com/office/powerpoint/2010/main" val="39833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385" y="1769703"/>
            <a:ext cx="11377663" cy="925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Support around drugs and alcohol for either yourself, friends or family can be found in the following places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3" y="3347357"/>
            <a:ext cx="3925680" cy="2632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216" y="2817606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108" y="4776701"/>
            <a:ext cx="2143125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11013" y="2817606"/>
            <a:ext cx="2550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Childline.org.uk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Call – 08001111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Email or chat online for support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3506" y="4694464"/>
            <a:ext cx="3381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Themix.org.uk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can email or have one-to-chat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also a crisis messenger which is available 24/7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25 September 2024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Making Friends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5"/>
            <a:ext cx="12191144" cy="973612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6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053073"/>
            <a:ext cx="10444841" cy="424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911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Name 1 quality of a good friend</a:t>
            </a:r>
          </a:p>
          <a:p>
            <a:pPr marL="734425" lvl="1" indent="-457179" defTabSz="914369">
              <a:buFont typeface="+mj-lt"/>
              <a:buAutoNum type="arabicPeriod"/>
              <a:defRPr/>
            </a:pPr>
            <a:endParaRPr lang="en-US" sz="2911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911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Name 1 tip to making friendships last</a:t>
            </a: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911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911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Name 1 thing you should not do if you fall out with a friend</a:t>
            </a: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02" y="1155779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02" y="50950"/>
            <a:ext cx="6295604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92463" y="3669591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>
                <a:solidFill>
                  <a:prstClr val="white"/>
                </a:solidFill>
                <a:latin typeface="Calibri" panose="020F0502020204030204"/>
              </a:rPr>
              <a:t>Honesty. Loyalty kindness, respect, support, trust, communication, individuality, growth, </a:t>
            </a:r>
            <a:r>
              <a:rPr lang="en-US" sz="2183" b="1" kern="0" dirty="0" err="1">
                <a:solidFill>
                  <a:prstClr val="white"/>
                </a:solidFill>
                <a:latin typeface="Calibri" panose="020F0502020204030204"/>
              </a:rPr>
              <a:t>humour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2327" y="4619678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>
                <a:solidFill>
                  <a:prstClr val="white"/>
                </a:solidFill>
                <a:latin typeface="Calibri" panose="020F0502020204030204"/>
              </a:rPr>
              <a:t>Communicate regularly, be authentic, find common interests/activities, show appreciation, embrace each others differences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646" y="5637780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>
                <a:solidFill>
                  <a:prstClr val="white"/>
                </a:solidFill>
                <a:latin typeface="Calibri" panose="020F0502020204030204"/>
              </a:rPr>
              <a:t>Never call friends names or behave in a threatening way, never broadcast feeling to other people/online, always stay calm and walk away if angry/put phone or tablet away, don’t bring up old issues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5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Impact of energy drinks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Drugs and alcohol impact on the body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Dangers of smoking and vaping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importance of body image?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changes can I expect during puberty?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FGM?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The effect of drugs and alcohol on the body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What impact alcohol has on the body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What impact drugs have on the body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/>
              <a:t>In Tutor Time this week you looked at the laws around drugs and alcohol.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Discuss with the person next to you what you can remember about the laws around drugs and alcohol.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Recap of Tutor Time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You may already have learnt about the effects of alcohol before.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What effects do you think alcohol has on the body?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What do you know already?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71" y="2088016"/>
            <a:ext cx="4548188" cy="32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15299" y="1072405"/>
            <a:ext cx="3951513" cy="58459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/>
              <a:t>While watching the video answer the questions in your book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/>
              <a:t>What is the first stop of alcohol in the body?</a:t>
            </a:r>
          </a:p>
          <a:p>
            <a:pPr marL="742950" indent="-742950">
              <a:buAutoNum type="arabicPeriod"/>
            </a:pPr>
            <a:r>
              <a:rPr lang="en-US" sz="3638" dirty="0"/>
              <a:t>Where is the second stop of alcohol in the body?</a:t>
            </a:r>
          </a:p>
          <a:p>
            <a:pPr marL="742950" indent="-742950">
              <a:buAutoNum type="arabicPeriod"/>
            </a:pPr>
            <a:r>
              <a:rPr lang="en-US" sz="3638" dirty="0"/>
              <a:t>Does everyone’s liver work the same?</a:t>
            </a:r>
          </a:p>
          <a:p>
            <a:pPr marL="742950" indent="-742950">
              <a:buAutoNum type="arabicPeriod"/>
            </a:pPr>
            <a:r>
              <a:rPr lang="en-US" sz="3638" dirty="0"/>
              <a:t>What type of drug is alcohol?</a:t>
            </a:r>
          </a:p>
          <a:p>
            <a:pPr marL="742950" indent="-742950">
              <a:buAutoNum type="arabicPeriod"/>
            </a:pPr>
            <a:r>
              <a:rPr lang="en-US" sz="3638" dirty="0"/>
              <a:t>What happens if too much alcohol is consumed?</a:t>
            </a:r>
          </a:p>
          <a:p>
            <a:pPr marL="742950" indent="-742950">
              <a:buAutoNum type="arabicPeriod"/>
            </a:pPr>
            <a:r>
              <a:rPr lang="en-US" sz="3638" dirty="0"/>
              <a:t>What 3 things are impacted by alcohol?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Impact of alcohol on the body</a:t>
            </a:r>
            <a:endParaRPr sz="2426" spc="27" dirty="0"/>
          </a:p>
        </p:txBody>
      </p:sp>
      <p:pic>
        <p:nvPicPr>
          <p:cNvPr id="3" name="325TfQ2d6F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364" y="1507194"/>
            <a:ext cx="8042935" cy="45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The video showed how alcohol can impact the stomach, liver and the brain.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However there are many other ways that alcohol can impact the body.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Impact of alcohol on the body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71" y="2088016"/>
            <a:ext cx="4548188" cy="32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/>
              <a:t>There are a number of posters around the room.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You now have to read the posters to find out at least </a:t>
            </a:r>
            <a:r>
              <a:rPr lang="en-US" sz="3638" b="1" dirty="0"/>
              <a:t>3 </a:t>
            </a:r>
            <a:r>
              <a:rPr lang="en-US" sz="3638" dirty="0"/>
              <a:t>other effects of alcohol in the body.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You should read 1 point on a poster. Go to your book and write down this 1 point. You then repeat this for the other posters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Impact of alcohol on the body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71" y="2088016"/>
            <a:ext cx="4548188" cy="32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657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Microsoft Office PowerPoint</Application>
  <PresentationFormat>Widescreen</PresentationFormat>
  <Paragraphs>239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2_Office Theme</vt:lpstr>
      <vt:lpstr>Office Theme</vt:lpstr>
      <vt:lpstr>6_Office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Recap of Tutor Time</vt:lpstr>
      <vt:lpstr>What do you know already?</vt:lpstr>
      <vt:lpstr>Impact of alcohol on the body</vt:lpstr>
      <vt:lpstr>Impact of alcohol on the body</vt:lpstr>
      <vt:lpstr>Impact of alcohol on the body</vt:lpstr>
      <vt:lpstr>Impact of alcohol on the body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Scenario</vt:lpstr>
      <vt:lpstr>Impact of drugs on the body</vt:lpstr>
      <vt:lpstr>Impact of drugs on the body</vt:lpstr>
      <vt:lpstr>Short term impact of drugs on the body</vt:lpstr>
      <vt:lpstr>Short term impact of drugs on the body</vt:lpstr>
      <vt:lpstr>Long term impact of drugs on the body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Scenario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</cp:revision>
  <dcterms:created xsi:type="dcterms:W3CDTF">2024-08-15T13:31:51Z</dcterms:created>
  <dcterms:modified xsi:type="dcterms:W3CDTF">2024-09-25T08:54:18Z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