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38"/>
  </p:notesMasterIdLst>
  <p:sldIdLst>
    <p:sldId id="301" r:id="rId4"/>
    <p:sldId id="380" r:id="rId5"/>
    <p:sldId id="285" r:id="rId6"/>
    <p:sldId id="381" r:id="rId7"/>
    <p:sldId id="259" r:id="rId8"/>
    <p:sldId id="313" r:id="rId9"/>
    <p:sldId id="382" r:id="rId10"/>
    <p:sldId id="383" r:id="rId11"/>
    <p:sldId id="384" r:id="rId12"/>
    <p:sldId id="385" r:id="rId13"/>
    <p:sldId id="386" r:id="rId14"/>
    <p:sldId id="387" r:id="rId15"/>
    <p:sldId id="388" r:id="rId16"/>
    <p:sldId id="389" r:id="rId17"/>
    <p:sldId id="390" r:id="rId18"/>
    <p:sldId id="391" r:id="rId19"/>
    <p:sldId id="392" r:id="rId20"/>
    <p:sldId id="393" r:id="rId21"/>
    <p:sldId id="394" r:id="rId22"/>
    <p:sldId id="395" r:id="rId23"/>
    <p:sldId id="396" r:id="rId24"/>
    <p:sldId id="397" r:id="rId25"/>
    <p:sldId id="398" r:id="rId26"/>
    <p:sldId id="399" r:id="rId27"/>
    <p:sldId id="400" r:id="rId28"/>
    <p:sldId id="401" r:id="rId29"/>
    <p:sldId id="402" r:id="rId30"/>
    <p:sldId id="403" r:id="rId31"/>
    <p:sldId id="404" r:id="rId32"/>
    <p:sldId id="405" r:id="rId33"/>
    <p:sldId id="407" r:id="rId34"/>
    <p:sldId id="408" r:id="rId35"/>
    <p:sldId id="373" r:id="rId36"/>
    <p:sldId id="30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APVMYewPBWa/1PMPEwjU2A==" hashData="Dw3UgX6Vlk3beofSWQJiC9fREmR7RtD5yPlp/erCrzAKNAmVqKd0kSVy+gJOjt0CxOiheePxo8ixsCm8HZ+Cz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069" autoAdjust="0"/>
  </p:normalViewPr>
  <p:slideViewPr>
    <p:cSldViewPr snapToGrid="0">
      <p:cViewPr varScale="1">
        <p:scale>
          <a:sx n="107" d="100"/>
          <a:sy n="107" d="100"/>
        </p:scale>
        <p:origin x="6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6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2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93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334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541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1272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957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5836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0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48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00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891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1545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1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1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5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9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7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5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5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3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241"/>
            <a:ext cx="12191144" cy="68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5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Despite this research by Statista in September 2024 found that 46% of people thought racism was somewhat prevalent in the UK.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34% of people thought that there was a great deal of racism in the UK.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Is racism an issue in the UK?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873" y="1992086"/>
            <a:ext cx="4568983" cy="304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5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There are many reasons why racism is still an issue in the UK.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Two of these reasons are: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Language used in popular culture such as music lyrics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Racist banter is common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is racism an issue?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873" y="1992086"/>
            <a:ext cx="4568983" cy="304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5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Popular culture such as music is extremely influential, especially with young people.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Some artists, particularly rap and hip hop artists, use lyrics that normalize disrespectful attitudes to different races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Popular culture language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873" y="1992086"/>
            <a:ext cx="4568983" cy="304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An example of this is the use of “N-word” in music lyrics largely by black artists.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Discuss with your partner why this could be an issue that leads to racism. Be ready to share your answers.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Popular culture language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873" y="1992086"/>
            <a:ext cx="4568983" cy="304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6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This leads to the argument that if black people can use this word, then any non black person can use it too.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is a misconception. The “N-word” is used by black people as a form of resistance as historically it was used to </a:t>
            </a:r>
            <a:r>
              <a:rPr lang="en-US" sz="3638" dirty="0" err="1" smtClean="0"/>
              <a:t>dehumanise</a:t>
            </a:r>
            <a:r>
              <a:rPr lang="en-US" sz="3638" dirty="0" smtClean="0"/>
              <a:t> black people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Popular culture language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873" y="1992086"/>
            <a:ext cx="4568983" cy="304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Hence why black people may feel upset or feel threatened when the “N-word” is used around them by a non black person.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Social rule – do not use the “N-word”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Popular culture language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873" y="1992086"/>
            <a:ext cx="4568983" cy="304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6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Discuss with the person next to you the question below: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“What is racist banter?”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Be ready to share your discussion with the class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Racist banter</a:t>
            </a:r>
            <a:endParaRPr sz="2426" spc="27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638" y="1148087"/>
            <a:ext cx="3949691" cy="557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7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Racist banter is defined as…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</a:t>
            </a:r>
            <a:r>
              <a:rPr lang="en-US" sz="4000" dirty="0"/>
              <a:t>jokes or comments targeting someone's race or ethnicity under the guise of </a:t>
            </a:r>
            <a:r>
              <a:rPr lang="en-US" sz="4000" dirty="0" err="1" smtClean="0"/>
              <a:t>humour</a:t>
            </a:r>
            <a:r>
              <a:rPr lang="en-US" sz="4000" dirty="0" smtClean="0"/>
              <a:t>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This banter may be presented as harmless fun or lighthearted teasing, but it carries harmful implications.</a:t>
            </a: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racist banter?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873" y="1992086"/>
            <a:ext cx="4568983" cy="304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1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8276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Despite this being described as a “joke” there are serious implications to racist banter:</a:t>
            </a:r>
          </a:p>
          <a:p>
            <a:pPr marL="0" indent="0">
              <a:buNone/>
            </a:pPr>
            <a:endParaRPr lang="en-US" sz="2400" dirty="0"/>
          </a:p>
          <a:p>
            <a:pPr marL="742950" indent="-742950">
              <a:buAutoNum type="arabicPeriod"/>
            </a:pPr>
            <a:r>
              <a:rPr lang="en-US" sz="2400" dirty="0" smtClean="0"/>
              <a:t>It reinforces negative stereotypes</a:t>
            </a:r>
          </a:p>
          <a:p>
            <a:pPr marL="742950" indent="-742950">
              <a:buAutoNum type="arabicPeriod"/>
            </a:pPr>
            <a:r>
              <a:rPr lang="en-US" sz="2400" dirty="0" smtClean="0"/>
              <a:t>Promotes a culture of exclusion – people of different races may not feel safe or welcome</a:t>
            </a:r>
          </a:p>
          <a:p>
            <a:pPr marL="742950" indent="-742950">
              <a:buAutoNum type="arabicPeriod"/>
            </a:pPr>
            <a:r>
              <a:rPr lang="en-US" sz="2400" dirty="0" err="1" smtClean="0"/>
              <a:t>Normalises</a:t>
            </a:r>
            <a:r>
              <a:rPr lang="en-US" sz="2400" dirty="0" smtClean="0"/>
              <a:t> racism – laughing at jokes can make racism socially acceptable even though discrimination of race is against the law</a:t>
            </a:r>
          </a:p>
          <a:p>
            <a:pPr marL="742950" indent="-742950">
              <a:buAutoNum type="arabicPeriod"/>
            </a:pPr>
            <a:r>
              <a:rPr lang="en-US" sz="2400" dirty="0" smtClean="0"/>
              <a:t>Impacts relationships – if one person thinks it’s a joke but the other doesn’t it erodes trust and respect in that relationship/friendship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Impact of racist banter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873" y="1992086"/>
            <a:ext cx="4568983" cy="304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4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When people are called out on their racist comments or </a:t>
            </a:r>
            <a:r>
              <a:rPr lang="en-US" sz="3638" dirty="0" err="1" smtClean="0"/>
              <a:t>behaviour</a:t>
            </a:r>
            <a:r>
              <a:rPr lang="en-US" sz="3638" dirty="0" smtClean="0"/>
              <a:t>, they may say:</a:t>
            </a:r>
          </a:p>
          <a:p>
            <a:pPr marL="0" indent="0">
              <a:buNone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b="1" dirty="0" smtClean="0"/>
              <a:t>“it’s just a joke” </a:t>
            </a:r>
            <a:r>
              <a:rPr lang="en-US" sz="3638" dirty="0" smtClean="0"/>
              <a:t>– however it may have been deeply hurtful. </a:t>
            </a:r>
            <a:r>
              <a:rPr lang="en-US" sz="3638" dirty="0" err="1" smtClean="0"/>
              <a:t>Humour</a:t>
            </a:r>
            <a:r>
              <a:rPr lang="en-US" sz="3638" dirty="0" smtClean="0"/>
              <a:t> does not take away harm</a:t>
            </a:r>
          </a:p>
          <a:p>
            <a:pPr marL="742950" indent="-742950">
              <a:buAutoNum type="arabicPeriod"/>
            </a:pPr>
            <a:r>
              <a:rPr lang="en-US" sz="3638" b="1" dirty="0" smtClean="0"/>
              <a:t>“I don’t mean it seriously” </a:t>
            </a:r>
            <a:r>
              <a:rPr lang="en-US" sz="3638" dirty="0" smtClean="0"/>
              <a:t>– </a:t>
            </a:r>
            <a:r>
              <a:rPr lang="en-US" sz="4000" dirty="0"/>
              <a:t>Regardless of intent, racist banter can have serious effects on those who hear it.</a:t>
            </a: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Common justification of racist banter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873" y="1992086"/>
            <a:ext cx="4568983" cy="304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10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94783"/>
            <a:ext cx="12182701" cy="146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3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When people are called out on their racist comments or </a:t>
            </a:r>
            <a:r>
              <a:rPr lang="en-US" sz="3638" dirty="0" err="1" smtClean="0"/>
              <a:t>behaviour</a:t>
            </a:r>
            <a:r>
              <a:rPr lang="en-US" sz="3638" dirty="0" smtClean="0"/>
              <a:t>, they may say:</a:t>
            </a:r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r>
              <a:rPr lang="en-US" sz="3638" dirty="0" smtClean="0"/>
              <a:t> 3.</a:t>
            </a:r>
            <a:r>
              <a:rPr lang="en-US" sz="4000" b="1" dirty="0" smtClean="0"/>
              <a:t>“</a:t>
            </a:r>
            <a:r>
              <a:rPr lang="en-US" sz="4000" b="1" dirty="0"/>
              <a:t>Everyone says things like this”</a:t>
            </a:r>
            <a:r>
              <a:rPr lang="en-US" sz="4000" dirty="0"/>
              <a:t>: Just because something is common doesn’t make it right. Challenging such behavior can create a more inclusive and respectful environment.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Common justification of racist banter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873" y="1992086"/>
            <a:ext cx="4568983" cy="304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8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Discuss with the person next to you the question below: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“Why is it important for racism to no longer be an issue in the UK?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Be ready to share your discussion with the class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Impact of racism</a:t>
            </a:r>
            <a:endParaRPr sz="2426" spc="27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638" y="1148087"/>
            <a:ext cx="3949691" cy="557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4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Remember that it is illegal to discriminate against a person because of their race. 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Mutual respect is also a British Value that means that people should value people’s differences.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If everyone followed this, everyone would feel safe and welcome in their communities regardless of their race or background.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Racism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873" y="1992086"/>
            <a:ext cx="4568983" cy="304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8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Another issue faced by people in the UK is the NHS.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With the person next to you discuss what you know about why the NHS may be an issue for people in the UK.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Be ready to share your discussions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Is the NHS an issue in the UK?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6560" y="2672718"/>
            <a:ext cx="4003208" cy="162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7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Although the NHS means that health care is free at the point of delivery, there are currently issues in receiving healthcare.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is shown by there being over 7.5 million people waiting on a NHS appointment including some surgeries.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For context 10 years ago this number was 3 million.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Is the NHS an issue in the UK?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6560" y="2672718"/>
            <a:ext cx="4003208" cy="162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4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Other pressures on the NHS include:</a:t>
            </a:r>
          </a:p>
          <a:p>
            <a:pPr marL="0" indent="0">
              <a:buNone/>
            </a:pPr>
            <a:endParaRPr lang="en-US" sz="3638" dirty="0"/>
          </a:p>
          <a:p>
            <a:pPr>
              <a:buFontTx/>
              <a:buChar char="-"/>
            </a:pPr>
            <a:r>
              <a:rPr lang="en-US" sz="3638" dirty="0" smtClean="0"/>
              <a:t>Increasing A&amp;E waiting times. The average wait time is around 5 hours. In April 2024 10% of people attending A&amp;E waited over 12 hours. The target wait time is 4 hours</a:t>
            </a:r>
          </a:p>
          <a:p>
            <a:pPr>
              <a:buFontTx/>
              <a:buChar char="-"/>
            </a:pPr>
            <a:r>
              <a:rPr lang="en-US" sz="3638" dirty="0" smtClean="0"/>
              <a:t>NHS dental appointments are harder to book as many dental practices are now private customers only.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Other pressures on the NHS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6560" y="2672718"/>
            <a:ext cx="4003208" cy="162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8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Discuss with the person next to you the question below: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“What is the potential impact of these waiting times?”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Be ready to share your discussion with the class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Impact of NHS waiting times</a:t>
            </a:r>
            <a:endParaRPr sz="2426" spc="27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638" y="1148087"/>
            <a:ext cx="3949691" cy="557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8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The potential impacts of these are:</a:t>
            </a:r>
          </a:p>
          <a:p>
            <a:pPr marL="0" indent="0">
              <a:buNone/>
            </a:pPr>
            <a:endParaRPr lang="en-US" sz="3638" dirty="0"/>
          </a:p>
          <a:p>
            <a:pPr>
              <a:buFontTx/>
              <a:buChar char="-"/>
            </a:pPr>
            <a:r>
              <a:rPr lang="en-US" sz="3638" dirty="0" smtClean="0"/>
              <a:t>People do not use the NHS and ignore health problems. This leads to health problems becoming worse</a:t>
            </a:r>
          </a:p>
          <a:p>
            <a:pPr>
              <a:buFontTx/>
              <a:buChar char="-"/>
            </a:pPr>
            <a:r>
              <a:rPr lang="en-US" sz="3638" dirty="0" smtClean="0"/>
              <a:t>People treat themselves – this is more applicable to dentistry work – people may remove teeth themselves</a:t>
            </a:r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Potential impacts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6560" y="2672718"/>
            <a:ext cx="4003208" cy="162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Discuss with the person next to you the question below: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“Is crime an issue in the West Midlands?”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Be ready to share your discussion with the class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Crime</a:t>
            </a:r>
            <a:endParaRPr sz="2426" spc="27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638" y="1148087"/>
            <a:ext cx="3949691" cy="557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6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In June 2024 it was reported that crime rates in the West Midlands had dropped by 10%.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means that compared to 2023, there are around 35,000 fewer victims of crime.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Crime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6097" y="2652690"/>
            <a:ext cx="4426538" cy="232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3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31" y="-8849"/>
            <a:ext cx="12191142" cy="978098"/>
            <a:chOff x="2" y="1383733"/>
            <a:chExt cx="12191998" cy="762000"/>
          </a:xfrm>
        </p:grpSpPr>
        <p:sp>
          <p:nvSpPr>
            <p:cNvPr id="15" name="Rectangle 14"/>
            <p:cNvSpPr/>
            <p:nvPr/>
          </p:nvSpPr>
          <p:spPr>
            <a:xfrm>
              <a:off x="2" y="1383733"/>
              <a:ext cx="12191998" cy="76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69">
                <a:defRPr/>
              </a:pPr>
              <a:endParaRPr lang="en-US" sz="1801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1236" y="1535991"/>
              <a:ext cx="8248524" cy="407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69">
                <a:defRPr/>
              </a:pPr>
              <a:r>
                <a:rPr lang="en-US" sz="2800" b="1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Write the date: </a:t>
              </a:r>
              <a:fld id="{E9B3C7B6-A1A6-4450-882E-8E81154708EB}" type="datetime4">
                <a:rPr lang="en-GB" sz="2800" b="1">
                  <a:solidFill>
                    <a:prstClr val="black"/>
                  </a:solidFill>
                  <a:latin typeface="Franklin Gothic Book" panose="020B0503020102020204" pitchFamily="34" charset="0"/>
                </a:rPr>
                <a:pPr defTabSz="914369">
                  <a:defRPr/>
                </a:pPr>
                <a:t>05 November 2024</a:t>
              </a:fld>
              <a:r>
                <a:rPr lang="en-US" sz="2800" b="1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 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764" y="1552802"/>
              <a:ext cx="473472" cy="47347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431" y="965811"/>
            <a:ext cx="12191142" cy="1036237"/>
            <a:chOff x="1" y="2129870"/>
            <a:chExt cx="12191999" cy="762000"/>
          </a:xfrm>
        </p:grpSpPr>
        <p:sp>
          <p:nvSpPr>
            <p:cNvPr id="24" name="Rectangle 23"/>
            <p:cNvSpPr/>
            <p:nvPr/>
          </p:nvSpPr>
          <p:spPr>
            <a:xfrm>
              <a:off x="1" y="2129870"/>
              <a:ext cx="12191999" cy="762000"/>
            </a:xfrm>
            <a:prstGeom prst="rect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69">
                <a:defRPr/>
              </a:pPr>
              <a:endParaRPr lang="en-US" sz="1801" kern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695" y="2272505"/>
              <a:ext cx="476730" cy="47673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08423" y="2272505"/>
              <a:ext cx="10203803" cy="384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69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Write the title: </a:t>
              </a:r>
              <a:r>
                <a:rPr lang="en-US" sz="2800" b="1" kern="0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Issues in the UK</a:t>
              </a:r>
              <a:endParaRPr lang="en-US" sz="2800" kern="0" dirty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28" y="2020605"/>
            <a:ext cx="12191144" cy="973612"/>
            <a:chOff x="0" y="2892959"/>
            <a:chExt cx="12192000" cy="687224"/>
          </a:xfrm>
        </p:grpSpPr>
        <p:sp>
          <p:nvSpPr>
            <p:cNvPr id="28" name="Rectangle 27"/>
            <p:cNvSpPr/>
            <p:nvPr/>
          </p:nvSpPr>
          <p:spPr>
            <a:xfrm>
              <a:off x="0" y="2892959"/>
              <a:ext cx="12192000" cy="687224"/>
            </a:xfrm>
            <a:prstGeom prst="rect">
              <a:avLst/>
            </a:prstGeom>
            <a:gradFill rotWithShape="1">
              <a:gsLst>
                <a:gs pos="0">
                  <a:srgbClr val="70AD47">
                    <a:lumMod val="110000"/>
                    <a:satMod val="105000"/>
                    <a:tint val="67000"/>
                  </a:srgbClr>
                </a:gs>
                <a:gs pos="50000">
                  <a:srgbClr val="70AD47">
                    <a:lumMod val="105000"/>
                    <a:satMod val="103000"/>
                    <a:tint val="73000"/>
                  </a:srgbClr>
                </a:gs>
                <a:gs pos="100000">
                  <a:srgbClr val="70AD47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69">
                <a:defRPr/>
              </a:pPr>
              <a:endParaRPr lang="en-US" sz="1801" kern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2956" y="2986304"/>
              <a:ext cx="8248524" cy="369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69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Underline both!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245" y="2986304"/>
              <a:ext cx="500534" cy="500534"/>
            </a:xfrm>
            <a:prstGeom prst="rect">
              <a:avLst/>
            </a:prstGeom>
          </p:spPr>
        </p:pic>
      </p:grpSp>
      <p:sp>
        <p:nvSpPr>
          <p:cNvPr id="31" name="Rectangle 30"/>
          <p:cNvSpPr/>
          <p:nvPr/>
        </p:nvSpPr>
        <p:spPr>
          <a:xfrm>
            <a:off x="428" y="2992265"/>
            <a:ext cx="12191142" cy="3865495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69">
              <a:defRPr/>
            </a:pPr>
            <a:endParaRPr lang="en-US" sz="1801" kern="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63" y="3033416"/>
            <a:ext cx="484940" cy="6361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93861" y="3053073"/>
            <a:ext cx="1044484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9">
              <a:defRPr/>
            </a:pPr>
            <a:r>
              <a:rPr lang="en-US" sz="24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Complete the following questions:</a:t>
            </a:r>
          </a:p>
          <a:p>
            <a:pPr defTabSz="914369">
              <a:defRPr/>
            </a:pPr>
            <a:endParaRPr lang="en-US" sz="20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79" indent="-457179" defTabSz="914369">
              <a:buFont typeface="+mj-lt"/>
              <a:buAutoNum type="arabicPeriod"/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What does FGM stand for?</a:t>
            </a:r>
          </a:p>
          <a:p>
            <a:pPr marL="457179" indent="-457179" defTabSz="914369">
              <a:buFont typeface="+mj-lt"/>
              <a:buAutoNum type="arabicPeriod"/>
              <a:defRPr/>
            </a:pPr>
            <a:endParaRPr lang="en-US" sz="28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79" indent="-457179" defTabSz="914369">
              <a:buFont typeface="+mj-lt"/>
              <a:buAutoNum type="arabicPeriod"/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Give an example of a puberty change that happens to everyone</a:t>
            </a:r>
          </a:p>
          <a:p>
            <a:pPr marL="457179" indent="-457179" defTabSz="914369">
              <a:buFont typeface="+mj-lt"/>
              <a:buAutoNum type="arabicPeriod"/>
              <a:defRPr/>
            </a:pPr>
            <a:endParaRPr lang="en-US" sz="28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79" indent="-457179" defTabSz="914369">
              <a:buFont typeface="+mj-lt"/>
              <a:buAutoNum type="arabicPeriod"/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True or False – everyone is happy with their body image</a:t>
            </a:r>
            <a:endParaRPr lang="en-US" sz="28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914369">
              <a:defRPr/>
            </a:pPr>
            <a:endParaRPr lang="en-US" sz="24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79" indent="-457179" defTabSz="914369">
              <a:buFont typeface="+mj-lt"/>
              <a:buAutoNum type="arabicPeriod"/>
              <a:defRPr/>
            </a:pPr>
            <a:endParaRPr lang="en-US" sz="24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914369">
              <a:defRPr/>
            </a:pPr>
            <a:endParaRPr lang="en-US" sz="24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7" name="Picture 10" descr="Image result for cartoon ruler transparent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666" y="1108929"/>
            <a:ext cx="727624" cy="156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llustration of Emoticon smiley making silence sign. Download a Free  Preview or High Quality Adobe Illustra… | Animated smiley faces, Funny emoji,  Funny emoji face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5829" l="0" r="100000"/>
                    </a14:imgEffect>
                    <a14:imgEffect>
                      <a14:saturation sat="1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73"/>
          <a:stretch/>
        </p:blipFill>
        <p:spPr bwMode="auto">
          <a:xfrm>
            <a:off x="10919390" y="3053071"/>
            <a:ext cx="1115399" cy="143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100,000 Quiet Vector Images | Depositphotos"/>
          <p:cNvSpPr>
            <a:spLocks noChangeAspect="1" noChangeArrowheads="1"/>
          </p:cNvSpPr>
          <p:nvPr/>
        </p:nvSpPr>
        <p:spPr bwMode="auto">
          <a:xfrm>
            <a:off x="155992" y="-144211"/>
            <a:ext cx="304779" cy="30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defTabSz="914369">
              <a:defRPr/>
            </a:pPr>
            <a:endParaRPr lang="en-GB" sz="1801">
              <a:solidFill>
                <a:prstClr val="black"/>
              </a:solidFill>
              <a:latin typeface="Comic Sans MS"/>
            </a:endParaRPr>
          </a:p>
        </p:txBody>
      </p:sp>
      <p:pic>
        <p:nvPicPr>
          <p:cNvPr id="1032" name="Picture 8" descr="red pen cartoon vector object 4557709 Vector Art at Vecteez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7939">
            <a:off x="10807808" y="4557796"/>
            <a:ext cx="1579706" cy="157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16" y="50950"/>
            <a:ext cx="6001190" cy="932233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693859" y="4484967"/>
            <a:ext cx="10439020" cy="880090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554499">
              <a:defRPr/>
            </a:pPr>
            <a:r>
              <a:rPr lang="en-US" sz="2183" b="1" kern="0" dirty="0" smtClean="0">
                <a:solidFill>
                  <a:prstClr val="white"/>
                </a:solidFill>
                <a:latin typeface="Calibri" panose="020F0502020204030204"/>
              </a:rPr>
              <a:t>Growth spurt and weight gain, stretch marks, genitals grow, sweat more, spots/acne</a:t>
            </a:r>
            <a:endParaRPr lang="en-GB" sz="2183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93859" y="3501101"/>
            <a:ext cx="10439020" cy="1010383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554499">
              <a:defRPr/>
            </a:pPr>
            <a:r>
              <a:rPr lang="en-US" sz="2183" b="1" kern="0" dirty="0" smtClean="0">
                <a:solidFill>
                  <a:prstClr val="white"/>
                </a:solidFill>
                <a:latin typeface="Calibri" panose="020F0502020204030204"/>
              </a:rPr>
              <a:t>Female Genital Mutilation </a:t>
            </a:r>
            <a:endParaRPr lang="en-GB" sz="2183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53338" y="5418169"/>
            <a:ext cx="10439020" cy="1010383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554499">
              <a:defRPr/>
            </a:pPr>
            <a:r>
              <a:rPr lang="en-US" sz="1940" b="1" kern="0" dirty="0" smtClean="0">
                <a:solidFill>
                  <a:prstClr val="white"/>
                </a:solidFill>
                <a:latin typeface="Calibri" panose="020F0502020204030204"/>
              </a:rPr>
              <a:t>False – not everyone likes the way they look</a:t>
            </a:r>
            <a:endParaRPr lang="en-GB" sz="194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405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However 40% of all crimes in the West Midland region are classed as violent crimes.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may explain why the West Midlands Police Force have the highest rates of knife crime in the UK.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Last year there were over 5,000 knife offences in the region.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Crime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6097" y="2652690"/>
            <a:ext cx="4426538" cy="232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7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Ultimately the biggest impact is that people will feel unsafe in their local communities.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It is important to remember that “Rule of Law” is a British Value. Everyone has the responsibility of following the law to ensure that everyone remain safe.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Crime Impact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6097" y="2652690"/>
            <a:ext cx="4426538" cy="232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2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We have looked at a range of different issues facing the people of the UK.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In your books complete the following reflection:</a:t>
            </a:r>
          </a:p>
          <a:p>
            <a:pPr marL="0" indent="0">
              <a:buNone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dirty="0" smtClean="0"/>
              <a:t>The biggest issue I think is…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The reason for this is…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Something I would like done about this issue is…</a:t>
            </a:r>
          </a:p>
          <a:p>
            <a:pPr marL="742950" indent="-742950">
              <a:buAutoNum type="arabicPeriod"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Be ready to share your reflections with the class.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Personal Reflection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8042" y="2125436"/>
            <a:ext cx="4357007" cy="305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2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/>
          </a:bodyPr>
          <a:lstStyle/>
          <a:p>
            <a:r>
              <a:rPr lang="en-GB" sz="4851" dirty="0" smtClean="0"/>
              <a:t>Support</a:t>
            </a:r>
            <a:endParaRPr lang="en-GB" sz="4851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79264" y="1514351"/>
            <a:ext cx="11275785" cy="988752"/>
          </a:xfrm>
          <a:prstGeom prst="rect">
            <a:avLst/>
          </a:prstGeom>
        </p:spPr>
        <p:txBody>
          <a:bodyPr vert="horz" lIns="55449" tIns="27725" rIns="55449" bIns="27725" rtlCol="0">
            <a:normAutofit fontScale="77500" lnSpcReduction="20000"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58">
              <a:spcBef>
                <a:spcPts val="1000"/>
              </a:spcBef>
              <a:buNone/>
            </a:pPr>
            <a:r>
              <a:rPr lang="en-US" sz="4366" dirty="0"/>
              <a:t>If </a:t>
            </a:r>
            <a:r>
              <a:rPr lang="en-US" sz="4366" dirty="0" smtClean="0"/>
              <a:t>you, a friend or a family member </a:t>
            </a:r>
            <a:r>
              <a:rPr lang="en-US" sz="4366" dirty="0"/>
              <a:t>need any support about </a:t>
            </a:r>
            <a:r>
              <a:rPr lang="en-US" sz="4366" dirty="0" smtClean="0"/>
              <a:t>any of the issues discussed in this lesson, support </a:t>
            </a:r>
            <a:r>
              <a:rPr lang="en-US" sz="4366" smtClean="0"/>
              <a:t>is available</a:t>
            </a:r>
            <a:endParaRPr lang="en-US" sz="4366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64" y="2799109"/>
            <a:ext cx="4804620" cy="322201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769" y="2601762"/>
            <a:ext cx="2161767" cy="143855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9395" y="4551315"/>
            <a:ext cx="2011239" cy="201123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069311" y="2562422"/>
            <a:ext cx="2043935" cy="188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Childline.org.uk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 – 08001111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Email or chat online for support</a:t>
            </a:r>
            <a:endParaRPr lang="en-GB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05687" y="4644666"/>
            <a:ext cx="3949362" cy="218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Themix.org.uk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can email or have one-to-chat online.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is also a crisis messenger which is available 24/7</a:t>
            </a:r>
            <a:endParaRPr lang="en-GB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04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241"/>
            <a:ext cx="12191144" cy="68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4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7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77246">
              <a:defRPr/>
            </a:pP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Secure your </a:t>
            </a:r>
            <a:r>
              <a:rPr lang="en-GB" sz="4000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Relationships: </a:t>
            </a: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Issues faced by people in the UK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loneliness?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Importance of working together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conflict resolution?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Importance of celebrating culture and diversity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Importance of charity work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5490" y="3123340"/>
            <a:ext cx="6774910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Today we will look at: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Issues faced by people in the UK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This includes: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Racism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NHS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Crime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Please remember that during the lesson we should not be asking any pupil or teacher personal questions.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2183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263172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In Tutor Time this week you looked at the cost of living crisis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Discuss with the person next to you what you can remember about the cost of living crisis?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Be ready to share your discussion with the class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Recap of Tutor Time</a:t>
            </a:r>
            <a:endParaRPr sz="2426" spc="27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638" y="1148087"/>
            <a:ext cx="3949691" cy="557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6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Cost of </a:t>
            </a:r>
            <a:r>
              <a:rPr lang="en-US" sz="3638" dirty="0"/>
              <a:t>living crisis is “a scenario in which the cost of everyday essentials like energy and food is rising much faster than the average household incomes”</a:t>
            </a:r>
          </a:p>
          <a:p>
            <a:pPr marL="0" indent="0">
              <a:buNone/>
            </a:pPr>
            <a:r>
              <a:rPr lang="en-US" sz="3638" dirty="0" smtClean="0"/>
              <a:t> </a:t>
            </a:r>
          </a:p>
          <a:p>
            <a:pPr marL="0" indent="0">
              <a:buNone/>
            </a:pPr>
            <a:r>
              <a:rPr lang="en-US" sz="3638" dirty="0" smtClean="0"/>
              <a:t>This is controlled by inflation which is currently 1.7% but this is down from 11.1%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Many more people are now feeling hardship due to the rising cost of everyday essentials and bills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Tutor Time Recap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8100" y="1261997"/>
            <a:ext cx="3138437" cy="1757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5867" y="2822933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8100" y="4477442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Discuss with the person next to you the question below: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“Is racism an issue in the UK?”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Be ready to share your discussion with the class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Is racism an issue in the UK?</a:t>
            </a:r>
            <a:endParaRPr sz="2426" spc="27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638" y="1148087"/>
            <a:ext cx="3949691" cy="557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2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Racism is defined as: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“when people are treated unfairly because of their skin </a:t>
            </a:r>
            <a:r>
              <a:rPr lang="en-US" sz="3638" dirty="0" err="1" smtClean="0"/>
              <a:t>colour</a:t>
            </a:r>
            <a:r>
              <a:rPr lang="en-US" sz="3638" dirty="0" smtClean="0"/>
              <a:t> or background”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Is racism an issue in the UK?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873" y="1992086"/>
            <a:ext cx="4568983" cy="304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9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It is important to remember that “Race” is a protected characteristic in the UK.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means that people should not be treated unfairly because of their race.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If a person is treated unfairly, this is illegal as the protected characteristics form the Equality Act 2010.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Is racism an issue in the UK?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873" y="1992086"/>
            <a:ext cx="4568983" cy="304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5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1564</Words>
  <Application>Microsoft Office PowerPoint</Application>
  <PresentationFormat>Widescreen</PresentationFormat>
  <Paragraphs>199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Comic Sans MS</vt:lpstr>
      <vt:lpstr>Franklin Gothic Book</vt:lpstr>
      <vt:lpstr>Lato</vt:lpstr>
      <vt:lpstr>3_Office Theme</vt:lpstr>
      <vt:lpstr>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Recap of Tutor Time</vt:lpstr>
      <vt:lpstr>Tutor Time Recap</vt:lpstr>
      <vt:lpstr>Is racism an issue in the UK?</vt:lpstr>
      <vt:lpstr>Is racism an issue in the UK?</vt:lpstr>
      <vt:lpstr>Is racism an issue in the UK?</vt:lpstr>
      <vt:lpstr>Is racism an issue in the UK?</vt:lpstr>
      <vt:lpstr>Why is racism an issue?</vt:lpstr>
      <vt:lpstr>Popular culture language</vt:lpstr>
      <vt:lpstr>Popular culture language</vt:lpstr>
      <vt:lpstr>Popular culture language</vt:lpstr>
      <vt:lpstr>Popular culture language</vt:lpstr>
      <vt:lpstr>Racist banter</vt:lpstr>
      <vt:lpstr>What is racist banter?</vt:lpstr>
      <vt:lpstr>Impact of racist banter</vt:lpstr>
      <vt:lpstr>Common justification of racist banter</vt:lpstr>
      <vt:lpstr>Common justification of racist banter</vt:lpstr>
      <vt:lpstr>Impact of racism</vt:lpstr>
      <vt:lpstr>Racism</vt:lpstr>
      <vt:lpstr>Is the NHS an issue in the UK?</vt:lpstr>
      <vt:lpstr>Is the NHS an issue in the UK?</vt:lpstr>
      <vt:lpstr>Other pressures on the NHS</vt:lpstr>
      <vt:lpstr>Impact of NHS waiting times</vt:lpstr>
      <vt:lpstr>Potential impacts</vt:lpstr>
      <vt:lpstr>Crime</vt:lpstr>
      <vt:lpstr>Crime</vt:lpstr>
      <vt:lpstr>Crime</vt:lpstr>
      <vt:lpstr>Crime Impact</vt:lpstr>
      <vt:lpstr>Personal Reflection</vt:lpstr>
      <vt:lpstr>Support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67</cp:revision>
  <dcterms:created xsi:type="dcterms:W3CDTF">2024-08-15T13:31:51Z</dcterms:created>
  <dcterms:modified xsi:type="dcterms:W3CDTF">2024-11-05T16:28:42Z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