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44"/>
  </p:notesMasterIdLst>
  <p:sldIdLst>
    <p:sldId id="301" r:id="rId6"/>
    <p:sldId id="257" r:id="rId7"/>
    <p:sldId id="285" r:id="rId8"/>
    <p:sldId id="258" r:id="rId9"/>
    <p:sldId id="259" r:id="rId10"/>
    <p:sldId id="313" r:id="rId11"/>
    <p:sldId id="328" r:id="rId12"/>
    <p:sldId id="329" r:id="rId13"/>
    <p:sldId id="330" r:id="rId14"/>
    <p:sldId id="331" r:id="rId15"/>
    <p:sldId id="332" r:id="rId16"/>
    <p:sldId id="333" r:id="rId17"/>
    <p:sldId id="334" r:id="rId18"/>
    <p:sldId id="335" r:id="rId19"/>
    <p:sldId id="336" r:id="rId20"/>
    <p:sldId id="337" r:id="rId21"/>
    <p:sldId id="286" r:id="rId22"/>
    <p:sldId id="287" r:id="rId23"/>
    <p:sldId id="338" r:id="rId24"/>
    <p:sldId id="339" r:id="rId25"/>
    <p:sldId id="340" r:id="rId26"/>
    <p:sldId id="342" r:id="rId27"/>
    <p:sldId id="343" r:id="rId28"/>
    <p:sldId id="344" r:id="rId29"/>
    <p:sldId id="345" r:id="rId30"/>
    <p:sldId id="346" r:id="rId31"/>
    <p:sldId id="347" r:id="rId32"/>
    <p:sldId id="348" r:id="rId33"/>
    <p:sldId id="341" r:id="rId34"/>
    <p:sldId id="349" r:id="rId35"/>
    <p:sldId id="350" r:id="rId36"/>
    <p:sldId id="351" r:id="rId37"/>
    <p:sldId id="352" r:id="rId38"/>
    <p:sldId id="353" r:id="rId39"/>
    <p:sldId id="354" r:id="rId40"/>
    <p:sldId id="302" r:id="rId41"/>
    <p:sldId id="355" r:id="rId42"/>
    <p:sldId id="30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UHf11V2mLJccE6l63KkEw==" hashData="/o0tcVnf7U0qVO9wjIri1rfIGJSEI6VQ9ZDgnvxifY0REPhkk+zYpsgQhHHb1Lu9GemGE8IY4X+NGmjh4brBN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069" autoAdjust="0"/>
  </p:normalViewPr>
  <p:slideViewPr>
    <p:cSldViewPr snapToGrid="0">
      <p:cViewPr varScale="1">
        <p:scale>
          <a:sx n="104" d="100"/>
          <a:sy n="104" d="100"/>
        </p:scale>
        <p:origin x="81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https://www.youtube.com/watch?v=Y6eFTuh0bxY</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7</a:t>
            </a:fld>
            <a:endParaRPr lang="en-GB"/>
          </a:p>
        </p:txBody>
      </p:sp>
    </p:spTree>
    <p:extLst>
      <p:ext uri="{BB962C8B-B14F-4D97-AF65-F5344CB8AC3E}">
        <p14:creationId xmlns:p14="http://schemas.microsoft.com/office/powerpoint/2010/main" val="3504453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https://www.youtube.com/watch?v=Bjee0QgqC10</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75363B-810C-4065-AEF7-90C1F8936B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7952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1693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7313349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6689541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79127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32957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13583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523062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876100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118891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81545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591138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23609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576322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8245424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6653763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491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066481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319606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8078745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6918767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943021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0766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3506374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0007079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35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video" Target="https://www.youtube.com/embed/Bjee0QgqC10?si=llGrHSd3fEr6kUbT" TargetMode="Externa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7.png"/><Relationship Id="rId10" Type="http://schemas.microsoft.com/office/2007/relationships/hdphoto" Target="../media/hdphoto2.wdp"/><Relationship Id="rId4" Type="http://schemas.openxmlformats.org/officeDocument/2006/relationships/image" Target="../media/image6.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video" Target="https://www.youtube.com/embed/Y6eFTuh0bxY?si=zZ0aiF6aosz_pZAv" TargetMode="Externa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2878559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The physical changes that happen to everyone during puberty are:</a:t>
            </a:r>
          </a:p>
          <a:p>
            <a:pPr marL="0" indent="0">
              <a:buNone/>
            </a:pPr>
            <a:endParaRPr lang="en-US" sz="3638" dirty="0"/>
          </a:p>
          <a:p>
            <a:pPr marL="0" indent="0">
              <a:buNone/>
            </a:pPr>
            <a:r>
              <a:rPr lang="en-US" sz="3638" dirty="0" smtClean="0"/>
              <a:t>- </a:t>
            </a:r>
            <a:r>
              <a:rPr lang="en-US" sz="3638" b="1" dirty="0" smtClean="0"/>
              <a:t>Genitals grow – </a:t>
            </a:r>
            <a:r>
              <a:rPr lang="en-US" sz="3638" dirty="0" smtClean="0"/>
              <a:t>just like the rest of the body, genitals grow. Just like the body, genitals grow into all different shapes and sizes</a:t>
            </a:r>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Physical changes during puberty</a:t>
            </a:r>
            <a:endParaRPr sz="2426" spc="27" dirty="0"/>
          </a:p>
        </p:txBody>
      </p:sp>
      <p:pic>
        <p:nvPicPr>
          <p:cNvPr id="4" name="Picture 3"/>
          <p:cNvPicPr>
            <a:picLocks noChangeAspect="1"/>
          </p:cNvPicPr>
          <p:nvPr/>
        </p:nvPicPr>
        <p:blipFill>
          <a:blip r:embed="rId4"/>
          <a:stretch>
            <a:fillRect/>
          </a:stretch>
        </p:blipFill>
        <p:spPr>
          <a:xfrm>
            <a:off x="7655728" y="1377829"/>
            <a:ext cx="4249280" cy="4993057"/>
          </a:xfrm>
          <a:prstGeom prst="rect">
            <a:avLst/>
          </a:prstGeom>
        </p:spPr>
      </p:pic>
    </p:spTree>
    <p:extLst>
      <p:ext uri="{BB962C8B-B14F-4D97-AF65-F5344CB8AC3E}">
        <p14:creationId xmlns:p14="http://schemas.microsoft.com/office/powerpoint/2010/main" val="4161889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The physical changes that happen to everyone during puberty are:</a:t>
            </a:r>
          </a:p>
          <a:p>
            <a:pPr marL="0" indent="0">
              <a:buNone/>
            </a:pPr>
            <a:endParaRPr lang="en-US" sz="3638" dirty="0"/>
          </a:p>
          <a:p>
            <a:pPr marL="0" indent="0">
              <a:buNone/>
            </a:pPr>
            <a:r>
              <a:rPr lang="en-US" sz="3638" dirty="0" smtClean="0"/>
              <a:t>- </a:t>
            </a:r>
            <a:r>
              <a:rPr lang="en-US" sz="3638" b="1" dirty="0" smtClean="0"/>
              <a:t>Sweat more – </a:t>
            </a:r>
            <a:r>
              <a:rPr lang="en-US" sz="3638" dirty="0" smtClean="0"/>
              <a:t>This causes body </a:t>
            </a:r>
            <a:r>
              <a:rPr lang="en-US" sz="3638" dirty="0" err="1" smtClean="0"/>
              <a:t>odour</a:t>
            </a:r>
            <a:r>
              <a:rPr lang="en-US" sz="3638" dirty="0" smtClean="0"/>
              <a:t> and happens especially around feet, genitals and underarms</a:t>
            </a:r>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Physical changes during puberty</a:t>
            </a:r>
            <a:endParaRPr sz="2426" spc="27" dirty="0"/>
          </a:p>
        </p:txBody>
      </p:sp>
      <p:pic>
        <p:nvPicPr>
          <p:cNvPr id="4" name="Picture 3"/>
          <p:cNvPicPr>
            <a:picLocks noChangeAspect="1"/>
          </p:cNvPicPr>
          <p:nvPr/>
        </p:nvPicPr>
        <p:blipFill>
          <a:blip r:embed="rId4"/>
          <a:stretch>
            <a:fillRect/>
          </a:stretch>
        </p:blipFill>
        <p:spPr>
          <a:xfrm>
            <a:off x="7655728" y="1377829"/>
            <a:ext cx="4249280" cy="4993057"/>
          </a:xfrm>
          <a:prstGeom prst="rect">
            <a:avLst/>
          </a:prstGeom>
        </p:spPr>
      </p:pic>
    </p:spTree>
    <p:extLst>
      <p:ext uri="{BB962C8B-B14F-4D97-AF65-F5344CB8AC3E}">
        <p14:creationId xmlns:p14="http://schemas.microsoft.com/office/powerpoint/2010/main" val="736667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10000"/>
          </a:bodyPr>
          <a:lstStyle/>
          <a:p>
            <a:pPr marL="0" indent="0">
              <a:buNone/>
            </a:pPr>
            <a:r>
              <a:rPr lang="en-US" sz="3638" dirty="0" smtClean="0"/>
              <a:t>The physical changes that happen to everyone during puberty are:</a:t>
            </a:r>
          </a:p>
          <a:p>
            <a:pPr marL="0" indent="0">
              <a:buNone/>
            </a:pPr>
            <a:endParaRPr lang="en-US" sz="3638" dirty="0"/>
          </a:p>
          <a:p>
            <a:pPr marL="0" indent="0">
              <a:buNone/>
            </a:pPr>
            <a:r>
              <a:rPr lang="en-US" sz="3638" dirty="0" smtClean="0"/>
              <a:t>- </a:t>
            </a:r>
            <a:r>
              <a:rPr lang="en-US" sz="3638" b="1" dirty="0" smtClean="0"/>
              <a:t>Spots and Acne – </a:t>
            </a:r>
            <a:r>
              <a:rPr lang="en-US" sz="3638" dirty="0" smtClean="0"/>
              <a:t>This happens around the face, neck, chest and back and is caused by the body producing too much oil, which clogs up the pores in the skin. There are 3 times of spots – blackheads, whiteheads and blind spots</a:t>
            </a:r>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Physical changes during puberty</a:t>
            </a:r>
            <a:endParaRPr sz="2426" spc="27" dirty="0"/>
          </a:p>
        </p:txBody>
      </p:sp>
      <p:pic>
        <p:nvPicPr>
          <p:cNvPr id="4" name="Picture 3"/>
          <p:cNvPicPr>
            <a:picLocks noChangeAspect="1"/>
          </p:cNvPicPr>
          <p:nvPr/>
        </p:nvPicPr>
        <p:blipFill>
          <a:blip r:embed="rId4"/>
          <a:stretch>
            <a:fillRect/>
          </a:stretch>
        </p:blipFill>
        <p:spPr>
          <a:xfrm>
            <a:off x="7655728" y="1377829"/>
            <a:ext cx="4249280" cy="4993057"/>
          </a:xfrm>
          <a:prstGeom prst="rect">
            <a:avLst/>
          </a:prstGeom>
        </p:spPr>
      </p:pic>
    </p:spTree>
    <p:extLst>
      <p:ext uri="{BB962C8B-B14F-4D97-AF65-F5344CB8AC3E}">
        <p14:creationId xmlns:p14="http://schemas.microsoft.com/office/powerpoint/2010/main" val="434376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smtClean="0"/>
              <a:t>The physical changes that happen to everyone during puberty are:</a:t>
            </a:r>
          </a:p>
          <a:p>
            <a:pPr marL="0" indent="0">
              <a:buNone/>
            </a:pPr>
            <a:endParaRPr lang="en-US" sz="3638" dirty="0"/>
          </a:p>
          <a:p>
            <a:pPr marL="0" indent="0">
              <a:buNone/>
            </a:pPr>
            <a:r>
              <a:rPr lang="en-US" sz="3638" dirty="0" smtClean="0"/>
              <a:t>- </a:t>
            </a:r>
            <a:r>
              <a:rPr lang="en-US" sz="3638" b="1" dirty="0" smtClean="0"/>
              <a:t>Thicker body hair – </a:t>
            </a:r>
            <a:r>
              <a:rPr lang="en-US" sz="3638" dirty="0" smtClean="0"/>
              <a:t>hair around the body gets thicker including around genitals (pubic hair). Body hair starts of fluffy but gets coarser, thicker and more curly over time.</a:t>
            </a:r>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Physical changes during puberty</a:t>
            </a:r>
            <a:endParaRPr sz="2426" spc="27" dirty="0"/>
          </a:p>
        </p:txBody>
      </p:sp>
      <p:pic>
        <p:nvPicPr>
          <p:cNvPr id="4" name="Picture 3"/>
          <p:cNvPicPr>
            <a:picLocks noChangeAspect="1"/>
          </p:cNvPicPr>
          <p:nvPr/>
        </p:nvPicPr>
        <p:blipFill>
          <a:blip r:embed="rId4"/>
          <a:stretch>
            <a:fillRect/>
          </a:stretch>
        </p:blipFill>
        <p:spPr>
          <a:xfrm>
            <a:off x="7655728" y="1377829"/>
            <a:ext cx="4249280" cy="4993057"/>
          </a:xfrm>
          <a:prstGeom prst="rect">
            <a:avLst/>
          </a:prstGeom>
        </p:spPr>
      </p:pic>
    </p:spTree>
    <p:extLst>
      <p:ext uri="{BB962C8B-B14F-4D97-AF65-F5344CB8AC3E}">
        <p14:creationId xmlns:p14="http://schemas.microsoft.com/office/powerpoint/2010/main" val="2336732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Although these are physical changes that happen to everyone, there are specific changes during puberty for girls and boys.</a:t>
            </a:r>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Physical changes during puberty</a:t>
            </a:r>
            <a:endParaRPr sz="2426" spc="27" dirty="0"/>
          </a:p>
        </p:txBody>
      </p:sp>
      <p:pic>
        <p:nvPicPr>
          <p:cNvPr id="4" name="Picture 3"/>
          <p:cNvPicPr>
            <a:picLocks noChangeAspect="1"/>
          </p:cNvPicPr>
          <p:nvPr/>
        </p:nvPicPr>
        <p:blipFill>
          <a:blip r:embed="rId4"/>
          <a:stretch>
            <a:fillRect/>
          </a:stretch>
        </p:blipFill>
        <p:spPr>
          <a:xfrm>
            <a:off x="7655728" y="1377829"/>
            <a:ext cx="4249280" cy="4993057"/>
          </a:xfrm>
          <a:prstGeom prst="rect">
            <a:avLst/>
          </a:prstGeom>
        </p:spPr>
      </p:pic>
    </p:spTree>
    <p:extLst>
      <p:ext uri="{BB962C8B-B14F-4D97-AF65-F5344CB8AC3E}">
        <p14:creationId xmlns:p14="http://schemas.microsoft.com/office/powerpoint/2010/main" val="3646992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20000"/>
          </a:bodyPr>
          <a:lstStyle/>
          <a:p>
            <a:pPr marL="0" indent="0">
              <a:buNone/>
            </a:pPr>
            <a:r>
              <a:rPr lang="en-US" sz="3638" dirty="0" smtClean="0"/>
              <a:t>The physical changes that are more specific to boys are:</a:t>
            </a:r>
          </a:p>
          <a:p>
            <a:pPr marL="0" indent="0">
              <a:buNone/>
            </a:pPr>
            <a:endParaRPr lang="en-US" sz="3638" dirty="0"/>
          </a:p>
          <a:p>
            <a:pPr>
              <a:buFontTx/>
              <a:buChar char="-"/>
            </a:pPr>
            <a:r>
              <a:rPr lang="en-US" sz="3638" b="1" dirty="0" smtClean="0"/>
              <a:t>Voice deepens </a:t>
            </a:r>
            <a:r>
              <a:rPr lang="en-US" sz="3638" dirty="0" smtClean="0"/>
              <a:t>(voice breaks) – happens due to the thickening of the vocal cords</a:t>
            </a:r>
          </a:p>
          <a:p>
            <a:pPr>
              <a:buFontTx/>
              <a:buChar char="-"/>
            </a:pPr>
            <a:r>
              <a:rPr lang="en-US" sz="3638" b="1" dirty="0" smtClean="0"/>
              <a:t>Muscle development </a:t>
            </a:r>
            <a:r>
              <a:rPr lang="en-US" sz="3638" dirty="0" smtClean="0"/>
              <a:t>– increased muscle mass and shoulders broaden</a:t>
            </a:r>
          </a:p>
          <a:p>
            <a:pPr>
              <a:buFontTx/>
              <a:buChar char="-"/>
            </a:pPr>
            <a:r>
              <a:rPr lang="en-US" sz="3638" b="1" dirty="0" smtClean="0"/>
              <a:t>Growth of facial hair </a:t>
            </a:r>
            <a:r>
              <a:rPr lang="en-US" sz="3638" dirty="0" smtClean="0"/>
              <a:t>– this is hair that appears on the face and is why some males have beards and mustaches</a:t>
            </a: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Physical changes during puberty - boys</a:t>
            </a:r>
            <a:endParaRPr sz="2426" spc="27" dirty="0"/>
          </a:p>
        </p:txBody>
      </p:sp>
      <p:pic>
        <p:nvPicPr>
          <p:cNvPr id="4" name="Picture 3"/>
          <p:cNvPicPr>
            <a:picLocks noChangeAspect="1"/>
          </p:cNvPicPr>
          <p:nvPr/>
        </p:nvPicPr>
        <p:blipFill>
          <a:blip r:embed="rId4"/>
          <a:stretch>
            <a:fillRect/>
          </a:stretch>
        </p:blipFill>
        <p:spPr>
          <a:xfrm>
            <a:off x="7655728" y="1377829"/>
            <a:ext cx="4249280" cy="4993057"/>
          </a:xfrm>
          <a:prstGeom prst="rect">
            <a:avLst/>
          </a:prstGeom>
        </p:spPr>
      </p:pic>
    </p:spTree>
    <p:extLst>
      <p:ext uri="{BB962C8B-B14F-4D97-AF65-F5344CB8AC3E}">
        <p14:creationId xmlns:p14="http://schemas.microsoft.com/office/powerpoint/2010/main" val="3068478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77500" lnSpcReduction="20000"/>
          </a:bodyPr>
          <a:lstStyle/>
          <a:p>
            <a:pPr marL="0" indent="0">
              <a:buNone/>
            </a:pPr>
            <a:r>
              <a:rPr lang="en-US" sz="3638" dirty="0" smtClean="0"/>
              <a:t>The physical changes that are more specific to girls are:</a:t>
            </a:r>
          </a:p>
          <a:p>
            <a:pPr marL="0" indent="0">
              <a:buNone/>
            </a:pPr>
            <a:endParaRPr lang="en-US" sz="3638" dirty="0"/>
          </a:p>
          <a:p>
            <a:pPr>
              <a:buFontTx/>
              <a:buChar char="-"/>
            </a:pPr>
            <a:r>
              <a:rPr lang="en-US" sz="3638" b="1" dirty="0" smtClean="0"/>
              <a:t>Breast development</a:t>
            </a:r>
            <a:r>
              <a:rPr lang="en-US" sz="3638" dirty="0" smtClean="0"/>
              <a:t> – happens over a period of time. This development is different for every girl.</a:t>
            </a:r>
          </a:p>
          <a:p>
            <a:pPr>
              <a:buFontTx/>
              <a:buChar char="-"/>
            </a:pPr>
            <a:r>
              <a:rPr lang="en-US" sz="3638" b="1" dirty="0" smtClean="0"/>
              <a:t>Menstruation (periods) begin</a:t>
            </a:r>
            <a:r>
              <a:rPr lang="en-US" sz="3638" dirty="0" smtClean="0"/>
              <a:t> – This happens at different times and over time this will regulate to happen approximately every 28 days</a:t>
            </a:r>
          </a:p>
          <a:p>
            <a:pPr>
              <a:buFontTx/>
              <a:buChar char="-"/>
            </a:pPr>
            <a:r>
              <a:rPr lang="en-US" sz="3638" b="1" dirty="0" smtClean="0"/>
              <a:t>Body shape changes – </a:t>
            </a:r>
            <a:r>
              <a:rPr lang="en-US" sz="3638" dirty="0" smtClean="0"/>
              <a:t>Hips widen and fat distribution shifts around thighs, buttocks and breasts. This is different for every girl, hence why all girls are different shapes and sizes</a:t>
            </a:r>
            <a:endParaRPr lang="en-US" sz="3638" b="1"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Physical changes during puberty - girls</a:t>
            </a:r>
            <a:endParaRPr sz="2426" spc="27" dirty="0"/>
          </a:p>
        </p:txBody>
      </p:sp>
      <p:pic>
        <p:nvPicPr>
          <p:cNvPr id="4" name="Picture 3"/>
          <p:cNvPicPr>
            <a:picLocks noChangeAspect="1"/>
          </p:cNvPicPr>
          <p:nvPr/>
        </p:nvPicPr>
        <p:blipFill>
          <a:blip r:embed="rId4"/>
          <a:stretch>
            <a:fillRect/>
          </a:stretch>
        </p:blipFill>
        <p:spPr>
          <a:xfrm>
            <a:off x="7655728" y="1377829"/>
            <a:ext cx="4249280" cy="4993057"/>
          </a:xfrm>
          <a:prstGeom prst="rect">
            <a:avLst/>
          </a:prstGeom>
        </p:spPr>
      </p:pic>
    </p:spTree>
    <p:extLst>
      <p:ext uri="{BB962C8B-B14F-4D97-AF65-F5344CB8AC3E}">
        <p14:creationId xmlns:p14="http://schemas.microsoft.com/office/powerpoint/2010/main" val="4002623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428287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Is the answer </a:t>
            </a:r>
            <a:r>
              <a:rPr lang="en-US" sz="3638" b="1" dirty="0" smtClean="0"/>
              <a:t>boys, girls</a:t>
            </a:r>
            <a:r>
              <a:rPr lang="en-US" sz="3638" dirty="0" smtClean="0"/>
              <a:t> or </a:t>
            </a:r>
            <a:r>
              <a:rPr lang="en-US" sz="3638" b="1" dirty="0" smtClean="0"/>
              <a:t>everyone</a:t>
            </a:r>
            <a:endParaRPr lang="en-US" sz="3638" dirty="0"/>
          </a:p>
          <a:p>
            <a:pPr marL="0" indent="0">
              <a:buNone/>
            </a:pPr>
            <a:endParaRPr lang="en-US" sz="3638" dirty="0"/>
          </a:p>
          <a:p>
            <a:pPr marL="0" indent="0">
              <a:buNone/>
            </a:pPr>
            <a:r>
              <a:rPr lang="en-US" sz="3638" dirty="0" smtClean="0"/>
              <a:t>During puberty the voice breaks</a:t>
            </a:r>
            <a:endParaRPr lang="en-US" sz="3638" dirty="0"/>
          </a:p>
          <a:p>
            <a:pPr marL="0" indent="0">
              <a:buNone/>
            </a:pPr>
            <a:endParaRPr lang="en-US" sz="3638" dirty="0"/>
          </a:p>
          <a:p>
            <a:pPr marL="0" indent="0">
              <a:buNone/>
            </a:pPr>
            <a:r>
              <a:rPr lang="en-US" sz="3638" dirty="0" smtClean="0">
                <a:solidFill>
                  <a:srgbClr val="FF0000"/>
                </a:solidFill>
              </a:rPr>
              <a:t>Boys</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93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Is the answer </a:t>
            </a:r>
            <a:r>
              <a:rPr lang="en-US" sz="3638" b="1" dirty="0" smtClean="0"/>
              <a:t>boys, girls</a:t>
            </a:r>
            <a:r>
              <a:rPr lang="en-US" sz="3638" dirty="0" smtClean="0"/>
              <a:t> or </a:t>
            </a:r>
            <a:r>
              <a:rPr lang="en-US" sz="3638" b="1" dirty="0" smtClean="0"/>
              <a:t>everyone</a:t>
            </a:r>
            <a:endParaRPr lang="en-US" sz="3638" dirty="0"/>
          </a:p>
          <a:p>
            <a:pPr marL="0" indent="0">
              <a:buNone/>
            </a:pPr>
            <a:endParaRPr lang="en-US" sz="3638" dirty="0"/>
          </a:p>
          <a:p>
            <a:pPr marL="0" indent="0">
              <a:buNone/>
            </a:pPr>
            <a:r>
              <a:rPr lang="en-US" sz="3638" dirty="0" smtClean="0"/>
              <a:t>During puberty menstruation starts</a:t>
            </a:r>
            <a:endParaRPr lang="en-US" sz="3638" dirty="0"/>
          </a:p>
          <a:p>
            <a:pPr marL="0" indent="0">
              <a:buNone/>
            </a:pPr>
            <a:endParaRPr lang="en-US" sz="3638" dirty="0"/>
          </a:p>
          <a:p>
            <a:pPr marL="0" indent="0">
              <a:buNone/>
            </a:pPr>
            <a:r>
              <a:rPr lang="en-US" sz="3638" dirty="0" smtClean="0">
                <a:solidFill>
                  <a:srgbClr val="FF0000"/>
                </a:solidFill>
              </a:rPr>
              <a:t>Girls</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977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45305"/>
            <a:ext cx="12182828" cy="1566210"/>
          </a:xfrm>
          <a:prstGeom prst="rect">
            <a:avLst/>
          </a:prstGeom>
        </p:spPr>
      </p:pic>
    </p:spTree>
    <p:extLst>
      <p:ext uri="{BB962C8B-B14F-4D97-AF65-F5344CB8AC3E}">
        <p14:creationId xmlns:p14="http://schemas.microsoft.com/office/powerpoint/2010/main" val="2976115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Is the answer </a:t>
            </a:r>
            <a:r>
              <a:rPr lang="en-US" sz="3638" b="1" dirty="0" smtClean="0"/>
              <a:t>boys, girls</a:t>
            </a:r>
            <a:r>
              <a:rPr lang="en-US" sz="3638" dirty="0" smtClean="0"/>
              <a:t> or </a:t>
            </a:r>
            <a:r>
              <a:rPr lang="en-US" sz="3638" b="1" dirty="0" smtClean="0"/>
              <a:t>everyone</a:t>
            </a:r>
            <a:endParaRPr lang="en-US" sz="3638" dirty="0"/>
          </a:p>
          <a:p>
            <a:pPr marL="0" indent="0">
              <a:buNone/>
            </a:pPr>
            <a:endParaRPr lang="en-US" sz="3638" dirty="0"/>
          </a:p>
          <a:p>
            <a:pPr marL="0" indent="0">
              <a:buNone/>
            </a:pPr>
            <a:r>
              <a:rPr lang="en-US" sz="3638" dirty="0" smtClean="0"/>
              <a:t>During puberty body hair gets thicker</a:t>
            </a:r>
            <a:endParaRPr lang="en-US" sz="3638" dirty="0"/>
          </a:p>
          <a:p>
            <a:pPr marL="0" indent="0">
              <a:buNone/>
            </a:pPr>
            <a:endParaRPr lang="en-US" sz="3638" dirty="0"/>
          </a:p>
          <a:p>
            <a:pPr marL="0" indent="0">
              <a:buNone/>
            </a:pPr>
            <a:r>
              <a:rPr lang="en-US" sz="3638" dirty="0" smtClean="0">
                <a:solidFill>
                  <a:srgbClr val="FF0000"/>
                </a:solidFill>
              </a:rPr>
              <a:t>Everyone</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353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Is the answer </a:t>
            </a:r>
            <a:r>
              <a:rPr lang="en-US" sz="3638" b="1" dirty="0" smtClean="0"/>
              <a:t>boys, girls</a:t>
            </a:r>
            <a:r>
              <a:rPr lang="en-US" sz="3638" dirty="0" smtClean="0"/>
              <a:t> or </a:t>
            </a:r>
            <a:r>
              <a:rPr lang="en-US" sz="3638" b="1" dirty="0" smtClean="0"/>
              <a:t>everyone</a:t>
            </a:r>
            <a:endParaRPr lang="en-US" sz="3638" dirty="0"/>
          </a:p>
          <a:p>
            <a:pPr marL="0" indent="0">
              <a:buNone/>
            </a:pPr>
            <a:endParaRPr lang="en-US" sz="3638" dirty="0"/>
          </a:p>
          <a:p>
            <a:pPr marL="0" indent="0">
              <a:buNone/>
            </a:pPr>
            <a:r>
              <a:rPr lang="en-US" sz="3638" dirty="0" smtClean="0"/>
              <a:t>During puberty spots/acne happens</a:t>
            </a:r>
            <a:endParaRPr lang="en-US" sz="3638" dirty="0"/>
          </a:p>
          <a:p>
            <a:pPr marL="0" indent="0">
              <a:buNone/>
            </a:pPr>
            <a:endParaRPr lang="en-US" sz="3638" dirty="0"/>
          </a:p>
          <a:p>
            <a:pPr marL="0" indent="0">
              <a:buNone/>
            </a:pPr>
            <a:r>
              <a:rPr lang="en-US" sz="3638" dirty="0" smtClean="0">
                <a:solidFill>
                  <a:srgbClr val="FF0000"/>
                </a:solidFill>
              </a:rPr>
              <a:t>Everyone</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648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9813471" y="1480348"/>
            <a:ext cx="2547256" cy="5108889"/>
          </a:xfrm>
        </p:spPr>
        <p:txBody>
          <a:bodyPr>
            <a:normAutofit fontScale="92500" lnSpcReduction="10000"/>
          </a:bodyPr>
          <a:lstStyle/>
          <a:p>
            <a:pPr marL="0" indent="0">
              <a:buNone/>
            </a:pPr>
            <a:r>
              <a:rPr lang="en-US" sz="3638" dirty="0" smtClean="0"/>
              <a:t>While watching the video write down as many emotional &amp; social changes that happen during puberty as you can</a:t>
            </a:r>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Emotional/Social changes that happen during puberty</a:t>
            </a:r>
            <a:endParaRPr sz="2426" spc="27" dirty="0"/>
          </a:p>
        </p:txBody>
      </p:sp>
      <p:pic>
        <p:nvPicPr>
          <p:cNvPr id="3" name="Bjee0QgqC10"/>
          <p:cNvPicPr>
            <a:picLocks noRot="1" noChangeAspect="1"/>
          </p:cNvPicPr>
          <p:nvPr>
            <a:videoFile r:link="rId1"/>
          </p:nvPr>
        </p:nvPicPr>
        <p:blipFill>
          <a:blip r:embed="rId6"/>
          <a:stretch>
            <a:fillRect/>
          </a:stretch>
        </p:blipFill>
        <p:spPr>
          <a:xfrm>
            <a:off x="119743" y="1134055"/>
            <a:ext cx="9698101" cy="5455182"/>
          </a:xfrm>
          <a:prstGeom prst="rect">
            <a:avLst/>
          </a:prstGeom>
        </p:spPr>
      </p:pic>
    </p:spTree>
    <p:extLst>
      <p:ext uri="{BB962C8B-B14F-4D97-AF65-F5344CB8AC3E}">
        <p14:creationId xmlns:p14="http://schemas.microsoft.com/office/powerpoint/2010/main" val="2142781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The emotional/social changes that happen to everyone during puberty are:</a:t>
            </a:r>
          </a:p>
          <a:p>
            <a:pPr marL="0" indent="0">
              <a:buNone/>
            </a:pPr>
            <a:endParaRPr lang="en-US" sz="3638" dirty="0"/>
          </a:p>
          <a:p>
            <a:pPr marL="0" indent="0">
              <a:buNone/>
            </a:pPr>
            <a:r>
              <a:rPr lang="en-US" sz="3638" dirty="0" smtClean="0"/>
              <a:t>- </a:t>
            </a:r>
            <a:r>
              <a:rPr lang="en-US" sz="3638" b="1" dirty="0" smtClean="0"/>
              <a:t>Mood swings – </a:t>
            </a:r>
            <a:r>
              <a:rPr lang="en-US" sz="3638" dirty="0" smtClean="0"/>
              <a:t>emotions can change from 1 minute to the next. This can be from happy to sad, confused to anger.</a:t>
            </a:r>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Emotional/social changes during puberty</a:t>
            </a:r>
            <a:endParaRPr sz="2426" spc="27" dirty="0"/>
          </a:p>
        </p:txBody>
      </p:sp>
      <p:pic>
        <p:nvPicPr>
          <p:cNvPr id="4" name="Picture 3"/>
          <p:cNvPicPr>
            <a:picLocks noChangeAspect="1"/>
          </p:cNvPicPr>
          <p:nvPr/>
        </p:nvPicPr>
        <p:blipFill>
          <a:blip r:embed="rId4"/>
          <a:stretch>
            <a:fillRect/>
          </a:stretch>
        </p:blipFill>
        <p:spPr>
          <a:xfrm>
            <a:off x="7655728" y="1377829"/>
            <a:ext cx="4249280" cy="4993057"/>
          </a:xfrm>
          <a:prstGeom prst="rect">
            <a:avLst/>
          </a:prstGeom>
        </p:spPr>
      </p:pic>
    </p:spTree>
    <p:extLst>
      <p:ext uri="{BB962C8B-B14F-4D97-AF65-F5344CB8AC3E}">
        <p14:creationId xmlns:p14="http://schemas.microsoft.com/office/powerpoint/2010/main" val="945623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The emotional/social changes that happen to everyone during puberty are:</a:t>
            </a:r>
          </a:p>
          <a:p>
            <a:pPr marL="0" indent="0">
              <a:buNone/>
            </a:pPr>
            <a:endParaRPr lang="en-US" sz="3638" dirty="0"/>
          </a:p>
          <a:p>
            <a:pPr marL="0" indent="0">
              <a:buNone/>
            </a:pPr>
            <a:r>
              <a:rPr lang="en-US" sz="3638" dirty="0" smtClean="0"/>
              <a:t>- </a:t>
            </a:r>
            <a:r>
              <a:rPr lang="en-US" sz="3638" b="1" dirty="0" smtClean="0"/>
              <a:t>Thoughts about body image – </a:t>
            </a:r>
            <a:r>
              <a:rPr lang="en-US" sz="3638" dirty="0" smtClean="0"/>
              <a:t>People become more concerned about how they look and what clothes they wear.</a:t>
            </a:r>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Emotional/social changes during puberty</a:t>
            </a:r>
            <a:endParaRPr sz="2426" spc="27" dirty="0"/>
          </a:p>
        </p:txBody>
      </p:sp>
      <p:pic>
        <p:nvPicPr>
          <p:cNvPr id="4" name="Picture 3"/>
          <p:cNvPicPr>
            <a:picLocks noChangeAspect="1"/>
          </p:cNvPicPr>
          <p:nvPr/>
        </p:nvPicPr>
        <p:blipFill>
          <a:blip r:embed="rId4"/>
          <a:stretch>
            <a:fillRect/>
          </a:stretch>
        </p:blipFill>
        <p:spPr>
          <a:xfrm>
            <a:off x="7655728" y="1377829"/>
            <a:ext cx="4249280" cy="4993057"/>
          </a:xfrm>
          <a:prstGeom prst="rect">
            <a:avLst/>
          </a:prstGeom>
        </p:spPr>
      </p:pic>
    </p:spTree>
    <p:extLst>
      <p:ext uri="{BB962C8B-B14F-4D97-AF65-F5344CB8AC3E}">
        <p14:creationId xmlns:p14="http://schemas.microsoft.com/office/powerpoint/2010/main" val="7060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The emotional/social changes that happen to everyone during puberty are:</a:t>
            </a:r>
          </a:p>
          <a:p>
            <a:pPr marL="0" indent="0">
              <a:buNone/>
            </a:pPr>
            <a:endParaRPr lang="en-US" sz="3638" dirty="0"/>
          </a:p>
          <a:p>
            <a:pPr marL="0" indent="0">
              <a:buNone/>
            </a:pPr>
            <a:r>
              <a:rPr lang="en-US" sz="3638" dirty="0" smtClean="0"/>
              <a:t>- </a:t>
            </a:r>
            <a:r>
              <a:rPr lang="en-US" sz="3638" b="1" dirty="0" smtClean="0"/>
              <a:t>Tastes change – </a:t>
            </a:r>
            <a:r>
              <a:rPr lang="en-US" sz="3638" dirty="0" smtClean="0"/>
              <a:t>This is not just about what foods people enjoy but also clothes, music, friends. What people liked before might not be what they like now.</a:t>
            </a:r>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Emotional/social changes during puberty</a:t>
            </a:r>
            <a:endParaRPr sz="2426" spc="27" dirty="0"/>
          </a:p>
        </p:txBody>
      </p:sp>
      <p:pic>
        <p:nvPicPr>
          <p:cNvPr id="4" name="Picture 3"/>
          <p:cNvPicPr>
            <a:picLocks noChangeAspect="1"/>
          </p:cNvPicPr>
          <p:nvPr/>
        </p:nvPicPr>
        <p:blipFill>
          <a:blip r:embed="rId4"/>
          <a:stretch>
            <a:fillRect/>
          </a:stretch>
        </p:blipFill>
        <p:spPr>
          <a:xfrm>
            <a:off x="7655728" y="1377829"/>
            <a:ext cx="4249280" cy="4993057"/>
          </a:xfrm>
          <a:prstGeom prst="rect">
            <a:avLst/>
          </a:prstGeom>
        </p:spPr>
      </p:pic>
    </p:spTree>
    <p:extLst>
      <p:ext uri="{BB962C8B-B14F-4D97-AF65-F5344CB8AC3E}">
        <p14:creationId xmlns:p14="http://schemas.microsoft.com/office/powerpoint/2010/main" val="2302801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smtClean="0"/>
              <a:t>The emotional/social changes that happen to everyone during puberty are:</a:t>
            </a:r>
          </a:p>
          <a:p>
            <a:pPr marL="0" indent="0">
              <a:buNone/>
            </a:pPr>
            <a:endParaRPr lang="en-US" sz="3638" dirty="0"/>
          </a:p>
          <a:p>
            <a:pPr marL="0" indent="0">
              <a:buNone/>
            </a:pPr>
            <a:r>
              <a:rPr lang="en-US" sz="3638" b="1" dirty="0" smtClean="0"/>
              <a:t>-Desire for more independence – </a:t>
            </a:r>
            <a:r>
              <a:rPr lang="en-US" sz="3638" dirty="0" smtClean="0"/>
              <a:t>This can be from family and friends. People may not always want to do what their parents/families want them to do</a:t>
            </a:r>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Emotional/social changes during puberty</a:t>
            </a:r>
            <a:endParaRPr sz="2426" spc="27" dirty="0"/>
          </a:p>
        </p:txBody>
      </p:sp>
      <p:pic>
        <p:nvPicPr>
          <p:cNvPr id="4" name="Picture 3"/>
          <p:cNvPicPr>
            <a:picLocks noChangeAspect="1"/>
          </p:cNvPicPr>
          <p:nvPr/>
        </p:nvPicPr>
        <p:blipFill>
          <a:blip r:embed="rId4"/>
          <a:stretch>
            <a:fillRect/>
          </a:stretch>
        </p:blipFill>
        <p:spPr>
          <a:xfrm>
            <a:off x="7655728" y="1377829"/>
            <a:ext cx="4249280" cy="4993057"/>
          </a:xfrm>
          <a:prstGeom prst="rect">
            <a:avLst/>
          </a:prstGeom>
        </p:spPr>
      </p:pic>
    </p:spTree>
    <p:extLst>
      <p:ext uri="{BB962C8B-B14F-4D97-AF65-F5344CB8AC3E}">
        <p14:creationId xmlns:p14="http://schemas.microsoft.com/office/powerpoint/2010/main" val="4079374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The emotional/social changes that happen to everyone during puberty are:</a:t>
            </a:r>
          </a:p>
          <a:p>
            <a:pPr marL="0" indent="0">
              <a:buNone/>
            </a:pPr>
            <a:endParaRPr lang="en-US" sz="3638" dirty="0"/>
          </a:p>
          <a:p>
            <a:pPr marL="0" indent="0">
              <a:buNone/>
            </a:pPr>
            <a:r>
              <a:rPr lang="en-US" sz="3638" b="1" dirty="0" smtClean="0"/>
              <a:t>- Crushes – </a:t>
            </a:r>
            <a:r>
              <a:rPr lang="en-US" sz="3638" dirty="0" smtClean="0"/>
              <a:t>people might start to feel attracted to others</a:t>
            </a:r>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Emotional/social changes during puberty</a:t>
            </a:r>
            <a:endParaRPr sz="2426" spc="27" dirty="0"/>
          </a:p>
        </p:txBody>
      </p:sp>
      <p:pic>
        <p:nvPicPr>
          <p:cNvPr id="4" name="Picture 3"/>
          <p:cNvPicPr>
            <a:picLocks noChangeAspect="1"/>
          </p:cNvPicPr>
          <p:nvPr/>
        </p:nvPicPr>
        <p:blipFill>
          <a:blip r:embed="rId4"/>
          <a:stretch>
            <a:fillRect/>
          </a:stretch>
        </p:blipFill>
        <p:spPr>
          <a:xfrm>
            <a:off x="7655728" y="1377829"/>
            <a:ext cx="4249280" cy="4993057"/>
          </a:xfrm>
          <a:prstGeom prst="rect">
            <a:avLst/>
          </a:prstGeom>
        </p:spPr>
      </p:pic>
    </p:spTree>
    <p:extLst>
      <p:ext uri="{BB962C8B-B14F-4D97-AF65-F5344CB8AC3E}">
        <p14:creationId xmlns:p14="http://schemas.microsoft.com/office/powerpoint/2010/main" val="2296747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386468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True or False</a:t>
            </a:r>
            <a:endParaRPr lang="en-US" sz="3638" dirty="0"/>
          </a:p>
          <a:p>
            <a:pPr marL="0" indent="0">
              <a:buNone/>
            </a:pPr>
            <a:endParaRPr lang="en-US" sz="3638" dirty="0"/>
          </a:p>
          <a:p>
            <a:pPr marL="0" indent="0">
              <a:buNone/>
            </a:pPr>
            <a:r>
              <a:rPr lang="en-US" sz="3638" dirty="0" smtClean="0"/>
              <a:t>“During puberty people will experience stable moods”</a:t>
            </a:r>
            <a:endParaRPr lang="en-US" sz="3638" dirty="0"/>
          </a:p>
          <a:p>
            <a:pPr marL="0" indent="0">
              <a:buNone/>
            </a:pPr>
            <a:endParaRPr lang="en-US" sz="3638" dirty="0"/>
          </a:p>
          <a:p>
            <a:pPr marL="0" indent="0">
              <a:buNone/>
            </a:pPr>
            <a:r>
              <a:rPr lang="en-US" sz="3638" dirty="0" smtClean="0">
                <a:solidFill>
                  <a:srgbClr val="FF0000"/>
                </a:solidFill>
              </a:rPr>
              <a:t>False</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543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31" y="-8849"/>
            <a:ext cx="12191142" cy="978098"/>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69">
                <a:defRPr/>
              </a:pPr>
              <a:endParaRPr lang="en-US" sz="1801">
                <a:solidFill>
                  <a:prstClr val="black"/>
                </a:solidFill>
                <a:latin typeface="Franklin Gothic Book" panose="020B0503020102020204" pitchFamily="34" charset="0"/>
              </a:endParaRPr>
            </a:p>
          </p:txBody>
        </p:sp>
        <p:sp>
          <p:nvSpPr>
            <p:cNvPr id="18" name="TextBox 17"/>
            <p:cNvSpPr txBox="1"/>
            <p:nvPr/>
          </p:nvSpPr>
          <p:spPr>
            <a:xfrm>
              <a:off x="591236" y="1535991"/>
              <a:ext cx="8248524" cy="407621"/>
            </a:xfrm>
            <a:prstGeom prst="rect">
              <a:avLst/>
            </a:prstGeom>
            <a:noFill/>
          </p:spPr>
          <p:txBody>
            <a:bodyPr wrap="square" rtlCol="0">
              <a:spAutoFit/>
            </a:bodyPr>
            <a:lstStyle/>
            <a:p>
              <a:pPr defTabSz="914369">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69">
                  <a:defRPr/>
                </a:pPr>
                <a:t>11 October 2024</a:t>
              </a:fld>
              <a:r>
                <a:rPr lang="en-US" sz="2800"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431" y="965811"/>
            <a:ext cx="12191142" cy="1036237"/>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84751"/>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Write the title: </a:t>
              </a:r>
              <a:r>
                <a:rPr lang="en-US" sz="2800" b="1" kern="0" dirty="0" smtClean="0">
                  <a:solidFill>
                    <a:prstClr val="black"/>
                  </a:solidFill>
                  <a:latin typeface="Franklin Gothic Book" panose="020B0503020102020204" pitchFamily="34" charset="0"/>
                </a:rPr>
                <a:t>What changes happen during puberty</a:t>
              </a:r>
              <a:endParaRPr lang="en-US" sz="2800" kern="0" dirty="0">
                <a:solidFill>
                  <a:prstClr val="black"/>
                </a:solidFill>
                <a:latin typeface="Franklin Gothic Book" panose="020B0503020102020204" pitchFamily="34" charset="0"/>
              </a:endParaRPr>
            </a:p>
          </p:txBody>
        </p:sp>
      </p:grpSp>
      <p:grpSp>
        <p:nvGrpSpPr>
          <p:cNvPr id="27" name="Group 26"/>
          <p:cNvGrpSpPr/>
          <p:nvPr/>
        </p:nvGrpSpPr>
        <p:grpSpPr>
          <a:xfrm>
            <a:off x="428" y="2020605"/>
            <a:ext cx="12191144" cy="973612"/>
            <a:chOff x="0" y="2892959"/>
            <a:chExt cx="12192000" cy="687224"/>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369315"/>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Underline both!</a:t>
              </a: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428" y="2992265"/>
            <a:ext cx="12191142" cy="3865495"/>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69">
              <a:defRPr/>
            </a:pPr>
            <a:endParaRPr lang="en-US" sz="1801"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123463" y="3033416"/>
            <a:ext cx="484940" cy="636175"/>
          </a:xfrm>
          <a:prstGeom prst="rect">
            <a:avLst/>
          </a:prstGeom>
        </p:spPr>
      </p:pic>
      <p:sp>
        <p:nvSpPr>
          <p:cNvPr id="33" name="TextBox 32"/>
          <p:cNvSpPr txBox="1"/>
          <p:nvPr/>
        </p:nvSpPr>
        <p:spPr>
          <a:xfrm>
            <a:off x="693861" y="3053073"/>
            <a:ext cx="10444841" cy="4978927"/>
          </a:xfrm>
          <a:prstGeom prst="rect">
            <a:avLst/>
          </a:prstGeom>
          <a:noFill/>
        </p:spPr>
        <p:txBody>
          <a:bodyPr wrap="square" rtlCol="0">
            <a:spAutoFit/>
          </a:bodyPr>
          <a:lstStyle/>
          <a:p>
            <a:pPr defTabSz="914369">
              <a:defRPr/>
            </a:pPr>
            <a:r>
              <a:rPr lang="en-US" sz="2400" b="1" dirty="0">
                <a:solidFill>
                  <a:prstClr val="black"/>
                </a:solidFill>
                <a:latin typeface="Franklin Gothic Book" panose="020B0503020102020204" pitchFamily="34" charset="0"/>
              </a:rPr>
              <a:t>Complete the following questions:</a:t>
            </a:r>
          </a:p>
          <a:p>
            <a:pPr defTabSz="914369">
              <a:defRPr/>
            </a:pPr>
            <a:endParaRPr lang="en-US" sz="20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800" b="1" dirty="0" smtClean="0">
                <a:solidFill>
                  <a:prstClr val="black"/>
                </a:solidFill>
                <a:latin typeface="Franklin Gothic Book" panose="020B0503020102020204" pitchFamily="34" charset="0"/>
              </a:rPr>
              <a:t>What is being described? “</a:t>
            </a:r>
            <a:r>
              <a:rPr lang="en-US" sz="2800" dirty="0"/>
              <a:t>the way people see themselves and how they feel about their </a:t>
            </a:r>
            <a:r>
              <a:rPr lang="en-US" sz="2800" dirty="0" smtClean="0"/>
              <a:t>bodies”</a:t>
            </a:r>
            <a:endParaRPr lang="en-US" sz="2800" b="1" dirty="0">
              <a:solidFill>
                <a:prstClr val="black"/>
              </a:solidFill>
              <a:latin typeface="Franklin Gothic Book" panose="020B0503020102020204" pitchFamily="34" charset="0"/>
            </a:endParaRPr>
          </a:p>
          <a:p>
            <a:pPr marL="734425" lvl="1" indent="-457179" defTabSz="914369">
              <a:buFont typeface="+mj-lt"/>
              <a:buAutoNum type="arabicPeriod"/>
              <a:defRPr/>
            </a:pPr>
            <a:endParaRPr lang="en-US" sz="28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800" b="1" dirty="0" smtClean="0">
                <a:solidFill>
                  <a:prstClr val="black"/>
                </a:solidFill>
                <a:latin typeface="Franklin Gothic Book" panose="020B0503020102020204" pitchFamily="34" charset="0"/>
              </a:rPr>
              <a:t>What is the legal age to buy a vape in the UK?</a:t>
            </a:r>
            <a:endParaRPr lang="en-US" sz="2800" b="1" dirty="0">
              <a:solidFill>
                <a:prstClr val="black"/>
              </a:solidFill>
              <a:latin typeface="Franklin Gothic Book" panose="020B0503020102020204" pitchFamily="34" charset="0"/>
            </a:endParaRPr>
          </a:p>
          <a:p>
            <a:pPr marL="457179" indent="-457179" defTabSz="914369">
              <a:buFont typeface="+mj-lt"/>
              <a:buAutoNum type="arabicPeriod"/>
              <a:defRPr/>
            </a:pPr>
            <a:endParaRPr lang="en-US" sz="28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800" b="1" dirty="0" smtClean="0">
                <a:solidFill>
                  <a:prstClr val="black"/>
                </a:solidFill>
                <a:latin typeface="Franklin Gothic Book" panose="020B0503020102020204" pitchFamily="34" charset="0"/>
              </a:rPr>
              <a:t>True or False – it is illegal for someone over 18 years old to buy alcohol for a person under 18 years old</a:t>
            </a:r>
            <a:endParaRPr lang="en-US" sz="28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a:p>
            <a:pPr marL="457179" indent="-457179" defTabSz="914369">
              <a:buFont typeface="+mj-lt"/>
              <a:buAutoNum type="arabicPeriod"/>
              <a:defRPr/>
            </a:pPr>
            <a:endParaRPr lang="en-US" sz="24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01666" y="1108929"/>
            <a:ext cx="727624" cy="15639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0919390" y="3053071"/>
            <a:ext cx="1115399" cy="143264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155992" y="-144211"/>
            <a:ext cx="304779" cy="3047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4" tIns="45718" rIns="91434" bIns="45718" numCol="1" anchor="t" anchorCtr="0" compatLnSpc="1">
            <a:prstTxWarp prst="textNoShape">
              <a:avLst/>
            </a:prstTxWarp>
          </a:bodyPr>
          <a:lstStyle/>
          <a:p>
            <a:pPr defTabSz="914369">
              <a:defRPr/>
            </a:pPr>
            <a:endParaRPr lang="en-GB" sz="1801">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0807808" y="4557796"/>
            <a:ext cx="1579706" cy="15797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63916" y="50950"/>
            <a:ext cx="6001190" cy="932233"/>
          </a:xfrm>
          <a:prstGeom prst="rect">
            <a:avLst/>
          </a:prstGeom>
        </p:spPr>
      </p:pic>
      <p:sp>
        <p:nvSpPr>
          <p:cNvPr id="34" name="Rectangle 33"/>
          <p:cNvSpPr/>
          <p:nvPr/>
        </p:nvSpPr>
        <p:spPr>
          <a:xfrm>
            <a:off x="728553" y="3674126"/>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smtClean="0">
                <a:solidFill>
                  <a:prstClr val="white"/>
                </a:solidFill>
                <a:latin typeface="Calibri" panose="020F0502020204030204"/>
              </a:rPr>
              <a:t>Body image</a:t>
            </a:r>
            <a:endParaRPr lang="en-GB" sz="2183" b="1" kern="0" dirty="0">
              <a:solidFill>
                <a:prstClr val="white"/>
              </a:solidFill>
              <a:latin typeface="Calibri" panose="020F0502020204030204"/>
            </a:endParaRPr>
          </a:p>
        </p:txBody>
      </p:sp>
      <p:sp>
        <p:nvSpPr>
          <p:cNvPr id="35" name="Rectangle 34"/>
          <p:cNvSpPr/>
          <p:nvPr/>
        </p:nvSpPr>
        <p:spPr>
          <a:xfrm>
            <a:off x="696771" y="4766437"/>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smtClean="0">
                <a:solidFill>
                  <a:prstClr val="white"/>
                </a:solidFill>
                <a:latin typeface="Calibri" panose="020F0502020204030204"/>
              </a:rPr>
              <a:t>18 years olds</a:t>
            </a:r>
            <a:endParaRPr lang="en-GB" sz="2183" b="1" kern="0" dirty="0">
              <a:solidFill>
                <a:prstClr val="white"/>
              </a:solidFill>
              <a:latin typeface="Calibri" panose="020F0502020204030204"/>
            </a:endParaRPr>
          </a:p>
        </p:txBody>
      </p:sp>
      <p:sp>
        <p:nvSpPr>
          <p:cNvPr id="36" name="Rectangle 35"/>
          <p:cNvSpPr/>
          <p:nvPr/>
        </p:nvSpPr>
        <p:spPr>
          <a:xfrm>
            <a:off x="684905" y="5819143"/>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1940" b="1" kern="0" dirty="0" smtClean="0">
                <a:solidFill>
                  <a:prstClr val="white"/>
                </a:solidFill>
                <a:latin typeface="Calibri" panose="020F0502020204030204"/>
              </a:rPr>
              <a:t>True</a:t>
            </a:r>
            <a:endParaRPr lang="en-GB" sz="1940" b="1" kern="0" dirty="0">
              <a:solidFill>
                <a:prstClr val="white"/>
              </a:solidFill>
              <a:latin typeface="Calibri" panose="020F0502020204030204"/>
            </a:endParaRPr>
          </a:p>
        </p:txBody>
      </p:sp>
    </p:spTree>
    <p:extLst>
      <p:ext uri="{BB962C8B-B14F-4D97-AF65-F5344CB8AC3E}">
        <p14:creationId xmlns:p14="http://schemas.microsoft.com/office/powerpoint/2010/main" val="364056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True or False</a:t>
            </a:r>
            <a:endParaRPr lang="en-US" sz="3638" dirty="0"/>
          </a:p>
          <a:p>
            <a:pPr marL="0" indent="0">
              <a:buNone/>
            </a:pPr>
            <a:endParaRPr lang="en-US" sz="3638" dirty="0"/>
          </a:p>
          <a:p>
            <a:pPr marL="0" indent="0">
              <a:buNone/>
            </a:pPr>
            <a:r>
              <a:rPr lang="en-US" sz="3638" dirty="0" smtClean="0"/>
              <a:t>“During puberty people might experience crushes”</a:t>
            </a:r>
            <a:endParaRPr lang="en-US" sz="3638" dirty="0"/>
          </a:p>
          <a:p>
            <a:pPr marL="0" indent="0">
              <a:buNone/>
            </a:pPr>
            <a:endParaRPr lang="en-US" sz="3638" dirty="0"/>
          </a:p>
          <a:p>
            <a:pPr marL="0" indent="0">
              <a:buNone/>
            </a:pPr>
            <a:r>
              <a:rPr lang="en-US" sz="3638" dirty="0" smtClean="0">
                <a:solidFill>
                  <a:srgbClr val="FF0000"/>
                </a:solidFill>
              </a:rPr>
              <a:t>True</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672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True or False</a:t>
            </a:r>
            <a:endParaRPr lang="en-US" sz="3638" dirty="0"/>
          </a:p>
          <a:p>
            <a:pPr marL="0" indent="0">
              <a:buNone/>
            </a:pPr>
            <a:endParaRPr lang="en-US" sz="3638" dirty="0"/>
          </a:p>
          <a:p>
            <a:pPr marL="0" indent="0">
              <a:buNone/>
            </a:pPr>
            <a:r>
              <a:rPr lang="en-US" sz="3638" dirty="0" smtClean="0"/>
              <a:t>“During puberty people want to be more independent”</a:t>
            </a:r>
            <a:endParaRPr lang="en-US" sz="3638" dirty="0"/>
          </a:p>
          <a:p>
            <a:pPr marL="0" indent="0">
              <a:buNone/>
            </a:pPr>
            <a:endParaRPr lang="en-US" sz="3638" dirty="0"/>
          </a:p>
          <a:p>
            <a:pPr marL="0" indent="0">
              <a:buNone/>
            </a:pPr>
            <a:r>
              <a:rPr lang="en-US" sz="3638" dirty="0" smtClean="0">
                <a:solidFill>
                  <a:srgbClr val="FF0000"/>
                </a:solidFill>
              </a:rPr>
              <a:t>True</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69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True or False</a:t>
            </a:r>
            <a:endParaRPr lang="en-US" sz="3638" dirty="0"/>
          </a:p>
          <a:p>
            <a:pPr marL="0" indent="0">
              <a:buNone/>
            </a:pPr>
            <a:endParaRPr lang="en-US" sz="3638" dirty="0"/>
          </a:p>
          <a:p>
            <a:pPr marL="0" indent="0">
              <a:buNone/>
            </a:pPr>
            <a:r>
              <a:rPr lang="en-US" sz="3638" dirty="0" smtClean="0"/>
              <a:t>“During puberty people will enjoy the same music and </a:t>
            </a:r>
            <a:r>
              <a:rPr lang="en-US" sz="3638" dirty="0" err="1" smtClean="0"/>
              <a:t>tv</a:t>
            </a:r>
            <a:r>
              <a:rPr lang="en-US" sz="3638" dirty="0" smtClean="0"/>
              <a:t> shows they liked when they were younger”</a:t>
            </a:r>
            <a:endParaRPr lang="en-US" sz="3638" dirty="0"/>
          </a:p>
          <a:p>
            <a:pPr marL="0" indent="0">
              <a:buNone/>
            </a:pPr>
            <a:endParaRPr lang="en-US" sz="3638" dirty="0"/>
          </a:p>
          <a:p>
            <a:pPr marL="0" indent="0">
              <a:buNone/>
            </a:pPr>
            <a:r>
              <a:rPr lang="en-US" sz="3638" dirty="0" smtClean="0">
                <a:solidFill>
                  <a:srgbClr val="FF0000"/>
                </a:solidFill>
              </a:rPr>
              <a:t>False (mostly) – some of this may stay the same particularly music</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413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367403"/>
          </a:xfrm>
        </p:spPr>
        <p:txBody>
          <a:bodyPr>
            <a:normAutofit fontScale="85000" lnSpcReduction="20000"/>
          </a:bodyPr>
          <a:lstStyle/>
          <a:p>
            <a:pPr marL="0" indent="0">
              <a:buNone/>
            </a:pPr>
            <a:r>
              <a:rPr lang="en-US" sz="4000" dirty="0"/>
              <a:t>Jake is 13 years old, and he's noticing a lot of changes happening to his body. His voice has started to crack, and it's getting deeper, which makes him feel self-conscious when he talks in class. He's also seeing hair grow on his face and under his arms, and he’s worried because he seems to be growing much faster than his friends. Jake is confused and embarrassed about these changes, and he's not sure if what’s happening is normal.</a:t>
            </a: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Scenario</a:t>
            </a:r>
            <a:endParaRPr sz="2426" spc="27" dirty="0"/>
          </a:p>
        </p:txBody>
      </p:sp>
      <p:sp>
        <p:nvSpPr>
          <p:cNvPr id="9" name="Content Placeholder 2"/>
          <p:cNvSpPr txBox="1">
            <a:spLocks/>
          </p:cNvSpPr>
          <p:nvPr/>
        </p:nvSpPr>
        <p:spPr>
          <a:xfrm>
            <a:off x="7135586" y="1376577"/>
            <a:ext cx="5214256" cy="5367403"/>
          </a:xfrm>
          <a:prstGeom prst="rect">
            <a:avLst/>
          </a:prstGeom>
        </p:spPr>
        <p:txBody>
          <a:bodyPr vert="horz" lIns="91440" tIns="45720" rIns="91440" bIns="45720" rtlCol="0">
            <a:normAutofit fontScale="85000"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dirty="0" smtClean="0"/>
              <a:t>Questions – discuss with your partner and be ready to share with the class</a:t>
            </a:r>
          </a:p>
          <a:p>
            <a:pPr marL="0" indent="0">
              <a:buFont typeface="Arial" panose="020B0604020202020204" pitchFamily="34" charset="0"/>
              <a:buNone/>
            </a:pPr>
            <a:endParaRPr lang="en-US" sz="4000" b="1" dirty="0"/>
          </a:p>
          <a:p>
            <a:pPr marL="742950" indent="-742950">
              <a:buFont typeface="Arial" panose="020B0604020202020204" pitchFamily="34" charset="0"/>
              <a:buAutoNum type="arabicPeriod"/>
            </a:pPr>
            <a:r>
              <a:rPr lang="en-US" sz="4000" dirty="0" smtClean="0"/>
              <a:t>What process is Jake currently experiencing?</a:t>
            </a:r>
          </a:p>
          <a:p>
            <a:pPr marL="742950" indent="-742950">
              <a:buFont typeface="Arial" panose="020B0604020202020204" pitchFamily="34" charset="0"/>
              <a:buAutoNum type="arabicPeriod"/>
            </a:pPr>
            <a:r>
              <a:rPr lang="en-US" sz="4000" dirty="0" smtClean="0"/>
              <a:t>Are the changes that Jake is experiencing normal?</a:t>
            </a:r>
          </a:p>
          <a:p>
            <a:pPr marL="742950" indent="-742950">
              <a:buFont typeface="Arial" panose="020B0604020202020204" pitchFamily="34" charset="0"/>
              <a:buAutoNum type="arabicPeriod"/>
            </a:pPr>
            <a:r>
              <a:rPr lang="en-US" sz="4000" dirty="0" smtClean="0"/>
              <a:t>What advice would you give Jake?</a:t>
            </a:r>
            <a:endParaRPr lang="en-US" sz="3638" dirty="0" smtClean="0"/>
          </a:p>
          <a:p>
            <a:pPr marL="0" indent="0">
              <a:buFont typeface="Arial" panose="020B0604020202020204" pitchFamily="34" charset="0"/>
              <a:buNone/>
            </a:pPr>
            <a:endParaRPr lang="en-US" sz="3638" dirty="0" smtClean="0"/>
          </a:p>
        </p:txBody>
      </p:sp>
    </p:spTree>
    <p:extLst>
      <p:ext uri="{BB962C8B-B14F-4D97-AF65-F5344CB8AC3E}">
        <p14:creationId xmlns:p14="http://schemas.microsoft.com/office/powerpoint/2010/main" val="3211544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596003"/>
          </a:xfrm>
        </p:spPr>
        <p:txBody>
          <a:bodyPr>
            <a:normAutofit fontScale="85000" lnSpcReduction="10000"/>
          </a:bodyPr>
          <a:lstStyle/>
          <a:p>
            <a:pPr marL="0" indent="0">
              <a:buNone/>
            </a:pPr>
            <a:r>
              <a:rPr lang="en-US" sz="4000" dirty="0"/>
              <a:t>Sophia is 13 years old and has recently started noticing changes in her body. Her breasts are growing, and she’s just started her period, which makes her feel awkward around her friends. She’s also noticed that her emotions change quickly—sometimes she’s happy, and other times she feels sad for no reason. Sophia is confused and feels like she’s the only one going through these changes</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Scenario</a:t>
            </a:r>
            <a:endParaRPr sz="2426" spc="27" dirty="0"/>
          </a:p>
        </p:txBody>
      </p:sp>
      <p:sp>
        <p:nvSpPr>
          <p:cNvPr id="9" name="Content Placeholder 2"/>
          <p:cNvSpPr txBox="1">
            <a:spLocks/>
          </p:cNvSpPr>
          <p:nvPr/>
        </p:nvSpPr>
        <p:spPr>
          <a:xfrm>
            <a:off x="7135586" y="1376577"/>
            <a:ext cx="5214256" cy="5367403"/>
          </a:xfrm>
          <a:prstGeom prst="rect">
            <a:avLst/>
          </a:prstGeom>
        </p:spPr>
        <p:txBody>
          <a:bodyPr vert="horz" lIns="91440" tIns="45720" rIns="91440" bIns="45720" rtlCol="0">
            <a:normAutofit fontScale="92500"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dirty="0" smtClean="0"/>
              <a:t>Questions – discuss with your partner and be ready to share with the class</a:t>
            </a:r>
          </a:p>
          <a:p>
            <a:pPr marL="0" indent="0">
              <a:buFont typeface="Arial" panose="020B0604020202020204" pitchFamily="34" charset="0"/>
              <a:buNone/>
            </a:pPr>
            <a:endParaRPr lang="en-US" sz="4000" b="1" dirty="0"/>
          </a:p>
          <a:p>
            <a:pPr marL="742950" indent="-742950">
              <a:buFont typeface="Arial" panose="020B0604020202020204" pitchFamily="34" charset="0"/>
              <a:buAutoNum type="arabicPeriod"/>
            </a:pPr>
            <a:r>
              <a:rPr lang="en-US" sz="4000" dirty="0" smtClean="0"/>
              <a:t>Are the changes that Sophia is experiencing normal?</a:t>
            </a:r>
          </a:p>
          <a:p>
            <a:pPr marL="742950" indent="-742950">
              <a:buFont typeface="Arial" panose="020B0604020202020204" pitchFamily="34" charset="0"/>
              <a:buAutoNum type="arabicPeriod"/>
            </a:pPr>
            <a:r>
              <a:rPr lang="en-US" sz="4000" dirty="0" smtClean="0"/>
              <a:t>What advice would you give Sophia?</a:t>
            </a:r>
            <a:endParaRPr lang="en-US" sz="3638" dirty="0" smtClean="0"/>
          </a:p>
          <a:p>
            <a:pPr marL="0" indent="0">
              <a:buFont typeface="Arial" panose="020B0604020202020204" pitchFamily="34" charset="0"/>
              <a:buNone/>
            </a:pPr>
            <a:endParaRPr lang="en-US" sz="3638" dirty="0" smtClean="0"/>
          </a:p>
        </p:txBody>
      </p:sp>
    </p:spTree>
    <p:extLst>
      <p:ext uri="{BB962C8B-B14F-4D97-AF65-F5344CB8AC3E}">
        <p14:creationId xmlns:p14="http://schemas.microsoft.com/office/powerpoint/2010/main" val="3071555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827601"/>
          </a:xfrm>
        </p:spPr>
        <p:txBody>
          <a:bodyPr>
            <a:normAutofit fontScale="70000" lnSpcReduction="20000"/>
          </a:bodyPr>
          <a:lstStyle/>
          <a:p>
            <a:pPr marL="0" indent="0">
              <a:buNone/>
            </a:pPr>
            <a:r>
              <a:rPr lang="en-US" sz="4000" dirty="0" smtClean="0"/>
              <a:t>Imagine you are now 18 years old and you have largely completed the puberty process.</a:t>
            </a:r>
          </a:p>
          <a:p>
            <a:pPr marL="0" indent="0">
              <a:buNone/>
            </a:pPr>
            <a:endParaRPr lang="en-US" sz="4000" dirty="0"/>
          </a:p>
          <a:p>
            <a:pPr marL="0" indent="0">
              <a:buNone/>
            </a:pPr>
            <a:r>
              <a:rPr lang="en-US" sz="4000" dirty="0" smtClean="0"/>
              <a:t>Choose if you have a younger brother or sister who is 12 years old. You have started to notice changes in them.</a:t>
            </a:r>
          </a:p>
          <a:p>
            <a:pPr marL="0" indent="0">
              <a:buNone/>
            </a:pPr>
            <a:endParaRPr lang="en-US" sz="4000" dirty="0"/>
          </a:p>
          <a:p>
            <a:pPr marL="0" indent="0">
              <a:buNone/>
            </a:pPr>
            <a:r>
              <a:rPr lang="en-US" sz="4000" dirty="0" smtClean="0"/>
              <a:t>What advice would you give them? What could you tell them about what they might experience over the next few months and years?</a:t>
            </a:r>
          </a:p>
          <a:p>
            <a:pPr marL="0" indent="0">
              <a:buNone/>
            </a:pPr>
            <a:endParaRPr lang="en-US" sz="4000" dirty="0"/>
          </a:p>
          <a:p>
            <a:pPr marL="0" indent="0">
              <a:buNone/>
            </a:pPr>
            <a:r>
              <a:rPr lang="en-US" sz="4000" dirty="0" smtClean="0"/>
              <a:t>Write out your answers in your books. Be ready to share your answers with the class as part of a class discussion.</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Scenario</a:t>
            </a:r>
            <a:endParaRPr sz="2426" spc="27" dirty="0"/>
          </a:p>
        </p:txBody>
      </p:sp>
      <p:pic>
        <p:nvPicPr>
          <p:cNvPr id="2" name="Picture 1"/>
          <p:cNvPicPr>
            <a:picLocks noChangeAspect="1"/>
          </p:cNvPicPr>
          <p:nvPr/>
        </p:nvPicPr>
        <p:blipFill>
          <a:blip r:embed="rId4"/>
          <a:stretch>
            <a:fillRect/>
          </a:stretch>
        </p:blipFill>
        <p:spPr>
          <a:xfrm>
            <a:off x="7243725" y="1538264"/>
            <a:ext cx="4249280" cy="4993057"/>
          </a:xfrm>
          <a:prstGeom prst="rect">
            <a:avLst/>
          </a:prstGeom>
        </p:spPr>
      </p:pic>
    </p:spTree>
    <p:extLst>
      <p:ext uri="{BB962C8B-B14F-4D97-AF65-F5344CB8AC3E}">
        <p14:creationId xmlns:p14="http://schemas.microsoft.com/office/powerpoint/2010/main" val="1697239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smtClean="0"/>
              <a:t>Support</a:t>
            </a:r>
            <a:endParaRPr lang="en-GB" sz="4851" dirty="0"/>
          </a:p>
        </p:txBody>
      </p:sp>
      <p:sp>
        <p:nvSpPr>
          <p:cNvPr id="7" name="Content Placeholder 2"/>
          <p:cNvSpPr>
            <a:spLocks noGrp="1"/>
          </p:cNvSpPr>
          <p:nvPr>
            <p:ph idx="1"/>
          </p:nvPr>
        </p:nvSpPr>
        <p:spPr>
          <a:xfrm>
            <a:off x="377385" y="1769703"/>
            <a:ext cx="11377663" cy="925371"/>
          </a:xfrm>
        </p:spPr>
        <p:txBody>
          <a:bodyPr>
            <a:normAutofit/>
          </a:bodyPr>
          <a:lstStyle/>
          <a:p>
            <a:pPr marL="0" indent="0">
              <a:buNone/>
            </a:pPr>
            <a:r>
              <a:rPr lang="en-US" dirty="0" smtClean="0"/>
              <a:t>Support around puberty can be found by speaking to staff member or older relative that you trust</a:t>
            </a:r>
          </a:p>
        </p:txBody>
      </p:sp>
      <p:pic>
        <p:nvPicPr>
          <p:cNvPr id="11" name="Picture 10"/>
          <p:cNvPicPr>
            <a:picLocks noChangeAspect="1"/>
          </p:cNvPicPr>
          <p:nvPr/>
        </p:nvPicPr>
        <p:blipFill>
          <a:blip r:embed="rId4"/>
          <a:stretch>
            <a:fillRect/>
          </a:stretch>
        </p:blipFill>
        <p:spPr>
          <a:xfrm>
            <a:off x="3654953" y="3253750"/>
            <a:ext cx="5015517" cy="3363447"/>
          </a:xfrm>
          <a:prstGeom prst="rect">
            <a:avLst/>
          </a:prstGeom>
        </p:spPr>
      </p:pic>
    </p:spTree>
    <p:extLst>
      <p:ext uri="{BB962C8B-B14F-4D97-AF65-F5344CB8AC3E}">
        <p14:creationId xmlns:p14="http://schemas.microsoft.com/office/powerpoint/2010/main" val="164278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67" y="121046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smtClean="0"/>
              <a:t>Extension Activity</a:t>
            </a:r>
            <a:endParaRPr lang="en-GB" sz="4851" dirty="0"/>
          </a:p>
        </p:txBody>
      </p:sp>
      <p:sp>
        <p:nvSpPr>
          <p:cNvPr id="7" name="Content Placeholder 2"/>
          <p:cNvSpPr>
            <a:spLocks noGrp="1"/>
          </p:cNvSpPr>
          <p:nvPr>
            <p:ph idx="1"/>
          </p:nvPr>
        </p:nvSpPr>
        <p:spPr>
          <a:xfrm>
            <a:off x="10010273" y="1211027"/>
            <a:ext cx="1925053" cy="5237899"/>
          </a:xfrm>
        </p:spPr>
        <p:txBody>
          <a:bodyPr>
            <a:normAutofit fontScale="92500" lnSpcReduction="20000"/>
          </a:bodyPr>
          <a:lstStyle/>
          <a:p>
            <a:pPr marL="0" indent="0">
              <a:buNone/>
            </a:pPr>
            <a:r>
              <a:rPr lang="en-US" dirty="0" smtClean="0"/>
              <a:t>The word search below contains keywords from the lesson. Can you find any? </a:t>
            </a:r>
            <a:endParaRPr lang="en-US" dirty="0"/>
          </a:p>
          <a:p>
            <a:pPr marL="0" indent="0">
              <a:buNone/>
            </a:pPr>
            <a:r>
              <a:rPr lang="en-US" dirty="0" smtClean="0"/>
              <a:t>Words are written vertically, horizontally, diagonally and backwards</a:t>
            </a:r>
          </a:p>
        </p:txBody>
      </p:sp>
      <p:pic>
        <p:nvPicPr>
          <p:cNvPr id="2" name="Picture 1"/>
          <p:cNvPicPr>
            <a:picLocks noChangeAspect="1"/>
          </p:cNvPicPr>
          <p:nvPr/>
        </p:nvPicPr>
        <p:blipFill rotWithShape="1">
          <a:blip r:embed="rId4"/>
          <a:srcRect l="68006" t="25297" r="2894" b="40976"/>
          <a:stretch/>
        </p:blipFill>
        <p:spPr>
          <a:xfrm>
            <a:off x="136925" y="979989"/>
            <a:ext cx="9873348" cy="6007976"/>
          </a:xfrm>
          <a:prstGeom prst="rect">
            <a:avLst/>
          </a:prstGeom>
        </p:spPr>
      </p:pic>
    </p:spTree>
    <p:extLst>
      <p:ext uri="{BB962C8B-B14F-4D97-AF65-F5344CB8AC3E}">
        <p14:creationId xmlns:p14="http://schemas.microsoft.com/office/powerpoint/2010/main" val="278834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079445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Future: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Impact of energy drinks</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Drugs and alcohol impact on the body</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Dangers of smoking and vaping</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the importance of body image?</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changes can I expect during puberty?</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FGM?</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What changes happen during puberty</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What physical changes happen to everyone?</a:t>
            </a:r>
          </a:p>
          <a:p>
            <a:pPr marL="138623" indent="-138623" defTabSz="554499">
              <a:lnSpc>
                <a:spcPct val="110000"/>
              </a:lnSpc>
              <a:spcBef>
                <a:spcPts val="607"/>
              </a:spcBef>
              <a:buFontTx/>
              <a:buChar char="-"/>
              <a:defRPr/>
            </a:pPr>
            <a:r>
              <a:rPr lang="en-US" sz="1940" b="1" dirty="0" smtClean="0">
                <a:solidFill>
                  <a:prstClr val="black"/>
                </a:solidFill>
                <a:latin typeface="Comic Sans MS"/>
              </a:rPr>
              <a:t>What physical changes happen specifically to boys/girls</a:t>
            </a:r>
          </a:p>
          <a:p>
            <a:pPr marL="138623" indent="-138623" defTabSz="554499">
              <a:lnSpc>
                <a:spcPct val="110000"/>
              </a:lnSpc>
              <a:spcBef>
                <a:spcPts val="607"/>
              </a:spcBef>
              <a:buFontTx/>
              <a:buChar char="-"/>
              <a:defRPr/>
            </a:pPr>
            <a:r>
              <a:rPr lang="en-US" sz="1940" b="1" dirty="0" smtClean="0">
                <a:solidFill>
                  <a:prstClr val="black"/>
                </a:solidFill>
                <a:latin typeface="Comic Sans MS"/>
              </a:rPr>
              <a:t>What emotional changes happen during puberty</a:t>
            </a:r>
          </a:p>
          <a:p>
            <a:pPr marL="138623" indent="-138623" defTabSz="554499">
              <a:lnSpc>
                <a:spcPct val="110000"/>
              </a:lnSpc>
              <a:spcBef>
                <a:spcPts val="607"/>
              </a:spcBef>
              <a:buFontTx/>
              <a:buChar char="-"/>
              <a:defRPr/>
            </a:pP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In Tutor Time this week you looked at puberty</a:t>
            </a:r>
          </a:p>
          <a:p>
            <a:pPr marL="0" indent="0">
              <a:buNone/>
            </a:pPr>
            <a:endParaRPr lang="en-US" sz="3638" dirty="0"/>
          </a:p>
          <a:p>
            <a:pPr marL="0" indent="0">
              <a:buNone/>
            </a:pPr>
            <a:r>
              <a:rPr lang="en-US" sz="3638" dirty="0" smtClean="0"/>
              <a:t>Discuss with the person next to you what you can remember about puberty?</a:t>
            </a:r>
          </a:p>
          <a:p>
            <a:pPr marL="0" indent="0">
              <a:buNone/>
            </a:pPr>
            <a:endParaRPr lang="en-US" sz="3638" dirty="0"/>
          </a:p>
          <a:p>
            <a:pPr marL="0" indent="0">
              <a:buNone/>
            </a:pPr>
            <a:r>
              <a:rPr lang="en-US" sz="3638" dirty="0" smtClean="0"/>
              <a:t>Be ready to share your discussion with the class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Recap of Tutor Time</a:t>
            </a:r>
            <a:endParaRPr sz="2426" spc="27" dirty="0"/>
          </a:p>
        </p:txBody>
      </p:sp>
      <p:pic>
        <p:nvPicPr>
          <p:cNvPr id="4" name="Picture 3"/>
          <p:cNvPicPr>
            <a:picLocks noChangeAspect="1"/>
          </p:cNvPicPr>
          <p:nvPr/>
        </p:nvPicPr>
        <p:blipFill>
          <a:blip r:embed="rId4"/>
          <a:stretch>
            <a:fillRect/>
          </a:stretch>
        </p:blipFill>
        <p:spPr>
          <a:xfrm>
            <a:off x="7496638" y="1148087"/>
            <a:ext cx="3949691" cy="5574302"/>
          </a:xfrm>
          <a:prstGeom prst="rect">
            <a:avLst/>
          </a:prstGeom>
        </p:spPr>
      </p:pic>
    </p:spTree>
    <p:extLst>
      <p:ext uri="{BB962C8B-B14F-4D97-AF65-F5344CB8AC3E}">
        <p14:creationId xmlns:p14="http://schemas.microsoft.com/office/powerpoint/2010/main" val="252536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The definition of puberty is “a period of time when a child’s body starts to develop into an adults body”</a:t>
            </a:r>
          </a:p>
          <a:p>
            <a:pPr marL="0" indent="0">
              <a:buNone/>
            </a:pPr>
            <a:endParaRPr lang="en-US" sz="3638" dirty="0"/>
          </a:p>
          <a:p>
            <a:pPr marL="0" indent="0">
              <a:buNone/>
            </a:pPr>
            <a:r>
              <a:rPr lang="en-US" sz="3638" dirty="0" smtClean="0"/>
              <a:t>Puberty happens between the ages of 8-14 years old. The process is different for everyone.</a:t>
            </a:r>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4" name="Picture 3"/>
          <p:cNvPicPr>
            <a:picLocks noChangeAspect="1"/>
          </p:cNvPicPr>
          <p:nvPr/>
        </p:nvPicPr>
        <p:blipFill>
          <a:blip r:embed="rId4"/>
          <a:stretch>
            <a:fillRect/>
          </a:stretch>
        </p:blipFill>
        <p:spPr>
          <a:xfrm>
            <a:off x="7655728" y="1377829"/>
            <a:ext cx="4249280" cy="4993057"/>
          </a:xfrm>
          <a:prstGeom prst="rect">
            <a:avLst/>
          </a:prstGeom>
        </p:spPr>
      </p:pic>
    </p:spTree>
    <p:extLst>
      <p:ext uri="{BB962C8B-B14F-4D97-AF65-F5344CB8AC3E}">
        <p14:creationId xmlns:p14="http://schemas.microsoft.com/office/powerpoint/2010/main" val="266892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9813471" y="1480348"/>
            <a:ext cx="2547256" cy="5108889"/>
          </a:xfrm>
        </p:spPr>
        <p:txBody>
          <a:bodyPr>
            <a:normAutofit lnSpcReduction="10000"/>
          </a:bodyPr>
          <a:lstStyle/>
          <a:p>
            <a:pPr marL="0" indent="0">
              <a:buNone/>
            </a:pPr>
            <a:r>
              <a:rPr lang="en-US" sz="3638" dirty="0" smtClean="0"/>
              <a:t>While watching the video write down as many physical changes that happen during puberty as you can</a:t>
            </a:r>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Physical changes that happen during puberty</a:t>
            </a:r>
            <a:endParaRPr sz="2426" spc="27" dirty="0"/>
          </a:p>
        </p:txBody>
      </p:sp>
      <p:pic>
        <p:nvPicPr>
          <p:cNvPr id="2" name="Y6eFTuh0bxY"/>
          <p:cNvPicPr>
            <a:picLocks noRot="1" noChangeAspect="1"/>
          </p:cNvPicPr>
          <p:nvPr>
            <a:videoFile r:link="rId1"/>
          </p:nvPr>
        </p:nvPicPr>
        <p:blipFill>
          <a:blip r:embed="rId6"/>
          <a:stretch>
            <a:fillRect/>
          </a:stretch>
        </p:blipFill>
        <p:spPr>
          <a:xfrm>
            <a:off x="152400" y="1165449"/>
            <a:ext cx="9642289" cy="5423788"/>
          </a:xfrm>
          <a:prstGeom prst="rect">
            <a:avLst/>
          </a:prstGeom>
        </p:spPr>
      </p:pic>
    </p:spTree>
    <p:extLst>
      <p:ext uri="{BB962C8B-B14F-4D97-AF65-F5344CB8AC3E}">
        <p14:creationId xmlns:p14="http://schemas.microsoft.com/office/powerpoint/2010/main" val="4038354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10000"/>
          </a:bodyPr>
          <a:lstStyle/>
          <a:p>
            <a:pPr marL="0" indent="0">
              <a:buNone/>
            </a:pPr>
            <a:r>
              <a:rPr lang="en-US" sz="3638" dirty="0" smtClean="0"/>
              <a:t>The physical changes that happen to everyone during puberty are:</a:t>
            </a:r>
          </a:p>
          <a:p>
            <a:pPr marL="0" indent="0">
              <a:buNone/>
            </a:pPr>
            <a:endParaRPr lang="en-US" sz="3638" dirty="0"/>
          </a:p>
          <a:p>
            <a:pPr marL="0" indent="0">
              <a:buNone/>
            </a:pPr>
            <a:r>
              <a:rPr lang="en-US" sz="3638" dirty="0" smtClean="0"/>
              <a:t>- </a:t>
            </a:r>
            <a:r>
              <a:rPr lang="en-US" sz="3638" b="1" dirty="0" smtClean="0"/>
              <a:t>Growth spurt and weight gain – </a:t>
            </a:r>
            <a:r>
              <a:rPr lang="en-US" sz="3638" dirty="0" smtClean="0"/>
              <a:t>the body is growing which explains why people get hungrier as they need to fuel this growth. Growth happens at different times and in different ways which is why people are different shapes and sizes.</a:t>
            </a:r>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Physical changes during puberty</a:t>
            </a:r>
            <a:endParaRPr sz="2426" spc="27" dirty="0"/>
          </a:p>
        </p:txBody>
      </p:sp>
      <p:pic>
        <p:nvPicPr>
          <p:cNvPr id="4" name="Picture 3"/>
          <p:cNvPicPr>
            <a:picLocks noChangeAspect="1"/>
          </p:cNvPicPr>
          <p:nvPr/>
        </p:nvPicPr>
        <p:blipFill>
          <a:blip r:embed="rId4"/>
          <a:stretch>
            <a:fillRect/>
          </a:stretch>
        </p:blipFill>
        <p:spPr>
          <a:xfrm>
            <a:off x="7655728" y="1377829"/>
            <a:ext cx="4249280" cy="4993057"/>
          </a:xfrm>
          <a:prstGeom prst="rect">
            <a:avLst/>
          </a:prstGeom>
        </p:spPr>
      </p:pic>
    </p:spTree>
    <p:extLst>
      <p:ext uri="{BB962C8B-B14F-4D97-AF65-F5344CB8AC3E}">
        <p14:creationId xmlns:p14="http://schemas.microsoft.com/office/powerpoint/2010/main" val="1432615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smtClean="0"/>
              <a:t>The physical changes that happen to everyone during puberty are:</a:t>
            </a:r>
          </a:p>
          <a:p>
            <a:pPr marL="0" indent="0">
              <a:buNone/>
            </a:pPr>
            <a:endParaRPr lang="en-US" sz="3638" dirty="0"/>
          </a:p>
          <a:p>
            <a:pPr marL="0" indent="0">
              <a:buNone/>
            </a:pPr>
            <a:r>
              <a:rPr lang="en-US" sz="3638" dirty="0" smtClean="0"/>
              <a:t>- </a:t>
            </a:r>
            <a:r>
              <a:rPr lang="en-US" sz="3638" b="1" dirty="0" smtClean="0"/>
              <a:t>Stretch marks – </a:t>
            </a:r>
            <a:r>
              <a:rPr lang="en-US" sz="3638" dirty="0" smtClean="0"/>
              <a:t>due to growth spurts people may develop stretch marks which are dark purple lines around the hips, thighs and breasts. However they do fade over time.</a:t>
            </a:r>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Physical changes during puberty</a:t>
            </a:r>
            <a:endParaRPr sz="2426" spc="27" dirty="0"/>
          </a:p>
        </p:txBody>
      </p:sp>
      <p:pic>
        <p:nvPicPr>
          <p:cNvPr id="4" name="Picture 3"/>
          <p:cNvPicPr>
            <a:picLocks noChangeAspect="1"/>
          </p:cNvPicPr>
          <p:nvPr/>
        </p:nvPicPr>
        <p:blipFill>
          <a:blip r:embed="rId4"/>
          <a:stretch>
            <a:fillRect/>
          </a:stretch>
        </p:blipFill>
        <p:spPr>
          <a:xfrm>
            <a:off x="7655728" y="1377829"/>
            <a:ext cx="4249280" cy="4993057"/>
          </a:xfrm>
          <a:prstGeom prst="rect">
            <a:avLst/>
          </a:prstGeom>
        </p:spPr>
      </p:pic>
    </p:spTree>
    <p:extLst>
      <p:ext uri="{BB962C8B-B14F-4D97-AF65-F5344CB8AC3E}">
        <p14:creationId xmlns:p14="http://schemas.microsoft.com/office/powerpoint/2010/main" val="2341740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1729</Words>
  <Application>Microsoft Office PowerPoint</Application>
  <PresentationFormat>Widescreen</PresentationFormat>
  <Paragraphs>212</Paragraphs>
  <Slides>38</Slides>
  <Notes>2</Notes>
  <HiddenSlides>0</HiddenSlides>
  <MMClips>2</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38</vt:i4>
      </vt:variant>
    </vt:vector>
  </HeadingPairs>
  <TitlesOfParts>
    <vt:vector size="49" baseType="lpstr">
      <vt:lpstr>Arial</vt:lpstr>
      <vt:lpstr>Calibri</vt:lpstr>
      <vt:lpstr>Calibri Light</vt:lpstr>
      <vt:lpstr>Comic Sans MS</vt:lpstr>
      <vt:lpstr>Franklin Gothic Book</vt:lpstr>
      <vt:lpstr>Lato</vt:lpstr>
      <vt:lpstr>3_Office Theme</vt:lpstr>
      <vt:lpstr>2_Office Theme</vt:lpstr>
      <vt:lpstr>Office Theme</vt:lpstr>
      <vt:lpstr>6_Office Theme</vt:lpstr>
      <vt:lpstr>4_Office Theme</vt:lpstr>
      <vt:lpstr>PowerPoint Presentation</vt:lpstr>
      <vt:lpstr>PowerPoint Presentation</vt:lpstr>
      <vt:lpstr>PowerPoint Presentation</vt:lpstr>
      <vt:lpstr>PowerPoint Presentation</vt:lpstr>
      <vt:lpstr>Recap of Tutor Time</vt:lpstr>
      <vt:lpstr>Tutor Time Recap</vt:lpstr>
      <vt:lpstr>Physical changes that happen during puberty</vt:lpstr>
      <vt:lpstr>Physical changes during puberty</vt:lpstr>
      <vt:lpstr>Physical changes during puberty</vt:lpstr>
      <vt:lpstr>Physical changes during puberty</vt:lpstr>
      <vt:lpstr>Physical changes during puberty</vt:lpstr>
      <vt:lpstr>Physical changes during puberty</vt:lpstr>
      <vt:lpstr>Physical changes during puberty</vt:lpstr>
      <vt:lpstr>Physical changes during puberty</vt:lpstr>
      <vt:lpstr>Physical changes during puberty - boys</vt:lpstr>
      <vt:lpstr>Physical changes during puberty - girls</vt:lpstr>
      <vt:lpstr>Hinge Questions – whiteboard activity</vt:lpstr>
      <vt:lpstr>Hinge Questions – whiteboard activity</vt:lpstr>
      <vt:lpstr>Hinge Questions – whiteboard activity</vt:lpstr>
      <vt:lpstr>Hinge Questions – whiteboard activity</vt:lpstr>
      <vt:lpstr>Hinge Questions – whiteboard activity</vt:lpstr>
      <vt:lpstr>Emotional/Social changes that happen during puberty</vt:lpstr>
      <vt:lpstr>Emotional/social changes during puberty</vt:lpstr>
      <vt:lpstr>Emotional/social changes during puberty</vt:lpstr>
      <vt:lpstr>Emotional/social changes during puberty</vt:lpstr>
      <vt:lpstr>Emotional/social changes during puberty</vt:lpstr>
      <vt:lpstr>Emotional/social changes during puberty</vt:lpstr>
      <vt:lpstr>Hinge Questions – whiteboard activity</vt:lpstr>
      <vt:lpstr>Hinge Questions – whiteboard activity</vt:lpstr>
      <vt:lpstr>Hinge Questions – whiteboard activity</vt:lpstr>
      <vt:lpstr>Hinge Questions – whiteboard activity</vt:lpstr>
      <vt:lpstr>Hinge Questions – whiteboard activity</vt:lpstr>
      <vt:lpstr>Scenario</vt:lpstr>
      <vt:lpstr>Scenario</vt:lpstr>
      <vt:lpstr>Scenario</vt:lpstr>
      <vt:lpstr>Support</vt:lpstr>
      <vt:lpstr>Extension Activity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50</cp:revision>
  <dcterms:created xsi:type="dcterms:W3CDTF">2024-08-15T13:31:51Z</dcterms:created>
  <dcterms:modified xsi:type="dcterms:W3CDTF">2024-10-11T14:23:02Z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