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Lst>
  <p:notesMasterIdLst>
    <p:notesMasterId r:id="rId32"/>
  </p:notesMasterIdLst>
  <p:sldIdLst>
    <p:sldId id="301" r:id="rId6"/>
    <p:sldId id="257" r:id="rId7"/>
    <p:sldId id="285" r:id="rId8"/>
    <p:sldId id="258" r:id="rId9"/>
    <p:sldId id="259" r:id="rId10"/>
    <p:sldId id="313" r:id="rId11"/>
    <p:sldId id="314" r:id="rId12"/>
    <p:sldId id="315" r:id="rId13"/>
    <p:sldId id="316" r:id="rId14"/>
    <p:sldId id="317" r:id="rId15"/>
    <p:sldId id="318" r:id="rId16"/>
    <p:sldId id="319" r:id="rId17"/>
    <p:sldId id="320" r:id="rId18"/>
    <p:sldId id="321" r:id="rId19"/>
    <p:sldId id="286" r:id="rId20"/>
    <p:sldId id="287" r:id="rId21"/>
    <p:sldId id="288" r:id="rId22"/>
    <p:sldId id="289" r:id="rId23"/>
    <p:sldId id="322" r:id="rId24"/>
    <p:sldId id="323" r:id="rId25"/>
    <p:sldId id="324" r:id="rId26"/>
    <p:sldId id="325" r:id="rId27"/>
    <p:sldId id="326" r:id="rId28"/>
    <p:sldId id="327" r:id="rId29"/>
    <p:sldId id="302" r:id="rId30"/>
    <p:sldId id="30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PTsnLptcJL9H9iHDv+ebfg==" hashData="jvkASZbVOIMASeJQznVrZNBu9eZHN/+ZU28p4QCl/GwsEcitbsD6RnVTrHoalXaOrDQ1KebGZS6Sli6BK0eO8g=="/>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069" autoAdjust="0"/>
  </p:normalViewPr>
  <p:slideViewPr>
    <p:cSldViewPr snapToGrid="0">
      <p:cViewPr varScale="1">
        <p:scale>
          <a:sx n="104" d="100"/>
          <a:sy n="104" d="100"/>
        </p:scale>
        <p:origin x="81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https://www.youtube.com/watch?v=sQS9pymkLiU</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13</a:t>
            </a:fld>
            <a:endParaRPr lang="en-GB"/>
          </a:p>
        </p:txBody>
      </p:sp>
    </p:spTree>
    <p:extLst>
      <p:ext uri="{BB962C8B-B14F-4D97-AF65-F5344CB8AC3E}">
        <p14:creationId xmlns:p14="http://schemas.microsoft.com/office/powerpoint/2010/main" val="3662745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https://www.youtube.com/watch?v=YVD_--CVZaU&amp;list=PLct19d3Dm92mmMNnQg1fWX7ctmwXCHQ-9</a:t>
            </a:r>
            <a:endParaRPr lang="en-GB" dirty="0"/>
          </a:p>
        </p:txBody>
      </p:sp>
      <p:sp>
        <p:nvSpPr>
          <p:cNvPr id="4" name="Slide Number Placeholder 3"/>
          <p:cNvSpPr>
            <a:spLocks noGrp="1"/>
          </p:cNvSpPr>
          <p:nvPr>
            <p:ph type="sldNum" sz="quarter" idx="10"/>
          </p:nvPr>
        </p:nvSpPr>
        <p:spPr/>
        <p:txBody>
          <a:bodyPr/>
          <a:lstStyle/>
          <a:p>
            <a:fld id="{5875363B-810C-4065-AEF7-90C1F8936BA4}" type="slidenum">
              <a:rPr lang="en-GB" smtClean="0"/>
              <a:t>21</a:t>
            </a:fld>
            <a:endParaRPr lang="en-GB"/>
          </a:p>
        </p:txBody>
      </p:sp>
    </p:spTree>
    <p:extLst>
      <p:ext uri="{BB962C8B-B14F-4D97-AF65-F5344CB8AC3E}">
        <p14:creationId xmlns:p14="http://schemas.microsoft.com/office/powerpoint/2010/main" val="10159479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1693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7313349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66895414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791272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3295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13583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523062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876100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118891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81545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591138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236097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576322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245424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653763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491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0664813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31960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80787456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endParaRPr lang="en-GB"/>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6918767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7943021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07660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10/11/2024</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3506374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D3305297-4383-4357-B930-5EC33D17F590}" type="datetimeFigureOut">
              <a:rPr lang="en-GB" smtClean="0">
                <a:solidFill>
                  <a:prstClr val="black">
                    <a:tint val="75000"/>
                  </a:prstClr>
                </a:solidFill>
              </a:rPr>
              <a:pPr defTabSz="914358">
                <a:defRPr/>
              </a:pPr>
              <a:t>11/10/2024</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70EBA60-93D0-4AB8-8100-29781706C516}"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00070790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358"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4.xml"/><Relationship Id="rId1" Type="http://schemas.openxmlformats.org/officeDocument/2006/relationships/video" Target="https://www.youtube.com/embed/sQS9pymkLiU?si=SrdBi6ij-j6dqelp" TargetMode="Externa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4.xml"/><Relationship Id="rId1" Type="http://schemas.openxmlformats.org/officeDocument/2006/relationships/video" Target="https://www.youtube.com/embed/YVD_--CVZaU?si=nNVOTh8jVcbp9eic" TargetMode="Externa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34.xml"/><Relationship Id="rId6" Type="http://schemas.openxmlformats.org/officeDocument/2006/relationships/image" Target="../media/image8.png"/><Relationship Id="rId11" Type="http://schemas.openxmlformats.org/officeDocument/2006/relationships/image" Target="../media/image11.png"/><Relationship Id="rId5" Type="http://schemas.openxmlformats.org/officeDocument/2006/relationships/image" Target="../media/image7.png"/><Relationship Id="rId10" Type="http://schemas.microsoft.com/office/2007/relationships/hdphoto" Target="../media/hdphoto2.wdp"/><Relationship Id="rId4" Type="http://schemas.openxmlformats.org/officeDocument/2006/relationships/image" Target="../media/image6.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28785593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77500" lnSpcReduction="20000"/>
          </a:bodyPr>
          <a:lstStyle/>
          <a:p>
            <a:pPr marL="0" indent="0">
              <a:buNone/>
            </a:pPr>
            <a:r>
              <a:rPr lang="en-US" sz="3638" dirty="0" smtClean="0"/>
              <a:t>Is it possible for every single girl and boy to have these “ideal appearances”?</a:t>
            </a:r>
          </a:p>
          <a:p>
            <a:pPr marL="0" indent="0">
              <a:buNone/>
            </a:pPr>
            <a:endParaRPr lang="en-US" sz="3638" dirty="0"/>
          </a:p>
          <a:p>
            <a:pPr marL="0" indent="0">
              <a:buNone/>
            </a:pPr>
            <a:r>
              <a:rPr lang="en-US" sz="3638" dirty="0" smtClean="0"/>
              <a:t>No it is impossible for a number of reasons:</a:t>
            </a:r>
          </a:p>
          <a:p>
            <a:pPr marL="742950" indent="-742950">
              <a:buAutoNum type="arabicPeriod"/>
            </a:pPr>
            <a:r>
              <a:rPr lang="en-US" sz="3638" dirty="0" smtClean="0"/>
              <a:t>People have a range of different body types</a:t>
            </a:r>
          </a:p>
          <a:p>
            <a:pPr marL="742950" indent="-742950">
              <a:buAutoNum type="arabicPeriod"/>
            </a:pPr>
            <a:r>
              <a:rPr lang="en-US" sz="3638" dirty="0" smtClean="0"/>
              <a:t>Peoples looks are defined by their genes which have been inherited from their parents and their parents.</a:t>
            </a:r>
          </a:p>
          <a:p>
            <a:pPr marL="0" indent="0">
              <a:buNone/>
            </a:pPr>
            <a:endParaRPr lang="en-US" sz="3638" dirty="0"/>
          </a:p>
          <a:p>
            <a:pPr marL="0" indent="0">
              <a:buNone/>
            </a:pPr>
            <a:r>
              <a:rPr lang="en-US" sz="3638" dirty="0" smtClean="0"/>
              <a:t>These reasons make it impossible for most people to match the “ideal appearance”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Ideal Image</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6877128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With the person next to you discuss the question:</a:t>
            </a:r>
          </a:p>
          <a:p>
            <a:pPr marL="0" indent="0">
              <a:buNone/>
            </a:pPr>
            <a:endParaRPr lang="en-US" sz="3638" dirty="0"/>
          </a:p>
          <a:p>
            <a:pPr marL="0" indent="0">
              <a:buNone/>
            </a:pPr>
            <a:r>
              <a:rPr lang="en-US" sz="3638" dirty="0" smtClean="0"/>
              <a:t>“where do these appearance ideals come from? Where might young people find out about them?</a:t>
            </a:r>
          </a:p>
          <a:p>
            <a:pPr marL="0" indent="0">
              <a:buNone/>
            </a:pPr>
            <a:endParaRPr lang="en-US" sz="3638" dirty="0"/>
          </a:p>
          <a:p>
            <a:pPr marL="0" indent="0">
              <a:buNone/>
            </a:pPr>
            <a:r>
              <a:rPr lang="en-US" sz="3638" dirty="0" smtClean="0"/>
              <a:t>Remember to listen to what your partner has to say and then respond.</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Where do these ideal appearances come from?</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554099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20000"/>
          </a:bodyPr>
          <a:lstStyle/>
          <a:p>
            <a:pPr marL="0" indent="0">
              <a:buNone/>
            </a:pPr>
            <a:r>
              <a:rPr lang="en-US" sz="3638" dirty="0" smtClean="0"/>
              <a:t>The appearance ideals come from:</a:t>
            </a:r>
          </a:p>
          <a:p>
            <a:pPr marL="742950" indent="-742950">
              <a:buAutoNum type="arabicPeriod"/>
            </a:pPr>
            <a:r>
              <a:rPr lang="en-US" sz="3638" dirty="0" smtClean="0"/>
              <a:t>Media such as magazines</a:t>
            </a:r>
          </a:p>
          <a:p>
            <a:pPr marL="742950" indent="-742950">
              <a:buAutoNum type="arabicPeriod"/>
            </a:pPr>
            <a:r>
              <a:rPr lang="en-US" sz="3638" dirty="0" smtClean="0"/>
              <a:t>Social media (influencers)</a:t>
            </a:r>
          </a:p>
          <a:p>
            <a:pPr marL="742950" indent="-742950">
              <a:buAutoNum type="arabicPeriod"/>
            </a:pPr>
            <a:r>
              <a:rPr lang="en-US" sz="3638" dirty="0" smtClean="0"/>
              <a:t>A focus on celebrity culture</a:t>
            </a:r>
          </a:p>
          <a:p>
            <a:pPr marL="742950" indent="-742950">
              <a:buAutoNum type="arabicPeriod"/>
            </a:pPr>
            <a:r>
              <a:rPr lang="en-US" sz="3638" dirty="0" smtClean="0"/>
              <a:t>Fashion industry</a:t>
            </a:r>
          </a:p>
          <a:p>
            <a:pPr marL="742950" indent="-742950">
              <a:buAutoNum type="arabicPeriod"/>
            </a:pPr>
            <a:r>
              <a:rPr lang="en-US" sz="3638" dirty="0" smtClean="0"/>
              <a:t>Pressure from friends</a:t>
            </a:r>
          </a:p>
          <a:p>
            <a:pPr marL="742950" indent="-742950">
              <a:buAutoNum type="arabicPeriod"/>
            </a:pPr>
            <a:r>
              <a:rPr lang="en-US" sz="3638" dirty="0" smtClean="0"/>
              <a:t>Adverts</a:t>
            </a:r>
          </a:p>
          <a:p>
            <a:pPr marL="0" indent="0">
              <a:buNone/>
            </a:pPr>
            <a:endParaRPr lang="en-US" sz="3638" dirty="0"/>
          </a:p>
          <a:p>
            <a:pPr marL="0" indent="0">
              <a:buNone/>
            </a:pPr>
            <a:r>
              <a:rPr lang="en-US" sz="3638" dirty="0" smtClean="0"/>
              <a:t>It is important to know where these ideals come from so that people can change how they respond to these ideals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380053"/>
            <a:ext cx="6022811" cy="754002"/>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Where do these ideal appearances come from?</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881940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078685" y="933785"/>
            <a:ext cx="3233056" cy="6120571"/>
          </a:xfrm>
        </p:spPr>
        <p:txBody>
          <a:bodyPr>
            <a:normAutofit fontScale="62500" lnSpcReduction="20000"/>
          </a:bodyPr>
          <a:lstStyle/>
          <a:p>
            <a:pPr marL="0" indent="0">
              <a:buNone/>
            </a:pPr>
            <a:r>
              <a:rPr lang="en-US" sz="3638" dirty="0" smtClean="0"/>
              <a:t>Questions</a:t>
            </a:r>
          </a:p>
          <a:p>
            <a:pPr marL="0" indent="0">
              <a:buNone/>
            </a:pPr>
            <a:endParaRPr lang="en-US" sz="3638" dirty="0"/>
          </a:p>
          <a:p>
            <a:pPr marL="742950" indent="-742950">
              <a:buAutoNum type="arabicPeriod"/>
            </a:pPr>
            <a:r>
              <a:rPr lang="en-US" sz="3638" dirty="0" smtClean="0"/>
              <a:t>What did you find surprising in the film?</a:t>
            </a:r>
          </a:p>
          <a:p>
            <a:pPr marL="742950" indent="-742950">
              <a:buAutoNum type="arabicPeriod"/>
            </a:pPr>
            <a:r>
              <a:rPr lang="en-US" sz="3638" dirty="0" smtClean="0"/>
              <a:t>What actions took place before the photo was taken?</a:t>
            </a:r>
          </a:p>
          <a:p>
            <a:pPr marL="742950" indent="-742950">
              <a:buAutoNum type="arabicPeriod"/>
            </a:pPr>
            <a:r>
              <a:rPr lang="en-US" sz="3638" dirty="0" smtClean="0"/>
              <a:t>What actions took place after the photo was taken and before it was posted?</a:t>
            </a:r>
          </a:p>
          <a:p>
            <a:pPr marL="742950" indent="-742950">
              <a:buAutoNum type="arabicPeriod"/>
            </a:pPr>
            <a:r>
              <a:rPr lang="en-US" sz="3638" dirty="0" smtClean="0"/>
              <a:t>Who benefits from the social media post?</a:t>
            </a:r>
          </a:p>
          <a:p>
            <a:pPr marL="742950" indent="-742950">
              <a:buAutoNum type="arabicPeriod"/>
            </a:pPr>
            <a:r>
              <a:rPr lang="en-US" sz="3638" dirty="0" smtClean="0"/>
              <a:t>How do you think the image makes the girl who likes the post at the end of film feel?</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How can images be manipulated?</a:t>
            </a:r>
            <a:endParaRPr sz="2426" spc="27" dirty="0"/>
          </a:p>
        </p:txBody>
      </p:sp>
      <p:pic>
        <p:nvPicPr>
          <p:cNvPr id="4" name="sQS9pymkLiU"/>
          <p:cNvPicPr>
            <a:picLocks noRot="1" noChangeAspect="1"/>
          </p:cNvPicPr>
          <p:nvPr>
            <a:videoFile r:link="rId1"/>
          </p:nvPr>
        </p:nvPicPr>
        <p:blipFill>
          <a:blip r:embed="rId6"/>
          <a:stretch>
            <a:fillRect/>
          </a:stretch>
        </p:blipFill>
        <p:spPr>
          <a:xfrm>
            <a:off x="148765" y="1349647"/>
            <a:ext cx="8929920" cy="5023080"/>
          </a:xfrm>
          <a:prstGeom prst="rect">
            <a:avLst/>
          </a:prstGeom>
        </p:spPr>
      </p:pic>
    </p:spTree>
    <p:extLst>
      <p:ext uri="{BB962C8B-B14F-4D97-AF65-F5344CB8AC3E}">
        <p14:creationId xmlns:p14="http://schemas.microsoft.com/office/powerpoint/2010/main" val="384166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10000"/>
          </a:bodyPr>
          <a:lstStyle/>
          <a:p>
            <a:pPr marL="0" indent="0">
              <a:buNone/>
            </a:pPr>
            <a:r>
              <a:rPr lang="en-US" sz="3638" dirty="0" smtClean="0"/>
              <a:t>With person beside you discuss the question:</a:t>
            </a:r>
          </a:p>
          <a:p>
            <a:pPr marL="0" indent="0">
              <a:buNone/>
            </a:pPr>
            <a:endParaRPr lang="en-US" sz="3638" dirty="0"/>
          </a:p>
          <a:p>
            <a:pPr marL="0" indent="0">
              <a:buNone/>
            </a:pPr>
            <a:r>
              <a:rPr lang="en-US" sz="3638" dirty="0" smtClean="0"/>
              <a:t>“why might it be unfair for young people to compare the way they look to manipulated images of people in the media/social media”</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768409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sp>
        <p:nvSpPr>
          <p:cNvPr id="3" name="Rounded Rectangle 2"/>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dirty="0">
                <a:solidFill>
                  <a:prstClr val="black"/>
                </a:solidFill>
                <a:latin typeface="Comic Sans MS" panose="030F0702030302020204" pitchFamily="66" charset="0"/>
              </a:rPr>
              <a:t>Rules!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I will ask the question and give you some thinking time. (no more than 10 seconds)</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Write the answer and turn your whiteboard over so nobody can see it.</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I am ready I will put on the 3 to 1 counter.</a:t>
            </a:r>
          </a:p>
          <a:p>
            <a:pPr algn="ctr" defTabSz="914358">
              <a:defRPr/>
            </a:pPr>
            <a:endParaRPr lang="en-US" dirty="0">
              <a:solidFill>
                <a:prstClr val="black"/>
              </a:solidFill>
              <a:latin typeface="Comic Sans MS" panose="030F0702030302020204" pitchFamily="66" charset="0"/>
            </a:endParaRPr>
          </a:p>
          <a:p>
            <a:pPr algn="ctr" defTabSz="914358">
              <a:defRPr/>
            </a:pPr>
            <a:r>
              <a:rPr lang="en-US"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1277832" y="212903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3</a:t>
            </a:r>
          </a:p>
        </p:txBody>
      </p:sp>
      <p:sp>
        <p:nvSpPr>
          <p:cNvPr id="7" name="Rounded Rectangle 6"/>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2</a:t>
            </a:r>
          </a:p>
        </p:txBody>
      </p:sp>
      <p:sp>
        <p:nvSpPr>
          <p:cNvPr id="8" name="Rounded Rectangle 7"/>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9599" dirty="0">
                <a:solidFill>
                  <a:prstClr val="black"/>
                </a:solidFill>
                <a:latin typeface="Comic Sans MS" panose="030F0702030302020204" pitchFamily="66" charset="0"/>
              </a:rPr>
              <a:t>1</a:t>
            </a:r>
          </a:p>
        </p:txBody>
      </p:sp>
      <p:sp>
        <p:nvSpPr>
          <p:cNvPr id="9" name="Rounded Rectangle 8"/>
          <p:cNvSpPr/>
          <p:nvPr/>
        </p:nvSpPr>
        <p:spPr>
          <a:xfrm>
            <a:off x="1277832" y="2172506"/>
            <a:ext cx="7208276" cy="4324333"/>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914358">
              <a:defRPr/>
            </a:pPr>
            <a:r>
              <a:rPr lang="en-US" sz="4800" dirty="0">
                <a:solidFill>
                  <a:prstClr val="black"/>
                </a:solidFill>
                <a:latin typeface="Comic Sans MS" panose="030F0702030302020204" pitchFamily="66" charset="0"/>
              </a:rPr>
              <a:t>Show me! </a:t>
            </a:r>
          </a:p>
          <a:p>
            <a:pPr algn="ctr" defTabSz="914358">
              <a:defRPr/>
            </a:pPr>
            <a:r>
              <a:rPr lang="en-US" sz="3200"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Tree>
    <p:extLst>
      <p:ext uri="{BB962C8B-B14F-4D97-AF65-F5344CB8AC3E}">
        <p14:creationId xmlns:p14="http://schemas.microsoft.com/office/powerpoint/2010/main" val="428287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What is being described?</a:t>
            </a:r>
            <a:endParaRPr lang="en-US" sz="3638" dirty="0"/>
          </a:p>
          <a:p>
            <a:pPr marL="0" indent="0">
              <a:buNone/>
            </a:pPr>
            <a:endParaRPr lang="en-US" sz="3638" dirty="0"/>
          </a:p>
          <a:p>
            <a:pPr marL="0" indent="0">
              <a:buNone/>
            </a:pPr>
            <a:r>
              <a:rPr lang="en-US" sz="3638" dirty="0"/>
              <a:t>“the way people see themselves and how they feel about their </a:t>
            </a:r>
            <a:r>
              <a:rPr lang="en-US" sz="3638" dirty="0" smtClean="0"/>
              <a:t>bodies”</a:t>
            </a:r>
            <a:endParaRPr lang="en-US" sz="3638" dirty="0"/>
          </a:p>
          <a:p>
            <a:pPr marL="0" indent="0">
              <a:buNone/>
            </a:pPr>
            <a:endParaRPr lang="en-US" sz="3638" dirty="0"/>
          </a:p>
          <a:p>
            <a:pPr marL="0" indent="0">
              <a:buNone/>
            </a:pPr>
            <a:r>
              <a:rPr lang="en-US" sz="3638" dirty="0" smtClean="0">
                <a:solidFill>
                  <a:srgbClr val="FF0000"/>
                </a:solidFill>
              </a:rPr>
              <a:t>Body Image</a:t>
            </a:r>
            <a:endParaRPr lang="en-US" sz="3638" dirty="0">
              <a:solidFill>
                <a:srgbClr val="FF0000"/>
              </a:solidFill>
            </a:endParaRP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93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lnSpcReduction="10000"/>
          </a:bodyPr>
          <a:lstStyle/>
          <a:p>
            <a:pPr marL="0" indent="0">
              <a:buNone/>
            </a:pPr>
            <a:r>
              <a:rPr lang="en-US" sz="3638" dirty="0" smtClean="0"/>
              <a:t>Where do appearance ideals come from?</a:t>
            </a:r>
            <a:endParaRPr lang="en-US" sz="3638" dirty="0"/>
          </a:p>
          <a:p>
            <a:pPr marL="0" indent="0">
              <a:buNone/>
            </a:pPr>
            <a:endParaRPr lang="en-US" sz="3638" dirty="0"/>
          </a:p>
          <a:p>
            <a:pPr marL="742950" indent="-742950">
              <a:buAutoNum type="arabicPeriod"/>
            </a:pPr>
            <a:r>
              <a:rPr lang="en-US" sz="3638" dirty="0">
                <a:solidFill>
                  <a:srgbClr val="FF0000"/>
                </a:solidFill>
              </a:rPr>
              <a:t>Media such as magazines</a:t>
            </a:r>
          </a:p>
          <a:p>
            <a:pPr marL="742950" indent="-742950">
              <a:buAutoNum type="arabicPeriod"/>
            </a:pPr>
            <a:r>
              <a:rPr lang="en-US" sz="3638" dirty="0">
                <a:solidFill>
                  <a:srgbClr val="FF0000"/>
                </a:solidFill>
              </a:rPr>
              <a:t>Social media (influencers)</a:t>
            </a:r>
          </a:p>
          <a:p>
            <a:pPr marL="742950" indent="-742950">
              <a:buAutoNum type="arabicPeriod"/>
            </a:pPr>
            <a:r>
              <a:rPr lang="en-US" sz="3638" dirty="0">
                <a:solidFill>
                  <a:srgbClr val="FF0000"/>
                </a:solidFill>
              </a:rPr>
              <a:t>A focus on celebrity culture</a:t>
            </a:r>
          </a:p>
          <a:p>
            <a:pPr marL="742950" indent="-742950">
              <a:buAutoNum type="arabicPeriod"/>
            </a:pPr>
            <a:r>
              <a:rPr lang="en-US" sz="3638" dirty="0">
                <a:solidFill>
                  <a:srgbClr val="FF0000"/>
                </a:solidFill>
              </a:rPr>
              <a:t>Fashion industry</a:t>
            </a:r>
          </a:p>
          <a:p>
            <a:pPr marL="742950" indent="-742950">
              <a:buAutoNum type="arabicPeriod"/>
            </a:pPr>
            <a:r>
              <a:rPr lang="en-US" sz="3638" dirty="0">
                <a:solidFill>
                  <a:srgbClr val="FF0000"/>
                </a:solidFill>
              </a:rPr>
              <a:t>Pressure from friends</a:t>
            </a:r>
          </a:p>
          <a:p>
            <a:pPr marL="742950" indent="-742950">
              <a:buAutoNum type="arabicPeriod"/>
            </a:pPr>
            <a:r>
              <a:rPr lang="en-US" sz="3638" dirty="0">
                <a:solidFill>
                  <a:srgbClr val="FF0000"/>
                </a:solidFill>
              </a:rPr>
              <a:t>Adverts</a:t>
            </a:r>
          </a:p>
          <a:p>
            <a:pPr marL="0" indent="0">
              <a:buNone/>
            </a:pP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386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Everyone should be able to meet the appearance ideals</a:t>
            </a:r>
            <a:endParaRPr lang="en-US" sz="3638" dirty="0"/>
          </a:p>
          <a:p>
            <a:pPr marL="0" indent="0">
              <a:buNone/>
            </a:pPr>
            <a:endParaRPr lang="en-US" sz="3638" dirty="0"/>
          </a:p>
          <a:p>
            <a:pPr marL="0" indent="0">
              <a:buNone/>
            </a:pPr>
            <a:r>
              <a:rPr lang="en-US" sz="3200" dirty="0" smtClean="0">
                <a:solidFill>
                  <a:srgbClr val="FF0000"/>
                </a:solidFill>
              </a:rPr>
              <a:t>False</a:t>
            </a: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6212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436" y="1210623"/>
            <a:ext cx="5647137" cy="564713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2" name="Title 1"/>
          <p:cNvSpPr>
            <a:spLocks noGrp="1"/>
          </p:cNvSpPr>
          <p:nvPr>
            <p:ph type="title"/>
          </p:nvPr>
        </p:nvSpPr>
        <p:spPr>
          <a:xfrm>
            <a:off x="377386" y="407204"/>
            <a:ext cx="7203248" cy="803823"/>
          </a:xfrm>
        </p:spPr>
        <p:txBody>
          <a:bodyPr>
            <a:normAutofit fontScale="90000"/>
          </a:bodyPr>
          <a:lstStyle/>
          <a:p>
            <a:r>
              <a:rPr lang="en-GB" sz="4851" b="1" dirty="0"/>
              <a:t>Hinge Questions – whiteboard activity</a:t>
            </a:r>
          </a:p>
        </p:txBody>
      </p:sp>
      <p:sp>
        <p:nvSpPr>
          <p:cNvPr id="13" name="Content Placeholder 2"/>
          <p:cNvSpPr>
            <a:spLocks noGrp="1"/>
          </p:cNvSpPr>
          <p:nvPr>
            <p:ph idx="1"/>
          </p:nvPr>
        </p:nvSpPr>
        <p:spPr>
          <a:xfrm>
            <a:off x="377386" y="1783812"/>
            <a:ext cx="11377663" cy="4876451"/>
          </a:xfrm>
        </p:spPr>
        <p:txBody>
          <a:bodyPr>
            <a:normAutofit/>
          </a:bodyPr>
          <a:lstStyle/>
          <a:p>
            <a:pPr marL="0" indent="0">
              <a:buNone/>
            </a:pPr>
            <a:r>
              <a:rPr lang="en-US" sz="3638" dirty="0" smtClean="0"/>
              <a:t>True or False</a:t>
            </a:r>
          </a:p>
          <a:p>
            <a:pPr marL="0" indent="0">
              <a:buNone/>
            </a:pPr>
            <a:endParaRPr lang="en-US" sz="3638" dirty="0"/>
          </a:p>
          <a:p>
            <a:pPr marL="0" indent="0">
              <a:buNone/>
            </a:pPr>
            <a:r>
              <a:rPr lang="en-US" sz="3638" dirty="0" smtClean="0"/>
              <a:t>Every photo you see in the media/social media has not be altered in any way</a:t>
            </a:r>
            <a:endParaRPr lang="en-US" sz="3638" dirty="0"/>
          </a:p>
          <a:p>
            <a:pPr marL="0" indent="0">
              <a:buNone/>
            </a:pPr>
            <a:endParaRPr lang="en-US" sz="3638" dirty="0"/>
          </a:p>
          <a:p>
            <a:pPr marL="0" indent="0">
              <a:buNone/>
            </a:pPr>
            <a:r>
              <a:rPr lang="en-US" sz="3200" dirty="0" smtClean="0">
                <a:solidFill>
                  <a:srgbClr val="FF0000"/>
                </a:solidFill>
              </a:rPr>
              <a:t>False – many photos are manipulated to meet the appearance ideals</a:t>
            </a:r>
            <a:endParaRPr lang="en-US" sz="2911"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31682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45305"/>
            <a:ext cx="12182828" cy="1566210"/>
          </a:xfrm>
          <a:prstGeom prst="rect">
            <a:avLst/>
          </a:prstGeom>
        </p:spPr>
      </p:pic>
    </p:spTree>
    <p:extLst>
      <p:ext uri="{BB962C8B-B14F-4D97-AF65-F5344CB8AC3E}">
        <p14:creationId xmlns:p14="http://schemas.microsoft.com/office/powerpoint/2010/main" val="2976115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Body Talk refers to any conversation or comment that reinforces and keeps appearance ideals and pressures going</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Body Talk</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2094206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9731829" y="979989"/>
            <a:ext cx="2460171" cy="5845983"/>
          </a:xfrm>
        </p:spPr>
        <p:txBody>
          <a:bodyPr>
            <a:normAutofit fontScale="55000" lnSpcReduction="20000"/>
          </a:bodyPr>
          <a:lstStyle/>
          <a:p>
            <a:pPr marL="0" indent="0">
              <a:buNone/>
            </a:pPr>
            <a:r>
              <a:rPr lang="en-US" sz="3638" dirty="0" smtClean="0"/>
              <a:t>Questions</a:t>
            </a:r>
          </a:p>
          <a:p>
            <a:pPr marL="742950" indent="-742950">
              <a:buAutoNum type="arabicPeriod"/>
            </a:pPr>
            <a:r>
              <a:rPr lang="en-US" sz="3638" dirty="0" smtClean="0"/>
              <a:t>What is being said regarding appearance? Does it seem well-meaning or harmful?</a:t>
            </a:r>
          </a:p>
          <a:p>
            <a:pPr marL="742950" indent="-742950">
              <a:buAutoNum type="arabicPeriod"/>
            </a:pPr>
            <a:r>
              <a:rPr lang="en-US" sz="3638" dirty="0" smtClean="0"/>
              <a:t>Why do you think they were talking about appearance?</a:t>
            </a:r>
          </a:p>
          <a:p>
            <a:pPr marL="742950" indent="-742950">
              <a:buAutoNum type="arabicPeriod"/>
            </a:pPr>
            <a:r>
              <a:rPr lang="en-US" sz="3638" dirty="0" smtClean="0"/>
              <a:t>How do both young people feel about their appearance?</a:t>
            </a:r>
          </a:p>
          <a:p>
            <a:pPr marL="742950" indent="-742950">
              <a:buAutoNum type="arabicPeriod"/>
            </a:pPr>
            <a:r>
              <a:rPr lang="en-US" sz="3638" dirty="0" smtClean="0"/>
              <a:t>Will this conversation affect their feeling about their appearance in the long term?</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Body Talk</a:t>
            </a:r>
            <a:endParaRPr sz="2426" spc="27" dirty="0"/>
          </a:p>
        </p:txBody>
      </p:sp>
      <p:pic>
        <p:nvPicPr>
          <p:cNvPr id="4" name="YVD_--CVZaU"/>
          <p:cNvPicPr>
            <a:picLocks noRot="1" noChangeAspect="1"/>
          </p:cNvPicPr>
          <p:nvPr>
            <a:videoFile r:link="rId1"/>
          </p:nvPr>
        </p:nvPicPr>
        <p:blipFill>
          <a:blip r:embed="rId6"/>
          <a:stretch>
            <a:fillRect/>
          </a:stretch>
        </p:blipFill>
        <p:spPr>
          <a:xfrm>
            <a:off x="152400" y="1211027"/>
            <a:ext cx="9140404" cy="5141477"/>
          </a:xfrm>
          <a:prstGeom prst="rect">
            <a:avLst/>
          </a:prstGeom>
        </p:spPr>
      </p:pic>
    </p:spTree>
    <p:extLst>
      <p:ext uri="{BB962C8B-B14F-4D97-AF65-F5344CB8AC3E}">
        <p14:creationId xmlns:p14="http://schemas.microsoft.com/office/powerpoint/2010/main" val="272158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62500" lnSpcReduction="20000"/>
          </a:bodyPr>
          <a:lstStyle/>
          <a:p>
            <a:pPr marL="0" indent="0">
              <a:buNone/>
            </a:pPr>
            <a:r>
              <a:rPr lang="en-US" sz="3638" dirty="0" smtClean="0"/>
              <a:t>In the video one girl compliments the other on their hair. However the girl rejects the compliment and act self consciously. The initial comment was well intentioned but this shows that even compliments sometimes can make people think about their body image.</a:t>
            </a:r>
          </a:p>
          <a:p>
            <a:pPr marL="0" indent="0">
              <a:buNone/>
            </a:pPr>
            <a:endParaRPr lang="en-US" sz="3638" dirty="0"/>
          </a:p>
          <a:p>
            <a:pPr marL="0" indent="0">
              <a:buNone/>
            </a:pPr>
            <a:r>
              <a:rPr lang="en-US" sz="3638" dirty="0" smtClean="0"/>
              <a:t>They could have been talking about appearance as is a common form of greeting especially when people haven’t seen each other in a while. </a:t>
            </a:r>
          </a:p>
          <a:p>
            <a:pPr marL="0" indent="0">
              <a:buNone/>
            </a:pPr>
            <a:endParaRPr lang="en-US" sz="3638" dirty="0"/>
          </a:p>
          <a:p>
            <a:pPr marL="0" indent="0">
              <a:buNone/>
            </a:pPr>
            <a:r>
              <a:rPr lang="en-US" sz="3638" dirty="0" smtClean="0"/>
              <a:t>Without reading into comments to deeply (as this is also damaging) the girl giving the compliment may actually be self conscious about her own hair. This means that having seen her friends hair she may start thinking about it more and spending more time on it so it looks more like her friends.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Body Talk</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3450095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400060"/>
          </a:xfrm>
        </p:spPr>
        <p:txBody>
          <a:bodyPr>
            <a:normAutofit fontScale="70000" lnSpcReduction="20000"/>
          </a:bodyPr>
          <a:lstStyle/>
          <a:p>
            <a:pPr marL="0" indent="0">
              <a:buNone/>
            </a:pPr>
            <a:r>
              <a:rPr lang="en-US" sz="3638" dirty="0" smtClean="0"/>
              <a:t>It is important to challenge the use of body talk.</a:t>
            </a:r>
          </a:p>
          <a:p>
            <a:pPr marL="0" indent="0">
              <a:buNone/>
            </a:pPr>
            <a:endParaRPr lang="en-US" sz="3638" dirty="0"/>
          </a:p>
          <a:p>
            <a:pPr marL="0" indent="0">
              <a:buNone/>
            </a:pPr>
            <a:r>
              <a:rPr lang="en-US" sz="3638" dirty="0" smtClean="0"/>
              <a:t>Challenging body talk can help reduce pressures faced by people to meet appearance ideals.</a:t>
            </a:r>
          </a:p>
          <a:p>
            <a:pPr marL="0" indent="0">
              <a:buNone/>
            </a:pPr>
            <a:endParaRPr lang="en-US" sz="3638" dirty="0"/>
          </a:p>
          <a:p>
            <a:pPr marL="0" indent="0">
              <a:buNone/>
            </a:pPr>
            <a:r>
              <a:rPr lang="en-US" sz="3638" dirty="0" smtClean="0"/>
              <a:t>The next time your friendship group brings up someone’s appearance be brave enough to challenge should this be being discussed.</a:t>
            </a:r>
          </a:p>
          <a:p>
            <a:pPr marL="0" indent="0">
              <a:buNone/>
            </a:pPr>
            <a:endParaRPr lang="en-US" sz="3638" dirty="0"/>
          </a:p>
          <a:p>
            <a:pPr marL="0" indent="0">
              <a:buNone/>
            </a:pPr>
            <a:r>
              <a:rPr lang="en-US" sz="3638" dirty="0" smtClean="0"/>
              <a:t>This may seem difficult but if there is a person within the group feeling particularly bad about their current body appearance they will be thanking you and really appreciate having you as a friend</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Challenging Body Talk</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923313" y="4842863"/>
            <a:ext cx="2857500" cy="1600200"/>
          </a:xfrm>
          <a:prstGeom prst="rect">
            <a:avLst/>
          </a:prstGeom>
        </p:spPr>
      </p:pic>
    </p:spTree>
    <p:extLst>
      <p:ext uri="{BB962C8B-B14F-4D97-AF65-F5344CB8AC3E}">
        <p14:creationId xmlns:p14="http://schemas.microsoft.com/office/powerpoint/2010/main" val="25998958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311939" y="1168162"/>
            <a:ext cx="6252723" cy="5827602"/>
          </a:xfrm>
        </p:spPr>
        <p:txBody>
          <a:bodyPr>
            <a:normAutofit fontScale="70000" lnSpcReduction="20000"/>
          </a:bodyPr>
          <a:lstStyle/>
          <a:p>
            <a:pPr marL="0" indent="0">
              <a:buNone/>
            </a:pPr>
            <a:r>
              <a:rPr lang="en-US" sz="3638" dirty="0" smtClean="0"/>
              <a:t>Jake has started using social media and follows lots of popular influencers and athletes. He notices that his feed is full of guys with muscular bodies, cool haircuts and expensive clothes. Every time he sees a post like this he thinks “I don’t look like that, I wish I did”.</a:t>
            </a:r>
          </a:p>
          <a:p>
            <a:pPr marL="0" indent="0">
              <a:buNone/>
            </a:pPr>
            <a:r>
              <a:rPr lang="en-US" sz="3638" dirty="0" smtClean="0"/>
              <a:t>Jake’s friends at school have been talking about appearance more and more. They compare who has gotten taller and who’s hair looks the best everyday. They sometimes even joke about each other’s appearance. Jake is glad that they haven’t joked about his appearance…yet.</a:t>
            </a:r>
          </a:p>
          <a:p>
            <a:pPr marL="0" indent="0">
              <a:buNone/>
            </a:pPr>
            <a:r>
              <a:rPr lang="en-US" sz="3638" dirty="0" smtClean="0"/>
              <a:t>When changing for PE another boy in Jake’s class told him that he is really skinny and needs to hit the gym. This made Jake feel even worse about his appearance as he is naturally slim. He is thinking about changing his diet so he can eat more protein to hopefully bulk up before he can join a gym when he turns 16.</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27" dirty="0" smtClean="0"/>
              <a:t>Scenario</a:t>
            </a:r>
            <a:endParaRPr sz="2426" spc="27" dirty="0"/>
          </a:p>
        </p:txBody>
      </p:sp>
      <p:sp>
        <p:nvSpPr>
          <p:cNvPr id="11" name="Content Placeholder 2"/>
          <p:cNvSpPr txBox="1">
            <a:spLocks/>
          </p:cNvSpPr>
          <p:nvPr/>
        </p:nvSpPr>
        <p:spPr>
          <a:xfrm>
            <a:off x="7021286" y="1168162"/>
            <a:ext cx="5159150" cy="5827602"/>
          </a:xfrm>
          <a:prstGeom prst="rect">
            <a:avLst/>
          </a:prstGeom>
        </p:spPr>
        <p:txBody>
          <a:bodyPr vert="horz" lIns="91440" tIns="45720" rIns="91440" bIns="45720" rtlCol="0">
            <a:normAutofit fontScale="85000" lnSpcReduction="20000"/>
          </a:bodyPr>
          <a:lst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3638" dirty="0" smtClean="0"/>
              <a:t>With the person next to you discuss the following questions:</a:t>
            </a:r>
          </a:p>
          <a:p>
            <a:pPr marL="0" indent="0">
              <a:buFont typeface="Arial" panose="020B0604020202020204" pitchFamily="34" charset="0"/>
              <a:buNone/>
            </a:pPr>
            <a:endParaRPr lang="en-US" sz="3638" dirty="0"/>
          </a:p>
          <a:p>
            <a:pPr>
              <a:buFontTx/>
              <a:buChar char="-"/>
            </a:pPr>
            <a:r>
              <a:rPr lang="en-US" sz="3638" dirty="0" smtClean="0"/>
              <a:t>What advice would you give Jake about what he sees on social media?</a:t>
            </a:r>
          </a:p>
          <a:p>
            <a:pPr>
              <a:buFontTx/>
              <a:buChar char="-"/>
            </a:pPr>
            <a:r>
              <a:rPr lang="en-US" sz="3638" dirty="0" smtClean="0"/>
              <a:t>Do you think Jake feels comfortable when his friends talk about their appearance? Why?</a:t>
            </a:r>
          </a:p>
          <a:p>
            <a:pPr>
              <a:buFontTx/>
              <a:buChar char="-"/>
            </a:pPr>
            <a:r>
              <a:rPr lang="en-US" sz="3638" dirty="0" smtClean="0"/>
              <a:t>Do you think Jake should feel pressured to “bulk up” after the comment made to him in PE?</a:t>
            </a:r>
          </a:p>
        </p:txBody>
      </p:sp>
    </p:spTree>
    <p:extLst>
      <p:ext uri="{BB962C8B-B14F-4D97-AF65-F5344CB8AC3E}">
        <p14:creationId xmlns:p14="http://schemas.microsoft.com/office/powerpoint/2010/main" val="33116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19" name="Title 1"/>
          <p:cNvSpPr>
            <a:spLocks noGrp="1"/>
          </p:cNvSpPr>
          <p:nvPr>
            <p:ph type="title"/>
          </p:nvPr>
        </p:nvSpPr>
        <p:spPr>
          <a:xfrm>
            <a:off x="377386" y="407204"/>
            <a:ext cx="7203248" cy="803823"/>
          </a:xfrm>
        </p:spPr>
        <p:txBody>
          <a:bodyPr>
            <a:normAutofit/>
          </a:bodyPr>
          <a:lstStyle/>
          <a:p>
            <a:r>
              <a:rPr lang="en-GB" sz="4851" dirty="0" smtClean="0"/>
              <a:t>Support</a:t>
            </a:r>
            <a:endParaRPr lang="en-GB" sz="4851" dirty="0"/>
          </a:p>
        </p:txBody>
      </p:sp>
      <p:sp>
        <p:nvSpPr>
          <p:cNvPr id="7" name="Content Placeholder 2"/>
          <p:cNvSpPr>
            <a:spLocks noGrp="1"/>
          </p:cNvSpPr>
          <p:nvPr>
            <p:ph idx="1"/>
          </p:nvPr>
        </p:nvSpPr>
        <p:spPr>
          <a:xfrm>
            <a:off x="377385" y="1769703"/>
            <a:ext cx="11377663" cy="925371"/>
          </a:xfrm>
        </p:spPr>
        <p:txBody>
          <a:bodyPr>
            <a:normAutofit/>
          </a:bodyPr>
          <a:lstStyle/>
          <a:p>
            <a:pPr marL="0" indent="0">
              <a:buNone/>
            </a:pPr>
            <a:r>
              <a:rPr lang="en-US" dirty="0" smtClean="0"/>
              <a:t>Support around body image for either yourself, friends or family can be found in the following places</a:t>
            </a:r>
          </a:p>
        </p:txBody>
      </p:sp>
      <p:pic>
        <p:nvPicPr>
          <p:cNvPr id="11" name="Picture 10"/>
          <p:cNvPicPr>
            <a:picLocks noChangeAspect="1"/>
          </p:cNvPicPr>
          <p:nvPr/>
        </p:nvPicPr>
        <p:blipFill>
          <a:blip r:embed="rId4"/>
          <a:stretch>
            <a:fillRect/>
          </a:stretch>
        </p:blipFill>
        <p:spPr>
          <a:xfrm>
            <a:off x="674383" y="3347357"/>
            <a:ext cx="3925680" cy="2632593"/>
          </a:xfrm>
          <a:prstGeom prst="rect">
            <a:avLst/>
          </a:prstGeom>
        </p:spPr>
      </p:pic>
      <p:pic>
        <p:nvPicPr>
          <p:cNvPr id="12" name="Picture 11"/>
          <p:cNvPicPr>
            <a:picLocks noChangeAspect="1"/>
          </p:cNvPicPr>
          <p:nvPr/>
        </p:nvPicPr>
        <p:blipFill>
          <a:blip r:embed="rId5"/>
          <a:stretch>
            <a:fillRect/>
          </a:stretch>
        </p:blipFill>
        <p:spPr>
          <a:xfrm>
            <a:off x="6066216" y="2817606"/>
            <a:ext cx="2619375" cy="1743075"/>
          </a:xfrm>
          <a:prstGeom prst="rect">
            <a:avLst/>
          </a:prstGeom>
        </p:spPr>
      </p:pic>
      <p:pic>
        <p:nvPicPr>
          <p:cNvPr id="13" name="Picture 12"/>
          <p:cNvPicPr>
            <a:picLocks noChangeAspect="1"/>
          </p:cNvPicPr>
          <p:nvPr/>
        </p:nvPicPr>
        <p:blipFill>
          <a:blip r:embed="rId6"/>
          <a:stretch>
            <a:fillRect/>
          </a:stretch>
        </p:blipFill>
        <p:spPr>
          <a:xfrm>
            <a:off x="6277108" y="4776701"/>
            <a:ext cx="2143125" cy="2143125"/>
          </a:xfrm>
          <a:prstGeom prst="rect">
            <a:avLst/>
          </a:prstGeom>
        </p:spPr>
      </p:pic>
      <p:sp>
        <p:nvSpPr>
          <p:cNvPr id="14" name="TextBox 13"/>
          <p:cNvSpPr txBox="1"/>
          <p:nvPr/>
        </p:nvSpPr>
        <p:spPr>
          <a:xfrm>
            <a:off x="8811013" y="2817606"/>
            <a:ext cx="2550695"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Childline.org.uk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Call – 08001111</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Email or chat online for support</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
        <p:nvSpPr>
          <p:cNvPr id="15" name="TextBox 14"/>
          <p:cNvSpPr txBox="1"/>
          <p:nvPr/>
        </p:nvSpPr>
        <p:spPr>
          <a:xfrm>
            <a:off x="8753506" y="4694464"/>
            <a:ext cx="3381119"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Themix.org.uk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You can email or have one-to-chat online.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A2C65"/>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2A2C65"/>
                </a:solidFill>
                <a:effectLst/>
                <a:uLnTx/>
                <a:uFillTx/>
                <a:latin typeface="Arial" panose="020B0604020202020204"/>
                <a:ea typeface="+mn-ea"/>
                <a:cs typeface="+mn-cs"/>
              </a:rPr>
              <a:t>There is also a crisis messenger which is available 24/7</a:t>
            </a:r>
            <a:endParaRPr kumimoji="0" lang="en-GB" sz="1800" b="0" i="0" u="none" strike="noStrike" kern="1200" cap="none" spc="0" normalizeH="0" baseline="0" noProof="0" dirty="0">
              <a:ln>
                <a:noFill/>
              </a:ln>
              <a:solidFill>
                <a:srgbClr val="2A2C65"/>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2783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 y="241"/>
            <a:ext cx="12191144" cy="6857519"/>
          </a:xfrm>
          <a:prstGeom prst="rect">
            <a:avLst/>
          </a:prstGeom>
        </p:spPr>
      </p:pic>
    </p:spTree>
    <p:extLst>
      <p:ext uri="{BB962C8B-B14F-4D97-AF65-F5344CB8AC3E}">
        <p14:creationId xmlns:p14="http://schemas.microsoft.com/office/powerpoint/2010/main" val="10794454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431" y="-8849"/>
            <a:ext cx="12191142" cy="978098"/>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914369">
                <a:defRPr/>
              </a:pPr>
              <a:endParaRPr lang="en-US" sz="1801">
                <a:solidFill>
                  <a:prstClr val="black"/>
                </a:solidFill>
                <a:latin typeface="Franklin Gothic Book" panose="020B0503020102020204" pitchFamily="34" charset="0"/>
              </a:endParaRPr>
            </a:p>
          </p:txBody>
        </p:sp>
        <p:sp>
          <p:nvSpPr>
            <p:cNvPr id="18" name="TextBox 17"/>
            <p:cNvSpPr txBox="1"/>
            <p:nvPr/>
          </p:nvSpPr>
          <p:spPr>
            <a:xfrm>
              <a:off x="591236" y="1535991"/>
              <a:ext cx="8248524" cy="407621"/>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Write the date: </a:t>
              </a:r>
              <a:fld id="{E9B3C7B6-A1A6-4450-882E-8E81154708EB}" type="datetime4">
                <a:rPr lang="en-GB" sz="2800" b="1">
                  <a:solidFill>
                    <a:prstClr val="black"/>
                  </a:solidFill>
                  <a:latin typeface="Franklin Gothic Book" panose="020B0503020102020204" pitchFamily="34" charset="0"/>
                </a:rPr>
                <a:pPr defTabSz="914369">
                  <a:defRPr/>
                </a:pPr>
                <a:t>11 October 2024</a:t>
              </a:fld>
              <a:r>
                <a:rPr lang="en-US" sz="2800"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431" y="965811"/>
            <a:ext cx="12191142" cy="1036237"/>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3" y="2272505"/>
              <a:ext cx="10203803" cy="384751"/>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Write the title: </a:t>
              </a:r>
              <a:r>
                <a:rPr lang="en-US" sz="2800" b="1" kern="0" dirty="0" smtClean="0">
                  <a:solidFill>
                    <a:prstClr val="black"/>
                  </a:solidFill>
                  <a:latin typeface="Franklin Gothic Book" panose="020B0503020102020204" pitchFamily="34" charset="0"/>
                </a:rPr>
                <a:t>What is body confidence?</a:t>
              </a:r>
              <a:endParaRPr lang="en-US" sz="2800" kern="0" dirty="0">
                <a:solidFill>
                  <a:prstClr val="black"/>
                </a:solidFill>
                <a:latin typeface="Franklin Gothic Book" panose="020B0503020102020204" pitchFamily="34" charset="0"/>
              </a:endParaRPr>
            </a:p>
          </p:txBody>
        </p:sp>
      </p:grpSp>
      <p:grpSp>
        <p:nvGrpSpPr>
          <p:cNvPr id="27" name="Group 26"/>
          <p:cNvGrpSpPr/>
          <p:nvPr/>
        </p:nvGrpSpPr>
        <p:grpSpPr>
          <a:xfrm>
            <a:off x="428" y="2020605"/>
            <a:ext cx="12191144" cy="973612"/>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914369">
                <a:defRPr/>
              </a:pPr>
              <a:endParaRPr lang="en-US" sz="1801"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69315"/>
            </a:xfrm>
            <a:prstGeom prst="rect">
              <a:avLst/>
            </a:prstGeom>
            <a:noFill/>
          </p:spPr>
          <p:txBody>
            <a:bodyPr wrap="square" rtlCol="0">
              <a:spAutoFit/>
            </a:bodyPr>
            <a:lstStyle/>
            <a:p>
              <a:pPr defTabSz="914369">
                <a:defRPr/>
              </a:pPr>
              <a:r>
                <a:rPr lang="en-US" sz="2800"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428" y="2992265"/>
            <a:ext cx="12191142" cy="3865495"/>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914369">
              <a:defRPr/>
            </a:pPr>
            <a:endParaRPr lang="en-US" sz="1801"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123463" y="3033416"/>
            <a:ext cx="484940" cy="636175"/>
          </a:xfrm>
          <a:prstGeom prst="rect">
            <a:avLst/>
          </a:prstGeom>
        </p:spPr>
      </p:pic>
      <p:sp>
        <p:nvSpPr>
          <p:cNvPr id="33" name="TextBox 32"/>
          <p:cNvSpPr txBox="1"/>
          <p:nvPr/>
        </p:nvSpPr>
        <p:spPr>
          <a:xfrm>
            <a:off x="693861" y="3053073"/>
            <a:ext cx="10444841" cy="4240263"/>
          </a:xfrm>
          <a:prstGeom prst="rect">
            <a:avLst/>
          </a:prstGeom>
          <a:noFill/>
        </p:spPr>
        <p:txBody>
          <a:bodyPr wrap="square" rtlCol="0">
            <a:spAutoFit/>
          </a:bodyPr>
          <a:lstStyle/>
          <a:p>
            <a:pPr defTabSz="914369">
              <a:defRPr/>
            </a:pPr>
            <a:r>
              <a:rPr lang="en-US" sz="2800" b="1" dirty="0">
                <a:solidFill>
                  <a:prstClr val="black"/>
                </a:solidFill>
                <a:latin typeface="Franklin Gothic Book" panose="020B0503020102020204" pitchFamily="34" charset="0"/>
              </a:rPr>
              <a:t>Complete the following questions:</a:t>
            </a: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911" b="1" dirty="0" smtClean="0">
                <a:solidFill>
                  <a:prstClr val="black"/>
                </a:solidFill>
                <a:latin typeface="Franklin Gothic Book" panose="020B0503020102020204" pitchFamily="34" charset="0"/>
              </a:rPr>
              <a:t>What is in vapes and cigarettes that make them addictive?</a:t>
            </a:r>
            <a:endParaRPr lang="en-US" sz="2911" b="1" dirty="0">
              <a:solidFill>
                <a:prstClr val="black"/>
              </a:solidFill>
              <a:latin typeface="Franklin Gothic Book" panose="020B0503020102020204" pitchFamily="34" charset="0"/>
            </a:endParaRPr>
          </a:p>
          <a:p>
            <a:pPr marL="734425" lvl="1" indent="-457179" defTabSz="914369">
              <a:buFont typeface="+mj-lt"/>
              <a:buAutoNum type="arabicPeriod"/>
              <a:defRPr/>
            </a:pPr>
            <a:endParaRPr lang="en-US" sz="2911"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911" b="1" dirty="0" smtClean="0">
                <a:solidFill>
                  <a:prstClr val="black"/>
                </a:solidFill>
                <a:latin typeface="Franklin Gothic Book" panose="020B0503020102020204" pitchFamily="34" charset="0"/>
              </a:rPr>
              <a:t>What is one long term impact of drugs on the body?</a:t>
            </a:r>
            <a:endParaRPr lang="en-US" sz="2911"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911" b="1" dirty="0">
              <a:solidFill>
                <a:prstClr val="black"/>
              </a:solidFill>
              <a:latin typeface="Franklin Gothic Book" panose="020B0503020102020204" pitchFamily="34" charset="0"/>
            </a:endParaRPr>
          </a:p>
          <a:p>
            <a:pPr marL="457179" indent="-457179" defTabSz="914369">
              <a:buFont typeface="+mj-lt"/>
              <a:buAutoNum type="arabicPeriod"/>
              <a:defRPr/>
            </a:pPr>
            <a:r>
              <a:rPr lang="en-US" sz="2911" b="1" dirty="0" smtClean="0">
                <a:solidFill>
                  <a:prstClr val="black"/>
                </a:solidFill>
                <a:latin typeface="Franklin Gothic Book" panose="020B0503020102020204" pitchFamily="34" charset="0"/>
              </a:rPr>
              <a:t>True or False – energy drinks can lead to dental problems</a:t>
            </a:r>
            <a:endParaRPr lang="en-US" sz="2911"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a:p>
            <a:pPr marL="457179" indent="-457179" defTabSz="914369">
              <a:buFont typeface="+mj-lt"/>
              <a:buAutoNum type="arabicPeriod"/>
              <a:defRPr/>
            </a:pPr>
            <a:endParaRPr lang="en-US" sz="2400" b="1" dirty="0">
              <a:solidFill>
                <a:prstClr val="black"/>
              </a:solidFill>
              <a:latin typeface="Franklin Gothic Book" panose="020B0503020102020204" pitchFamily="34" charset="0"/>
            </a:endParaRPr>
          </a:p>
          <a:p>
            <a:pPr defTabSz="914369">
              <a:defRPr/>
            </a:pPr>
            <a:endParaRPr lang="en-US" sz="2400"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001666" y="1108929"/>
            <a:ext cx="727624" cy="15639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0919390" y="3053071"/>
            <a:ext cx="1115399" cy="143264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155992" y="-144211"/>
            <a:ext cx="304779" cy="30478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4" tIns="45718" rIns="91434" bIns="45718" numCol="1" anchor="t" anchorCtr="0" compatLnSpc="1">
            <a:prstTxWarp prst="textNoShape">
              <a:avLst/>
            </a:prstTxWarp>
          </a:bodyPr>
          <a:lstStyle/>
          <a:p>
            <a:pPr defTabSz="914369">
              <a:defRPr/>
            </a:pPr>
            <a:endParaRPr lang="en-GB" sz="1801">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0807808" y="4557796"/>
            <a:ext cx="1579706" cy="157970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063916" y="50950"/>
            <a:ext cx="6001190" cy="932233"/>
          </a:xfrm>
          <a:prstGeom prst="rect">
            <a:avLst/>
          </a:prstGeom>
        </p:spPr>
      </p:pic>
      <p:sp>
        <p:nvSpPr>
          <p:cNvPr id="34" name="Rectangle 33"/>
          <p:cNvSpPr/>
          <p:nvPr/>
        </p:nvSpPr>
        <p:spPr>
          <a:xfrm>
            <a:off x="562646" y="3501262"/>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nicotine</a:t>
            </a:r>
            <a:endParaRPr lang="en-GB" sz="2183" b="1" kern="0" dirty="0">
              <a:solidFill>
                <a:prstClr val="white"/>
              </a:solidFill>
              <a:latin typeface="Calibri" panose="020F0502020204030204"/>
            </a:endParaRPr>
          </a:p>
        </p:txBody>
      </p:sp>
      <p:sp>
        <p:nvSpPr>
          <p:cNvPr id="35" name="Rectangle 34"/>
          <p:cNvSpPr/>
          <p:nvPr/>
        </p:nvSpPr>
        <p:spPr>
          <a:xfrm>
            <a:off x="591623" y="4511646"/>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2183" b="1" kern="0" dirty="0" smtClean="0">
                <a:solidFill>
                  <a:prstClr val="white"/>
                </a:solidFill>
                <a:latin typeface="Calibri" panose="020F0502020204030204"/>
              </a:rPr>
              <a:t>Changes in </a:t>
            </a:r>
            <a:r>
              <a:rPr lang="en-US" sz="2183" b="1" kern="0" dirty="0" err="1" smtClean="0">
                <a:solidFill>
                  <a:prstClr val="white"/>
                </a:solidFill>
                <a:latin typeface="Calibri" panose="020F0502020204030204"/>
              </a:rPr>
              <a:t>behaviour</a:t>
            </a:r>
            <a:r>
              <a:rPr lang="en-US" sz="2183" b="1" kern="0" dirty="0" smtClean="0">
                <a:solidFill>
                  <a:prstClr val="white"/>
                </a:solidFill>
                <a:latin typeface="Calibri" panose="020F0502020204030204"/>
              </a:rPr>
              <a:t> such a mood swings, negatively impacts sleep, memory problems, liver kidney and heart conditions, dental problems</a:t>
            </a:r>
            <a:endParaRPr lang="en-GB" sz="2183" b="1" kern="0" dirty="0">
              <a:solidFill>
                <a:prstClr val="white"/>
              </a:solidFill>
              <a:latin typeface="Calibri" panose="020F0502020204030204"/>
            </a:endParaRPr>
          </a:p>
        </p:txBody>
      </p:sp>
      <p:sp>
        <p:nvSpPr>
          <p:cNvPr id="36" name="Rectangle 35"/>
          <p:cNvSpPr/>
          <p:nvPr/>
        </p:nvSpPr>
        <p:spPr>
          <a:xfrm>
            <a:off x="591623" y="5516200"/>
            <a:ext cx="10439020" cy="1010383"/>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554499">
              <a:defRPr/>
            </a:pPr>
            <a:r>
              <a:rPr lang="en-US" sz="1940" b="1" kern="0" dirty="0" smtClean="0">
                <a:solidFill>
                  <a:prstClr val="white"/>
                </a:solidFill>
                <a:latin typeface="Calibri" panose="020F0502020204030204"/>
              </a:rPr>
              <a:t>True</a:t>
            </a:r>
            <a:endParaRPr lang="en-GB" sz="1940" b="1" kern="0" dirty="0">
              <a:solidFill>
                <a:prstClr val="white"/>
              </a:solidFill>
              <a:latin typeface="Calibri" panose="020F0502020204030204"/>
            </a:endParaRPr>
          </a:p>
        </p:txBody>
      </p:sp>
    </p:spTree>
    <p:extLst>
      <p:ext uri="{BB962C8B-B14F-4D97-AF65-F5344CB8AC3E}">
        <p14:creationId xmlns:p14="http://schemas.microsoft.com/office/powerpoint/2010/main" val="364056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algn="ctr" defTabSz="277246">
              <a:defRPr/>
            </a:pPr>
            <a:r>
              <a:rPr lang="en-GB" sz="4000" u="sng" dirty="0">
                <a:solidFill>
                  <a:prstClr val="black"/>
                </a:solidFill>
                <a:latin typeface="Comic Sans MS" panose="030F0702030302020204" pitchFamily="66" charset="0"/>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Impact of energy drinks</a:t>
            </a:r>
            <a:endParaRPr lang="en-US" sz="1400" dirty="0">
              <a:solidFill>
                <a:prstClr val="black"/>
              </a:solidFill>
              <a:latin typeface="Comic Sans MS" panose="030F0702030302020204" pitchFamily="66" charset="0"/>
            </a:endParaRPr>
          </a:p>
        </p:txBody>
      </p:sp>
      <p:sp>
        <p:nvSpPr>
          <p:cNvPr id="29" name="Rounded Rectangle 28"/>
          <p:cNvSpPr/>
          <p:nvPr/>
        </p:nvSpPr>
        <p:spPr>
          <a:xfrm>
            <a:off x="2525775" y="1618155"/>
            <a:ext cx="1446050" cy="1008041"/>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Drugs and alcohol impact on the body</a:t>
            </a:r>
            <a:endParaRPr lang="en-US" sz="1400" dirty="0">
              <a:solidFill>
                <a:prstClr val="black"/>
              </a:solidFill>
              <a:latin typeface="Comic Sans MS" panose="030F0702030302020204" pitchFamily="66" charset="0"/>
            </a:endParaRPr>
          </a:p>
        </p:txBody>
      </p:sp>
      <p:sp>
        <p:nvSpPr>
          <p:cNvPr id="30" name="Rounded Rectangle 29"/>
          <p:cNvSpPr/>
          <p:nvPr/>
        </p:nvSpPr>
        <p:spPr>
          <a:xfrm>
            <a:off x="4470261" y="1592857"/>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Dangers of smoking and vaping</a:t>
            </a:r>
            <a:endParaRPr lang="en-US" sz="1400" dirty="0">
              <a:solidFill>
                <a:prstClr val="black"/>
              </a:solidFill>
              <a:latin typeface="Comic Sans MS" panose="030F0702030302020204" pitchFamily="66" charset="0"/>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the importance of body image?</a:t>
            </a:r>
            <a:endParaRPr lang="en-US" sz="1400" dirty="0">
              <a:solidFill>
                <a:prstClr val="black"/>
              </a:solidFill>
              <a:latin typeface="Comic Sans MS" panose="030F0702030302020204" pitchFamily="66" charset="0"/>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changes can I expect during puberty?</a:t>
            </a:r>
            <a:endParaRPr lang="en-US" sz="1400" dirty="0">
              <a:solidFill>
                <a:prstClr val="black"/>
              </a:solidFill>
              <a:latin typeface="Comic Sans MS" panose="030F0702030302020204" pitchFamily="66" charset="0"/>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277246">
              <a:defRPr/>
            </a:pPr>
            <a:r>
              <a:rPr lang="en-US" sz="1400" dirty="0" smtClean="0">
                <a:solidFill>
                  <a:prstClr val="black"/>
                </a:solidFill>
                <a:latin typeface="Comic Sans MS" panose="030F0702030302020204" pitchFamily="66" charset="0"/>
              </a:rPr>
              <a:t>What is FGM?</a:t>
            </a:r>
            <a:endParaRPr lang="en-US" sz="1400" dirty="0">
              <a:solidFill>
                <a:prstClr val="black"/>
              </a:solidFill>
              <a:latin typeface="Comic Sans MS" panose="030F0702030302020204" pitchFamily="66" charset="0"/>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1940" b="1" dirty="0">
                <a:solidFill>
                  <a:prstClr val="black"/>
                </a:solidFill>
                <a:latin typeface="Comic Sans MS"/>
              </a:rPr>
              <a:t>Today we will look at:</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is body image</a:t>
            </a:r>
            <a:endParaRPr lang="en-US" sz="1940" b="1" dirty="0">
              <a:solidFill>
                <a:prstClr val="black"/>
              </a:solidFill>
              <a:latin typeface="Comic Sans MS"/>
            </a:endParaRP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is body image</a:t>
            </a:r>
          </a:p>
          <a:p>
            <a:pPr marL="138623" indent="-138623" defTabSz="554499">
              <a:lnSpc>
                <a:spcPct val="110000"/>
              </a:lnSpc>
              <a:spcBef>
                <a:spcPts val="607"/>
              </a:spcBef>
              <a:buFontTx/>
              <a:buChar char="-"/>
              <a:defRPr/>
            </a:pPr>
            <a:r>
              <a:rPr lang="en-US" sz="1940" b="1" dirty="0" smtClean="0">
                <a:solidFill>
                  <a:prstClr val="black"/>
                </a:solidFill>
                <a:latin typeface="Comic Sans MS"/>
              </a:rPr>
              <a:t>What can influence body image</a:t>
            </a:r>
          </a:p>
          <a:p>
            <a:pPr marL="138623" indent="-138623" defTabSz="554499">
              <a:lnSpc>
                <a:spcPct val="110000"/>
              </a:lnSpc>
              <a:spcBef>
                <a:spcPts val="607"/>
              </a:spcBef>
              <a:buFontTx/>
              <a:buChar char="-"/>
              <a:defRPr/>
            </a:pPr>
            <a:endParaRPr lang="en-US" sz="1940" b="1" dirty="0">
              <a:solidFill>
                <a:prstClr val="black"/>
              </a:solidFill>
              <a:latin typeface="Comic Sans M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554499">
              <a:lnSpc>
                <a:spcPct val="110000"/>
              </a:lnSpc>
              <a:spcBef>
                <a:spcPts val="607"/>
              </a:spcBef>
              <a:buNone/>
              <a:defRPr/>
            </a:pPr>
            <a:r>
              <a:rPr lang="en-US" sz="2183" b="1" dirty="0">
                <a:solidFill>
                  <a:prstClr val="black"/>
                </a:solidFill>
                <a:latin typeface="Comic Sans MS"/>
              </a:rPr>
              <a:t>Please remember that during the lesson we should not be asking any pupil or teacher personal questions.</a:t>
            </a:r>
          </a:p>
          <a:p>
            <a:pPr marL="0" indent="0" defTabSz="554499">
              <a:lnSpc>
                <a:spcPct val="110000"/>
              </a:lnSpc>
              <a:spcBef>
                <a:spcPts val="607"/>
              </a:spcBef>
              <a:buNone/>
              <a:defRPr/>
            </a:pPr>
            <a:endParaRPr lang="en-US" sz="2183" b="1" dirty="0">
              <a:solidFill>
                <a:prstClr val="black"/>
              </a:solidFill>
              <a:latin typeface="Comic Sans MS"/>
            </a:endParaRPr>
          </a:p>
          <a:p>
            <a:pPr marL="0" indent="0" defTabSz="554499">
              <a:lnSpc>
                <a:spcPct val="110000"/>
              </a:lnSpc>
              <a:spcBef>
                <a:spcPts val="607"/>
              </a:spcBef>
              <a:buNone/>
              <a:defRPr/>
            </a:pPr>
            <a:r>
              <a:rPr lang="en-US" sz="2183" b="1" dirty="0">
                <a:solidFill>
                  <a:prstClr val="black"/>
                </a:solidFill>
                <a:latin typeface="Comic Sans MS"/>
              </a:rPr>
              <a:t>Your teacher can ask you questions but this will be to check your knowledge in the lesson.</a:t>
            </a:r>
          </a:p>
        </p:txBody>
      </p:sp>
    </p:spTree>
    <p:extLst>
      <p:ext uri="{BB962C8B-B14F-4D97-AF65-F5344CB8AC3E}">
        <p14:creationId xmlns:p14="http://schemas.microsoft.com/office/powerpoint/2010/main" val="4165069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In Tutor Time this week you looked at body image</a:t>
            </a:r>
          </a:p>
          <a:p>
            <a:pPr marL="0" indent="0">
              <a:buNone/>
            </a:pPr>
            <a:endParaRPr lang="en-US" sz="3638" dirty="0"/>
          </a:p>
          <a:p>
            <a:pPr marL="0" indent="0">
              <a:buNone/>
            </a:pPr>
            <a:r>
              <a:rPr lang="en-US" sz="3638" dirty="0" smtClean="0"/>
              <a:t>Discuss with the person next to you what you can remember about body image?</a:t>
            </a:r>
          </a:p>
          <a:p>
            <a:pPr marL="0" indent="0">
              <a:buNone/>
            </a:pPr>
            <a:endParaRPr lang="en-US" sz="3638" dirty="0"/>
          </a:p>
          <a:p>
            <a:pPr marL="0" indent="0">
              <a:buNone/>
            </a:pPr>
            <a:r>
              <a:rPr lang="en-US" sz="3638" dirty="0" smtClean="0"/>
              <a:t>Be ready to share your discussion with the class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Recap of Tutor Time</a:t>
            </a:r>
            <a:endParaRPr sz="2426" spc="27" dirty="0"/>
          </a:p>
        </p:txBody>
      </p:sp>
      <p:pic>
        <p:nvPicPr>
          <p:cNvPr id="4" name="Picture 3"/>
          <p:cNvPicPr>
            <a:picLocks noChangeAspect="1"/>
          </p:cNvPicPr>
          <p:nvPr/>
        </p:nvPicPr>
        <p:blipFill>
          <a:blip r:embed="rId4"/>
          <a:stretch>
            <a:fillRect/>
          </a:stretch>
        </p:blipFill>
        <p:spPr>
          <a:xfrm>
            <a:off x="7496638" y="1148087"/>
            <a:ext cx="3949691" cy="5574302"/>
          </a:xfrm>
          <a:prstGeom prst="rect">
            <a:avLst/>
          </a:prstGeom>
        </p:spPr>
      </p:pic>
    </p:spTree>
    <p:extLst>
      <p:ext uri="{BB962C8B-B14F-4D97-AF65-F5344CB8AC3E}">
        <p14:creationId xmlns:p14="http://schemas.microsoft.com/office/powerpoint/2010/main" val="25253631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a:bodyPr>
          <a:lstStyle/>
          <a:p>
            <a:pPr marL="0" indent="0">
              <a:buNone/>
            </a:pPr>
            <a:r>
              <a:rPr lang="en-US" sz="3638" dirty="0" smtClean="0"/>
              <a:t>The definition of body image is…</a:t>
            </a:r>
          </a:p>
          <a:p>
            <a:pPr marL="0" indent="0">
              <a:buNone/>
            </a:pPr>
            <a:endParaRPr lang="en-US" sz="3638" dirty="0"/>
          </a:p>
          <a:p>
            <a:pPr marL="0" indent="0">
              <a:buNone/>
            </a:pPr>
            <a:r>
              <a:rPr lang="en-US" sz="3638" dirty="0" smtClean="0"/>
              <a:t>“the way people see themselves and how they feel about their bodies”</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is body image?</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614497" y="4865213"/>
            <a:ext cx="2857500" cy="1600200"/>
          </a:xfrm>
          <a:prstGeom prst="rect">
            <a:avLst/>
          </a:prstGeom>
        </p:spPr>
      </p:pic>
    </p:spTree>
    <p:extLst>
      <p:ext uri="{BB962C8B-B14F-4D97-AF65-F5344CB8AC3E}">
        <p14:creationId xmlns:p14="http://schemas.microsoft.com/office/powerpoint/2010/main" val="266892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85000" lnSpcReduction="10000"/>
          </a:bodyPr>
          <a:lstStyle/>
          <a:p>
            <a:pPr marL="0" indent="0">
              <a:buNone/>
            </a:pPr>
            <a:r>
              <a:rPr lang="en-US" sz="3638" dirty="0" smtClean="0"/>
              <a:t>Positive body image is defined as…</a:t>
            </a:r>
          </a:p>
          <a:p>
            <a:pPr marL="0" indent="0">
              <a:buNone/>
            </a:pPr>
            <a:endParaRPr lang="en-US" sz="3638" dirty="0"/>
          </a:p>
          <a:p>
            <a:pPr marL="0" indent="0">
              <a:buNone/>
            </a:pPr>
            <a:r>
              <a:rPr lang="en-US" sz="3638" dirty="0" smtClean="0"/>
              <a:t>“When a person feels good about their body. They are more confident and comfortable”</a:t>
            </a:r>
          </a:p>
          <a:p>
            <a:pPr marL="0" indent="0">
              <a:buNone/>
            </a:pPr>
            <a:endParaRPr lang="en-US" sz="3638" dirty="0"/>
          </a:p>
          <a:p>
            <a:pPr marL="0" indent="0">
              <a:buNone/>
            </a:pPr>
            <a:r>
              <a:rPr lang="en-US" sz="3638" dirty="0" smtClean="0"/>
              <a:t>Negative body image is defined as…</a:t>
            </a:r>
          </a:p>
          <a:p>
            <a:pPr marL="0" indent="0">
              <a:buNone/>
            </a:pPr>
            <a:endParaRPr lang="en-US" sz="3638" dirty="0"/>
          </a:p>
          <a:p>
            <a:pPr marL="0" indent="0">
              <a:buNone/>
            </a:pPr>
            <a:r>
              <a:rPr lang="en-US" sz="3638" dirty="0" smtClean="0"/>
              <a:t>“Sometimes people may not feel happy about how they look, which can make them feel sad or insecure”</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Positive vs Negative Body Image</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614497" y="4865213"/>
            <a:ext cx="2857500" cy="1600200"/>
          </a:xfrm>
          <a:prstGeom prst="rect">
            <a:avLst/>
          </a:prstGeom>
        </p:spPr>
      </p:pic>
    </p:spTree>
    <p:extLst>
      <p:ext uri="{BB962C8B-B14F-4D97-AF65-F5344CB8AC3E}">
        <p14:creationId xmlns:p14="http://schemas.microsoft.com/office/powerpoint/2010/main" val="4069558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a:bodyPr>
          <a:lstStyle/>
          <a:p>
            <a:pPr marL="0" indent="0">
              <a:buNone/>
            </a:pPr>
            <a:r>
              <a:rPr lang="en-US" sz="3638" dirty="0" smtClean="0"/>
              <a:t>Society, particularly the media/social media project what should be the “ideal appearance” for males and females.</a:t>
            </a:r>
          </a:p>
          <a:p>
            <a:pPr marL="0" indent="0">
              <a:buNone/>
            </a:pPr>
            <a:endParaRPr lang="en-US" sz="3638" dirty="0"/>
          </a:p>
          <a:p>
            <a:pPr marL="0" indent="0">
              <a:buNone/>
            </a:pPr>
            <a:r>
              <a:rPr lang="en-US" sz="3638" dirty="0" smtClean="0"/>
              <a:t>With the person next to you discuss what society tell us is the ideal appearance for boys and girls? How are these different?</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Ideal Image</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614497" y="4865213"/>
            <a:ext cx="2857500" cy="1600200"/>
          </a:xfrm>
          <a:prstGeom prst="rect">
            <a:avLst/>
          </a:prstGeom>
        </p:spPr>
      </p:pic>
    </p:spTree>
    <p:extLst>
      <p:ext uri="{BB962C8B-B14F-4D97-AF65-F5344CB8AC3E}">
        <p14:creationId xmlns:p14="http://schemas.microsoft.com/office/powerpoint/2010/main" val="860867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marL="0" marR="0" lvl="0" indent="0" algn="l" defTabSz="277246" rtl="0" eaLnBrk="1" fontAlgn="auto" latinLnBrk="0" hangingPunct="1">
              <a:lnSpc>
                <a:spcPct val="100000"/>
              </a:lnSpc>
              <a:spcBef>
                <a:spcPts val="0"/>
              </a:spcBef>
              <a:spcAft>
                <a:spcPts val="0"/>
              </a:spcAft>
              <a:buClrTx/>
              <a:buSzTx/>
              <a:buFontTx/>
              <a:buNone/>
              <a:tabLst/>
              <a:defRPr/>
            </a:pPr>
            <a:endParaRPr kumimoji="0" sz="1092" b="0" i="0" u="none" strike="noStrike" kern="1200" cap="none" spc="0" normalizeH="0" baseline="0" noProof="0" dirty="0">
              <a:ln>
                <a:noFill/>
              </a:ln>
              <a:solidFill>
                <a:srgbClr val="2A2C65"/>
              </a:solidFill>
              <a:effectLst/>
              <a:highlight>
                <a:srgbClr val="2A2C65"/>
              </a:highlight>
              <a:uLnTx/>
              <a:uFillTx/>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0" y="1261997"/>
            <a:ext cx="6252723" cy="5108889"/>
          </a:xfrm>
        </p:spPr>
        <p:txBody>
          <a:bodyPr>
            <a:normAutofit fontScale="92500" lnSpcReduction="20000"/>
          </a:bodyPr>
          <a:lstStyle/>
          <a:p>
            <a:pPr marL="0" indent="0">
              <a:buNone/>
            </a:pPr>
            <a:r>
              <a:rPr lang="en-US" sz="3638" dirty="0" smtClean="0"/>
              <a:t>Some ideal appearance that society tells us are:</a:t>
            </a:r>
          </a:p>
          <a:p>
            <a:pPr marL="0" indent="0">
              <a:buNone/>
            </a:pPr>
            <a:endParaRPr lang="en-US" sz="3638" dirty="0"/>
          </a:p>
          <a:p>
            <a:pPr marL="0" indent="0">
              <a:buNone/>
            </a:pPr>
            <a:r>
              <a:rPr lang="en-US" sz="3638" dirty="0" smtClean="0"/>
              <a:t>Girls – long, slim and hairless legs, toned, flat stomach, manicured nails, defined eyebrows, straight white teeth</a:t>
            </a:r>
          </a:p>
          <a:p>
            <a:pPr marL="0" indent="0">
              <a:buNone/>
            </a:pPr>
            <a:endParaRPr lang="en-US" sz="3638" dirty="0"/>
          </a:p>
          <a:p>
            <a:pPr marL="0" indent="0">
              <a:buNone/>
            </a:pPr>
            <a:r>
              <a:rPr lang="en-US" sz="3638" dirty="0" smtClean="0"/>
              <a:t>Boys – muscular (big chest and biceps), tall, 6 pack, thick hair, some facial hair, straight white teeth</a:t>
            </a:r>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Ideal Image</a:t>
            </a:r>
            <a:endParaRPr sz="2426" spc="27" dirty="0"/>
          </a:p>
        </p:txBody>
      </p:sp>
      <p:pic>
        <p:nvPicPr>
          <p:cNvPr id="2" name="Picture 1"/>
          <p:cNvPicPr>
            <a:picLocks noChangeAspect="1"/>
          </p:cNvPicPr>
          <p:nvPr/>
        </p:nvPicPr>
        <p:blipFill>
          <a:blip r:embed="rId4"/>
          <a:stretch>
            <a:fillRect/>
          </a:stretch>
        </p:blipFill>
        <p:spPr>
          <a:xfrm>
            <a:off x="7057524" y="1566833"/>
            <a:ext cx="3321718" cy="1860162"/>
          </a:xfrm>
          <a:prstGeom prst="rect">
            <a:avLst/>
          </a:prstGeom>
        </p:spPr>
      </p:pic>
      <p:pic>
        <p:nvPicPr>
          <p:cNvPr id="3" name="Picture 2"/>
          <p:cNvPicPr>
            <a:picLocks noChangeAspect="1"/>
          </p:cNvPicPr>
          <p:nvPr/>
        </p:nvPicPr>
        <p:blipFill>
          <a:blip r:embed="rId5"/>
          <a:stretch>
            <a:fillRect/>
          </a:stretch>
        </p:blipFill>
        <p:spPr>
          <a:xfrm>
            <a:off x="8043247" y="3426995"/>
            <a:ext cx="3284620" cy="1642310"/>
          </a:xfrm>
          <a:prstGeom prst="rect">
            <a:avLst/>
          </a:prstGeom>
        </p:spPr>
      </p:pic>
      <p:pic>
        <p:nvPicPr>
          <p:cNvPr id="5" name="Picture 4"/>
          <p:cNvPicPr>
            <a:picLocks noChangeAspect="1"/>
          </p:cNvPicPr>
          <p:nvPr/>
        </p:nvPicPr>
        <p:blipFill>
          <a:blip r:embed="rId6"/>
          <a:stretch>
            <a:fillRect/>
          </a:stretch>
        </p:blipFill>
        <p:spPr>
          <a:xfrm>
            <a:off x="6614497" y="4865213"/>
            <a:ext cx="2857500" cy="1600200"/>
          </a:xfrm>
          <a:prstGeom prst="rect">
            <a:avLst/>
          </a:prstGeom>
        </p:spPr>
      </p:pic>
    </p:spTree>
    <p:extLst>
      <p:ext uri="{BB962C8B-B14F-4D97-AF65-F5344CB8AC3E}">
        <p14:creationId xmlns:p14="http://schemas.microsoft.com/office/powerpoint/2010/main" val="207623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TotalTime>
  <Words>1489</Words>
  <Application>Microsoft Office PowerPoint</Application>
  <PresentationFormat>Widescreen</PresentationFormat>
  <Paragraphs>188</Paragraphs>
  <Slides>26</Slides>
  <Notes>2</Notes>
  <HiddenSlides>0</HiddenSlides>
  <MMClips>2</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26</vt:i4>
      </vt:variant>
    </vt:vector>
  </HeadingPairs>
  <TitlesOfParts>
    <vt:vector size="37" baseType="lpstr">
      <vt:lpstr>Arial</vt:lpstr>
      <vt:lpstr>Calibri</vt:lpstr>
      <vt:lpstr>Calibri Light</vt:lpstr>
      <vt:lpstr>Comic Sans MS</vt:lpstr>
      <vt:lpstr>Franklin Gothic Book</vt:lpstr>
      <vt:lpstr>Lato</vt:lpstr>
      <vt:lpstr>3_Office Theme</vt:lpstr>
      <vt:lpstr>2_Office Theme</vt:lpstr>
      <vt:lpstr>Office Theme</vt:lpstr>
      <vt:lpstr>6_Office Theme</vt:lpstr>
      <vt:lpstr>4_Office Theme</vt:lpstr>
      <vt:lpstr>PowerPoint Presentation</vt:lpstr>
      <vt:lpstr>PowerPoint Presentation</vt:lpstr>
      <vt:lpstr>PowerPoint Presentation</vt:lpstr>
      <vt:lpstr>PowerPoint Presentation</vt:lpstr>
      <vt:lpstr>Recap of Tutor Time</vt:lpstr>
      <vt:lpstr>What is body image?</vt:lpstr>
      <vt:lpstr>Positive vs Negative Body Image</vt:lpstr>
      <vt:lpstr>Ideal Image</vt:lpstr>
      <vt:lpstr>Ideal Image</vt:lpstr>
      <vt:lpstr>Ideal Image</vt:lpstr>
      <vt:lpstr>Where do these ideal appearances come from?</vt:lpstr>
      <vt:lpstr>Where do these ideal appearances come from?</vt:lpstr>
      <vt:lpstr>How can images be manipulated?</vt:lpstr>
      <vt:lpstr>Recap of Tutor Time</vt:lpstr>
      <vt:lpstr>Hinge Questions – whiteboard activity</vt:lpstr>
      <vt:lpstr>Hinge Questions – whiteboard activity</vt:lpstr>
      <vt:lpstr>Hinge Questions – whiteboard activity</vt:lpstr>
      <vt:lpstr>Hinge Questions – whiteboard activity</vt:lpstr>
      <vt:lpstr>Hinge Questions – whiteboard activity</vt:lpstr>
      <vt:lpstr>Body Talk</vt:lpstr>
      <vt:lpstr>Body Talk</vt:lpstr>
      <vt:lpstr>Body Talk</vt:lpstr>
      <vt:lpstr>Challenging Body Talk</vt:lpstr>
      <vt:lpstr>Scenario</vt:lpstr>
      <vt:lpstr>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44</cp:revision>
  <dcterms:created xsi:type="dcterms:W3CDTF">2024-08-15T13:31:51Z</dcterms:created>
  <dcterms:modified xsi:type="dcterms:W3CDTF">2024-10-11T14:22:23Z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