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41"/>
  </p:notesMasterIdLst>
  <p:sldIdLst>
    <p:sldId id="301" r:id="rId6"/>
    <p:sldId id="257" r:id="rId7"/>
    <p:sldId id="285" r:id="rId8"/>
    <p:sldId id="258" r:id="rId9"/>
    <p:sldId id="259" r:id="rId10"/>
    <p:sldId id="313" r:id="rId11"/>
    <p:sldId id="354" r:id="rId12"/>
    <p:sldId id="358" r:id="rId13"/>
    <p:sldId id="355" r:id="rId14"/>
    <p:sldId id="356" r:id="rId15"/>
    <p:sldId id="357" r:id="rId16"/>
    <p:sldId id="359" r:id="rId17"/>
    <p:sldId id="360" r:id="rId18"/>
    <p:sldId id="361" r:id="rId19"/>
    <p:sldId id="286" r:id="rId20"/>
    <p:sldId id="287" r:id="rId21"/>
    <p:sldId id="338" r:id="rId22"/>
    <p:sldId id="362" r:id="rId23"/>
    <p:sldId id="363" r:id="rId24"/>
    <p:sldId id="364" r:id="rId25"/>
    <p:sldId id="365" r:id="rId26"/>
    <p:sldId id="366" r:id="rId27"/>
    <p:sldId id="367" r:id="rId28"/>
    <p:sldId id="368" r:id="rId29"/>
    <p:sldId id="369" r:id="rId30"/>
    <p:sldId id="370" r:id="rId31"/>
    <p:sldId id="371" r:id="rId32"/>
    <p:sldId id="372" r:id="rId33"/>
    <p:sldId id="376" r:id="rId34"/>
    <p:sldId id="377" r:id="rId35"/>
    <p:sldId id="379" r:id="rId36"/>
    <p:sldId id="373" r:id="rId37"/>
    <p:sldId id="374" r:id="rId38"/>
    <p:sldId id="375"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Xz4nkszQXk5da1c7bIs3w==" hashData="1f3iO2o9Tm+swy7W8Bte6Fy75brOoTeChmAgDTGqz+zA2nT2TWL7ddlIONHD6jydvEUMOpP4Wrm3P4SS4m6gU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4" d="100"/>
          <a:sy n="104"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https://www.youtube.com/watch?v=W2IStB6Z3Vw</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34</a:t>
            </a:fld>
            <a:endParaRPr lang="en-GB"/>
          </a:p>
        </p:txBody>
      </p:sp>
    </p:spTree>
    <p:extLst>
      <p:ext uri="{BB962C8B-B14F-4D97-AF65-F5344CB8AC3E}">
        <p14:creationId xmlns:p14="http://schemas.microsoft.com/office/powerpoint/2010/main" val="92453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23609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57632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824542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665376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49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06648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31960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807874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691876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94302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0766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0007079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W2IStB6Z3Vw?si=ZMBZQw63uppbp36w&amp;start=0&amp;end=132" TargetMode="Externa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FGM can happen at different times in a female’s life.</a:t>
            </a:r>
          </a:p>
          <a:p>
            <a:pPr marL="0" indent="0">
              <a:buNone/>
            </a:pPr>
            <a:endParaRPr lang="en-US" sz="3638" dirty="0"/>
          </a:p>
          <a:p>
            <a:pPr marL="0" indent="0">
              <a:buNone/>
            </a:pPr>
            <a:r>
              <a:rPr lang="en-US" sz="3638" dirty="0" smtClean="0"/>
              <a:t>These times can include:</a:t>
            </a:r>
          </a:p>
          <a:p>
            <a:pPr marL="742950" indent="-742950">
              <a:buAutoNum type="arabicPeriod"/>
            </a:pPr>
            <a:r>
              <a:rPr lang="en-US" sz="3638" dirty="0" smtClean="0"/>
              <a:t>When a baby is new-born</a:t>
            </a:r>
          </a:p>
          <a:p>
            <a:pPr marL="742950" indent="-742950">
              <a:buAutoNum type="arabicPeriod"/>
            </a:pPr>
            <a:r>
              <a:rPr lang="en-US" sz="3638" dirty="0" smtClean="0"/>
              <a:t>During childhood or as a teenager</a:t>
            </a:r>
          </a:p>
          <a:p>
            <a:pPr marL="742950" indent="-742950">
              <a:buAutoNum type="arabicPeriod"/>
            </a:pPr>
            <a:r>
              <a:rPr lang="en-US" sz="3638" dirty="0" smtClean="0"/>
              <a:t>Just before marriage</a:t>
            </a:r>
          </a:p>
          <a:p>
            <a:pPr marL="742950" indent="-742950">
              <a:buAutoNum type="arabicPeriod"/>
            </a:pPr>
            <a:r>
              <a:rPr lang="en-US" sz="3638" dirty="0" smtClean="0"/>
              <a:t>During pregnancy</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When does FGM happen to a girl?</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391319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62500" lnSpcReduction="20000"/>
          </a:bodyPr>
          <a:lstStyle/>
          <a:p>
            <a:pPr marL="0" indent="0">
              <a:buNone/>
            </a:pPr>
            <a:r>
              <a:rPr lang="en-US" sz="3638" dirty="0" smtClean="0"/>
              <a:t>This is a diagram, displaying all the rights listed under the United Nations Convention on the Rights of the Child (UNCRC)</a:t>
            </a:r>
          </a:p>
          <a:p>
            <a:pPr marL="0" indent="0">
              <a:buNone/>
            </a:pPr>
            <a:endParaRPr lang="en-US" sz="3638" dirty="0" smtClean="0"/>
          </a:p>
          <a:p>
            <a:pPr marL="0" indent="0">
              <a:buNone/>
            </a:pPr>
            <a:r>
              <a:rPr lang="en-US" sz="3638" dirty="0" smtClean="0"/>
              <a:t>This convention is a set of rules for Governments that have been signed and agreed by most countries around the world.</a:t>
            </a:r>
          </a:p>
          <a:p>
            <a:pPr marL="0" indent="0">
              <a:buNone/>
            </a:pPr>
            <a:endParaRPr lang="en-US" sz="3638" dirty="0"/>
          </a:p>
          <a:p>
            <a:pPr marL="0" indent="0">
              <a:buNone/>
            </a:pPr>
            <a:r>
              <a:rPr lang="en-US" sz="3638" dirty="0" smtClean="0"/>
              <a:t>Every right is equally important and link together to protect children/young people to keep them safe and happy.</a:t>
            </a:r>
          </a:p>
          <a:p>
            <a:pPr marL="0" indent="0">
              <a:buNone/>
            </a:pPr>
            <a:endParaRPr lang="en-US" sz="3638" dirty="0"/>
          </a:p>
          <a:p>
            <a:pPr marL="0" indent="0">
              <a:buNone/>
            </a:pPr>
            <a:r>
              <a:rPr lang="en-US" sz="3638" dirty="0" smtClean="0"/>
              <a:t>Hodge Hill College has achieved Bronze Award as a UNICEF Rights Respecting School. You will learn more about the rights during your tutor time activities</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FGM and Human Rights</a:t>
            </a:r>
            <a:endParaRPr sz="2426" spc="27" dirty="0"/>
          </a:p>
        </p:txBody>
      </p:sp>
      <p:pic>
        <p:nvPicPr>
          <p:cNvPr id="3" name="Picture 2"/>
          <p:cNvPicPr>
            <a:picLocks noChangeAspect="1"/>
          </p:cNvPicPr>
          <p:nvPr/>
        </p:nvPicPr>
        <p:blipFill>
          <a:blip r:embed="rId4"/>
          <a:stretch>
            <a:fillRect/>
          </a:stretch>
        </p:blipFill>
        <p:spPr>
          <a:xfrm>
            <a:off x="7151262" y="136839"/>
            <a:ext cx="5040870" cy="6721161"/>
          </a:xfrm>
          <a:prstGeom prst="rect">
            <a:avLst/>
          </a:prstGeom>
        </p:spPr>
      </p:pic>
    </p:spTree>
    <p:extLst>
      <p:ext uri="{BB962C8B-B14F-4D97-AF65-F5344CB8AC3E}">
        <p14:creationId xmlns:p14="http://schemas.microsoft.com/office/powerpoint/2010/main" val="218259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right does FGM go against?”</a:t>
            </a:r>
          </a:p>
          <a:p>
            <a:pPr marL="0" indent="0">
              <a:buNone/>
            </a:pPr>
            <a:endParaRPr lang="en-US" sz="3638" dirty="0"/>
          </a:p>
          <a:p>
            <a:pPr marL="0" indent="0">
              <a:buNone/>
            </a:pPr>
            <a:r>
              <a:rPr lang="en-US" sz="3638" dirty="0" smtClean="0"/>
              <a:t>Be ready to share your discussion.</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FGM and Human Rights</a:t>
            </a:r>
            <a:endParaRPr sz="2426" spc="27" dirty="0"/>
          </a:p>
        </p:txBody>
      </p:sp>
      <p:pic>
        <p:nvPicPr>
          <p:cNvPr id="3" name="Picture 2"/>
          <p:cNvPicPr>
            <a:picLocks noChangeAspect="1"/>
          </p:cNvPicPr>
          <p:nvPr/>
        </p:nvPicPr>
        <p:blipFill>
          <a:blip r:embed="rId4"/>
          <a:stretch>
            <a:fillRect/>
          </a:stretch>
        </p:blipFill>
        <p:spPr>
          <a:xfrm>
            <a:off x="7151262" y="136839"/>
            <a:ext cx="5040870" cy="6721161"/>
          </a:xfrm>
          <a:prstGeom prst="rect">
            <a:avLst/>
          </a:prstGeom>
        </p:spPr>
      </p:pic>
    </p:spTree>
    <p:extLst>
      <p:ext uri="{BB962C8B-B14F-4D97-AF65-F5344CB8AC3E}">
        <p14:creationId xmlns:p14="http://schemas.microsoft.com/office/powerpoint/2010/main" val="4210777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FGM goes against </a:t>
            </a:r>
            <a:r>
              <a:rPr lang="en-US" sz="3638" b="1" dirty="0" smtClean="0"/>
              <a:t>article 19 – Protection from violence, abuse and neglect). </a:t>
            </a:r>
            <a:endParaRPr lang="en-US" sz="3638" dirty="0" smtClean="0"/>
          </a:p>
          <a:p>
            <a:pPr marL="0" indent="0">
              <a:buNone/>
            </a:pPr>
            <a:endParaRPr lang="en-US" sz="3638" dirty="0"/>
          </a:p>
          <a:p>
            <a:pPr marL="0" indent="0">
              <a:buNone/>
            </a:pPr>
            <a:r>
              <a:rPr lang="en-US" sz="3638" dirty="0" smtClean="0"/>
              <a:t>This right states that Governments must do all they can to ensure that children are protected from all forms of violence, abuse, neglect and bad treatment by their parents or anyone else who looks after them.</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FGM and Human Rights</a:t>
            </a:r>
            <a:endParaRPr sz="2426" spc="27" dirty="0"/>
          </a:p>
        </p:txBody>
      </p:sp>
      <p:pic>
        <p:nvPicPr>
          <p:cNvPr id="3" name="Picture 2"/>
          <p:cNvPicPr>
            <a:picLocks noChangeAspect="1"/>
          </p:cNvPicPr>
          <p:nvPr/>
        </p:nvPicPr>
        <p:blipFill>
          <a:blip r:embed="rId4"/>
          <a:stretch>
            <a:fillRect/>
          </a:stretch>
        </p:blipFill>
        <p:spPr>
          <a:xfrm>
            <a:off x="7151262" y="136839"/>
            <a:ext cx="5040870" cy="6721161"/>
          </a:xfrm>
          <a:prstGeom prst="rect">
            <a:avLst/>
          </a:prstGeom>
        </p:spPr>
      </p:pic>
    </p:spTree>
    <p:extLst>
      <p:ext uri="{BB962C8B-B14F-4D97-AF65-F5344CB8AC3E}">
        <p14:creationId xmlns:p14="http://schemas.microsoft.com/office/powerpoint/2010/main" val="1744077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In addition to the UNCRC, there is also the Universal Declaration of Human Rights.</a:t>
            </a:r>
          </a:p>
          <a:p>
            <a:pPr marL="0" indent="0">
              <a:buNone/>
            </a:pPr>
            <a:endParaRPr lang="en-US" sz="3638" dirty="0"/>
          </a:p>
          <a:p>
            <a:pPr marL="0" indent="0">
              <a:buNone/>
            </a:pPr>
            <a:r>
              <a:rPr lang="en-US" sz="3638" dirty="0" smtClean="0"/>
              <a:t>FGM goes against </a:t>
            </a:r>
            <a:r>
              <a:rPr lang="en-US" sz="3638" b="1" dirty="0" smtClean="0"/>
              <a:t>article 5</a:t>
            </a:r>
            <a:r>
              <a:rPr lang="en-US" sz="3638" dirty="0" smtClean="0"/>
              <a:t> of this declaration. This article states that no one shall be subjected to torture, nor to cruel, inhuman or degrading treatment.</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FGM and Human Rights</a:t>
            </a:r>
            <a:endParaRPr sz="2426" spc="27" dirty="0"/>
          </a:p>
        </p:txBody>
      </p:sp>
      <p:pic>
        <p:nvPicPr>
          <p:cNvPr id="3" name="Picture 2"/>
          <p:cNvPicPr>
            <a:picLocks noChangeAspect="1"/>
          </p:cNvPicPr>
          <p:nvPr/>
        </p:nvPicPr>
        <p:blipFill>
          <a:blip r:embed="rId4"/>
          <a:stretch>
            <a:fillRect/>
          </a:stretch>
        </p:blipFill>
        <p:spPr>
          <a:xfrm>
            <a:off x="7151262" y="136839"/>
            <a:ext cx="5040870" cy="6721161"/>
          </a:xfrm>
          <a:prstGeom prst="rect">
            <a:avLst/>
          </a:prstGeom>
        </p:spPr>
      </p:pic>
    </p:spTree>
    <p:extLst>
      <p:ext uri="{BB962C8B-B14F-4D97-AF65-F5344CB8AC3E}">
        <p14:creationId xmlns:p14="http://schemas.microsoft.com/office/powerpoint/2010/main" val="329152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42828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638" dirty="0" smtClean="0"/>
              <a:t>Is the statement </a:t>
            </a:r>
            <a:r>
              <a:rPr lang="en-US" sz="3638" b="1" dirty="0" smtClean="0"/>
              <a:t>myth</a:t>
            </a:r>
            <a:r>
              <a:rPr lang="en-US" sz="3638" dirty="0" smtClean="0"/>
              <a:t> or </a:t>
            </a:r>
            <a:r>
              <a:rPr lang="en-US" sz="3638" b="1" dirty="0" smtClean="0"/>
              <a:t>fact</a:t>
            </a:r>
          </a:p>
          <a:p>
            <a:pPr marL="0" indent="0">
              <a:buNone/>
            </a:pPr>
            <a:r>
              <a:rPr lang="en-US" sz="3638" b="1" dirty="0" smtClean="0"/>
              <a:t> </a:t>
            </a:r>
            <a:r>
              <a:rPr lang="en-US" sz="3638" dirty="0" smtClean="0"/>
              <a:t> </a:t>
            </a:r>
            <a:endParaRPr lang="en-US" sz="3638" dirty="0"/>
          </a:p>
          <a:p>
            <a:pPr marL="0" indent="0">
              <a:buNone/>
            </a:pPr>
            <a:r>
              <a:rPr lang="en-US" sz="3638" dirty="0" smtClean="0"/>
              <a:t>FGM is part of becoming a woman?</a:t>
            </a:r>
            <a:endParaRPr lang="en-US" sz="3638" dirty="0"/>
          </a:p>
          <a:p>
            <a:pPr marL="0" indent="0">
              <a:buNone/>
            </a:pPr>
            <a:endParaRPr lang="en-US" sz="3638" dirty="0"/>
          </a:p>
          <a:p>
            <a:pPr marL="0" indent="0">
              <a:buNone/>
            </a:pPr>
            <a:r>
              <a:rPr lang="en-US" sz="3638" b="1" dirty="0" smtClean="0">
                <a:solidFill>
                  <a:srgbClr val="FF0000"/>
                </a:solidFill>
              </a:rPr>
              <a:t>Myth</a:t>
            </a:r>
            <a:r>
              <a:rPr lang="en-US" sz="3638" dirty="0" smtClean="0">
                <a:solidFill>
                  <a:srgbClr val="FF0000"/>
                </a:solidFill>
              </a:rPr>
              <a:t> – Although this is sometimes given </a:t>
            </a:r>
            <a:r>
              <a:rPr lang="en-US" sz="4000" dirty="0">
                <a:solidFill>
                  <a:srgbClr val="FF0000"/>
                </a:solidFill>
              </a:rPr>
              <a:t>as a reason for committing FGM, it is not part of growing up and is often </a:t>
            </a:r>
            <a:r>
              <a:rPr lang="en-US" sz="4000" dirty="0" err="1">
                <a:solidFill>
                  <a:srgbClr val="FF0000"/>
                </a:solidFill>
              </a:rPr>
              <a:t>practised</a:t>
            </a:r>
            <a:r>
              <a:rPr lang="en-US" sz="4000" dirty="0">
                <a:solidFill>
                  <a:srgbClr val="FF0000"/>
                </a:solidFill>
              </a:rPr>
              <a:t> to control girls and women. Other claims used to justify FGM include: FGM protects virginity, FGM decreases sexual desire and stops women from being unfaithful, FGM prepares a girl for marriage – these are all false.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3638" dirty="0" smtClean="0"/>
              <a:t>FGM is illegal</a:t>
            </a:r>
            <a:endParaRPr lang="en-US" sz="3638" dirty="0"/>
          </a:p>
          <a:p>
            <a:pPr marL="0" indent="0">
              <a:buNone/>
            </a:pPr>
            <a:endParaRPr lang="en-US" sz="3638" dirty="0"/>
          </a:p>
          <a:p>
            <a:pPr marL="0" indent="0">
              <a:buNone/>
            </a:pPr>
            <a:r>
              <a:rPr lang="en-US" sz="3638" b="1" dirty="0" smtClean="0">
                <a:solidFill>
                  <a:srgbClr val="FF0000"/>
                </a:solidFill>
              </a:rPr>
              <a:t>Fact</a:t>
            </a:r>
            <a:r>
              <a:rPr lang="en-US" sz="3638" dirty="0" smtClean="0">
                <a:solidFill>
                  <a:srgbClr val="FF0000"/>
                </a:solidFill>
              </a:rPr>
              <a:t> - </a:t>
            </a:r>
            <a:r>
              <a:rPr lang="en-US" sz="4000" dirty="0">
                <a:solidFill>
                  <a:srgbClr val="FF0000"/>
                </a:solidFill>
              </a:rPr>
              <a:t>The FGM Act (2003) makes it illegal to take a British national or permanent resident abroad for FGM or to help someone trying to do this.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97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3638" dirty="0" smtClean="0"/>
              <a:t>FGM makes the vagina more hygienic</a:t>
            </a:r>
            <a:endParaRPr lang="en-US" sz="3638" dirty="0"/>
          </a:p>
          <a:p>
            <a:pPr marL="0" indent="0">
              <a:buNone/>
            </a:pPr>
            <a:endParaRPr lang="en-US" sz="3638" dirty="0"/>
          </a:p>
          <a:p>
            <a:pPr marL="0" indent="0">
              <a:buNone/>
            </a:pPr>
            <a:r>
              <a:rPr lang="en-US" sz="3638" b="1" dirty="0" smtClean="0">
                <a:solidFill>
                  <a:srgbClr val="FF0000"/>
                </a:solidFill>
              </a:rPr>
              <a:t>Myth</a:t>
            </a:r>
            <a:r>
              <a:rPr lang="en-US" sz="3638" dirty="0" smtClean="0">
                <a:solidFill>
                  <a:srgbClr val="FF0000"/>
                </a:solidFill>
              </a:rPr>
              <a:t> – The vagina is designed to keep itself clean. FGM has no health benefits</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3638" dirty="0" smtClean="0"/>
              <a:t>FGM can lead to medical problems</a:t>
            </a:r>
            <a:endParaRPr lang="en-US" sz="3638" dirty="0"/>
          </a:p>
          <a:p>
            <a:pPr marL="0" indent="0">
              <a:buNone/>
            </a:pPr>
            <a:endParaRPr lang="en-US" sz="3638" dirty="0"/>
          </a:p>
          <a:p>
            <a:pPr marL="0" indent="0">
              <a:buNone/>
            </a:pPr>
            <a:r>
              <a:rPr lang="en-US" sz="3200" b="1" dirty="0">
                <a:solidFill>
                  <a:srgbClr val="FF0000"/>
                </a:solidFill>
              </a:rPr>
              <a:t>Fact</a:t>
            </a:r>
            <a:r>
              <a:rPr lang="en-US" sz="3200" dirty="0">
                <a:solidFill>
                  <a:srgbClr val="FF0000"/>
                </a:solidFill>
              </a:rPr>
              <a:t> – There may be immediate medical problems following the procedure, such as pain, shock, bleeding, swelling, infection. Long term effects might include urinary problems, menstrual problems, pain during sex, greater risk of complications during childbirth. Additionally, FGM is likely to affect an individual’s mental health in both the short and long term.</a:t>
            </a:r>
            <a:endParaRPr lang="en-US" sz="291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9092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5305"/>
            <a:ext cx="12182828" cy="1566210"/>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4000" dirty="0" smtClean="0"/>
              <a:t>If </a:t>
            </a:r>
            <a:r>
              <a:rPr lang="en-US" sz="4000" dirty="0"/>
              <a:t>it is not cut, the clitoris will continue to </a:t>
            </a:r>
            <a:r>
              <a:rPr lang="en-US" sz="4000" dirty="0" smtClean="0"/>
              <a:t>grow</a:t>
            </a:r>
          </a:p>
          <a:p>
            <a:pPr marL="0" indent="0">
              <a:buNone/>
            </a:pPr>
            <a:endParaRPr lang="en-US" sz="4000" dirty="0" smtClean="0"/>
          </a:p>
          <a:p>
            <a:pPr marL="0" indent="0">
              <a:buNone/>
            </a:pPr>
            <a:r>
              <a:rPr lang="en-US" sz="4000" b="1" dirty="0">
                <a:solidFill>
                  <a:srgbClr val="FF0000"/>
                </a:solidFill>
              </a:rPr>
              <a:t>Myth</a:t>
            </a:r>
            <a:r>
              <a:rPr lang="en-US" sz="4000" dirty="0">
                <a:solidFill>
                  <a:srgbClr val="FF0000"/>
                </a:solidFill>
              </a:rPr>
              <a:t> - The clitoris stops growing after puberty. Another common myth is that the clitoris will harm a baby during childbirth if it is not cut.</a:t>
            </a:r>
            <a:endParaRPr lang="en-US" sz="3638" dirty="0">
              <a:solidFill>
                <a:srgbClr val="FF0000"/>
              </a:solidFill>
            </a:endParaRPr>
          </a:p>
        </p:txBody>
      </p:sp>
    </p:spTree>
    <p:extLst>
      <p:ext uri="{BB962C8B-B14F-4D97-AF65-F5344CB8AC3E}">
        <p14:creationId xmlns:p14="http://schemas.microsoft.com/office/powerpoint/2010/main" val="1544528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4000" dirty="0" smtClean="0"/>
              <a:t>FGM is child abuse</a:t>
            </a:r>
          </a:p>
          <a:p>
            <a:pPr marL="0" indent="0">
              <a:buNone/>
            </a:pPr>
            <a:endParaRPr lang="en-US" sz="4000" dirty="0" smtClean="0"/>
          </a:p>
          <a:p>
            <a:pPr marL="0" indent="0">
              <a:buNone/>
            </a:pPr>
            <a:r>
              <a:rPr lang="en-US" sz="4000" b="1" dirty="0" smtClean="0">
                <a:solidFill>
                  <a:srgbClr val="FF0000"/>
                </a:solidFill>
              </a:rPr>
              <a:t>Fact</a:t>
            </a:r>
            <a:r>
              <a:rPr lang="en-US" sz="4000" dirty="0" smtClean="0">
                <a:solidFill>
                  <a:srgbClr val="FF0000"/>
                </a:solidFill>
              </a:rPr>
              <a:t> </a:t>
            </a:r>
            <a:r>
              <a:rPr lang="en-US" sz="4000" dirty="0">
                <a:solidFill>
                  <a:srgbClr val="FF0000"/>
                </a:solidFill>
              </a:rPr>
              <a:t>- FGM is internationally </a:t>
            </a:r>
            <a:r>
              <a:rPr lang="en-US" sz="4000" dirty="0" err="1">
                <a:solidFill>
                  <a:srgbClr val="FF0000"/>
                </a:solidFill>
              </a:rPr>
              <a:t>recognised</a:t>
            </a:r>
            <a:r>
              <a:rPr lang="en-US" sz="4000" dirty="0">
                <a:solidFill>
                  <a:srgbClr val="FF0000"/>
                </a:solidFill>
              </a:rPr>
              <a:t> as a violation of human rights and all children and young people have the right to be protected from harm. Parents are not allowed to give permission for FGM.</a:t>
            </a:r>
            <a:endParaRPr lang="en-US" sz="4000" dirty="0" smtClean="0">
              <a:solidFill>
                <a:srgbClr val="FF0000"/>
              </a:solidFill>
            </a:endParaRPr>
          </a:p>
        </p:txBody>
      </p:sp>
    </p:spTree>
    <p:extLst>
      <p:ext uri="{BB962C8B-B14F-4D97-AF65-F5344CB8AC3E}">
        <p14:creationId xmlns:p14="http://schemas.microsoft.com/office/powerpoint/2010/main" val="2972326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4000" dirty="0"/>
              <a:t>FGM is a religious requirement </a:t>
            </a:r>
            <a:endParaRPr lang="en-US" sz="4000" dirty="0" smtClean="0"/>
          </a:p>
          <a:p>
            <a:pPr marL="0" indent="0">
              <a:buNone/>
            </a:pPr>
            <a:endParaRPr lang="en-US" sz="4000" dirty="0" smtClean="0"/>
          </a:p>
          <a:p>
            <a:pPr marL="0" indent="0">
              <a:buNone/>
            </a:pPr>
            <a:r>
              <a:rPr lang="en-US" sz="4000" b="1" dirty="0" smtClean="0">
                <a:solidFill>
                  <a:srgbClr val="FF0000"/>
                </a:solidFill>
              </a:rPr>
              <a:t>Myth</a:t>
            </a:r>
            <a:r>
              <a:rPr lang="en-US" sz="4000" dirty="0" smtClean="0">
                <a:solidFill>
                  <a:srgbClr val="FF0000"/>
                </a:solidFill>
              </a:rPr>
              <a:t> </a:t>
            </a:r>
            <a:r>
              <a:rPr lang="en-US" sz="4000" dirty="0">
                <a:solidFill>
                  <a:srgbClr val="FF0000"/>
                </a:solidFill>
              </a:rPr>
              <a:t>- There is no evidence that it is a religious requirement and FGM is not found in any religious book.</a:t>
            </a:r>
            <a:endParaRPr lang="en-US" sz="4000" dirty="0" smtClean="0">
              <a:solidFill>
                <a:srgbClr val="FF0000"/>
              </a:solidFill>
            </a:endParaRPr>
          </a:p>
        </p:txBody>
      </p:sp>
    </p:spTree>
    <p:extLst>
      <p:ext uri="{BB962C8B-B14F-4D97-AF65-F5344CB8AC3E}">
        <p14:creationId xmlns:p14="http://schemas.microsoft.com/office/powerpoint/2010/main" val="237126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4000" dirty="0"/>
              <a:t>FGM is an unsafe </a:t>
            </a:r>
            <a:r>
              <a:rPr lang="en-US" sz="4000" dirty="0" smtClean="0"/>
              <a:t>procedure</a:t>
            </a:r>
          </a:p>
          <a:p>
            <a:pPr marL="0" indent="0">
              <a:buNone/>
            </a:pPr>
            <a:endParaRPr lang="en-US" sz="4000" dirty="0" smtClean="0"/>
          </a:p>
          <a:p>
            <a:pPr marL="0" indent="0">
              <a:buNone/>
            </a:pPr>
            <a:r>
              <a:rPr lang="en-US" sz="4000" b="1" dirty="0">
                <a:solidFill>
                  <a:srgbClr val="FF0000"/>
                </a:solidFill>
              </a:rPr>
              <a:t>Fact</a:t>
            </a:r>
            <a:r>
              <a:rPr lang="en-US" sz="4000" dirty="0">
                <a:solidFill>
                  <a:srgbClr val="FF0000"/>
                </a:solidFill>
              </a:rPr>
              <a:t> – FGM is often committed by traditional ‘cutters’ or ‘circumcisers’ and in an unsafe environment, without </a:t>
            </a:r>
            <a:r>
              <a:rPr lang="en-US" sz="4000" dirty="0" err="1">
                <a:solidFill>
                  <a:srgbClr val="FF0000"/>
                </a:solidFill>
              </a:rPr>
              <a:t>sterilised</a:t>
            </a:r>
            <a:r>
              <a:rPr lang="en-US" sz="4000" dirty="0">
                <a:solidFill>
                  <a:srgbClr val="FF0000"/>
                </a:solidFill>
              </a:rPr>
              <a:t>, medical equipment. In some places, it is carried out in a medical setting, but there can still be serious risks and short- and long-term medical problems.</a:t>
            </a:r>
            <a:endParaRPr lang="en-US" sz="4000" dirty="0" smtClean="0">
              <a:solidFill>
                <a:srgbClr val="FF0000"/>
              </a:solidFill>
            </a:endParaRPr>
          </a:p>
        </p:txBody>
      </p:sp>
    </p:spTree>
    <p:extLst>
      <p:ext uri="{BB962C8B-B14F-4D97-AF65-F5344CB8AC3E}">
        <p14:creationId xmlns:p14="http://schemas.microsoft.com/office/powerpoint/2010/main" val="255504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4000" dirty="0"/>
              <a:t>If a girl or woman consents to FGM, the person performing the procedure can’t get in </a:t>
            </a:r>
            <a:r>
              <a:rPr lang="en-US" sz="4000" dirty="0" smtClean="0"/>
              <a:t>trouble</a:t>
            </a:r>
          </a:p>
          <a:p>
            <a:pPr marL="0" indent="0">
              <a:buNone/>
            </a:pPr>
            <a:endParaRPr lang="en-US" sz="4000" dirty="0" smtClean="0"/>
          </a:p>
          <a:p>
            <a:pPr marL="0" indent="0">
              <a:buNone/>
            </a:pPr>
            <a:r>
              <a:rPr lang="en-US" sz="4000" b="1" dirty="0">
                <a:solidFill>
                  <a:srgbClr val="FF0000"/>
                </a:solidFill>
              </a:rPr>
              <a:t>Myth </a:t>
            </a:r>
            <a:r>
              <a:rPr lang="en-US" sz="4000" dirty="0">
                <a:solidFill>
                  <a:srgbClr val="FF0000"/>
                </a:solidFill>
              </a:rPr>
              <a:t>– FGM is illegal and a girl cannot consent to it. No one is allowed to carry out FGM, even if they are a doctor, nurse or a family member. It's an offence to perform or help anyone perform FGM - anyone who performs FGM can face up to 14 years in prison and anyone found guilty of failing to protect a girl from FGM can face up to 7 years in prison.</a:t>
            </a:r>
            <a:endParaRPr lang="en-US" sz="4000" dirty="0" smtClean="0">
              <a:solidFill>
                <a:srgbClr val="FF0000"/>
              </a:solidFill>
            </a:endParaRPr>
          </a:p>
        </p:txBody>
      </p:sp>
    </p:spTree>
    <p:extLst>
      <p:ext uri="{BB962C8B-B14F-4D97-AF65-F5344CB8AC3E}">
        <p14:creationId xmlns:p14="http://schemas.microsoft.com/office/powerpoint/2010/main" val="3921970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77500" lnSpcReduction="20000"/>
          </a:bodyPr>
          <a:lstStyle/>
          <a:p>
            <a:pPr marL="0" indent="0">
              <a:buNone/>
            </a:pPr>
            <a:r>
              <a:rPr lang="en-US" sz="3638" dirty="0"/>
              <a:t>Is the statement </a:t>
            </a:r>
            <a:r>
              <a:rPr lang="en-US" sz="3638" b="1" dirty="0"/>
              <a:t>myth</a:t>
            </a:r>
            <a:r>
              <a:rPr lang="en-US" sz="3638" dirty="0"/>
              <a:t> or </a:t>
            </a:r>
            <a:r>
              <a:rPr lang="en-US" sz="3638" b="1" dirty="0"/>
              <a:t>fact</a:t>
            </a:r>
          </a:p>
          <a:p>
            <a:pPr marL="0" indent="0">
              <a:buNone/>
            </a:pPr>
            <a:endParaRPr lang="en-US" sz="3638" dirty="0"/>
          </a:p>
          <a:p>
            <a:pPr marL="0" indent="0">
              <a:buNone/>
            </a:pPr>
            <a:r>
              <a:rPr lang="en-US" sz="4000" dirty="0"/>
              <a:t>If a girl or woman has undergone FGM, nothing can be done to help </a:t>
            </a:r>
            <a:r>
              <a:rPr lang="en-US" sz="4000" dirty="0" smtClean="0"/>
              <a:t>her</a:t>
            </a:r>
          </a:p>
          <a:p>
            <a:pPr marL="0" indent="0">
              <a:buNone/>
            </a:pPr>
            <a:endParaRPr lang="en-US" sz="4000" dirty="0" smtClean="0">
              <a:solidFill>
                <a:srgbClr val="FF0000"/>
              </a:solidFill>
            </a:endParaRPr>
          </a:p>
          <a:p>
            <a:pPr marL="0" indent="0">
              <a:buNone/>
            </a:pPr>
            <a:r>
              <a:rPr lang="en-US" sz="4000" b="1" dirty="0" smtClean="0">
                <a:solidFill>
                  <a:srgbClr val="FF0000"/>
                </a:solidFill>
              </a:rPr>
              <a:t>Myth</a:t>
            </a:r>
            <a:r>
              <a:rPr lang="en-US" sz="4000" dirty="0" smtClean="0">
                <a:solidFill>
                  <a:srgbClr val="FF0000"/>
                </a:solidFill>
              </a:rPr>
              <a:t> </a:t>
            </a:r>
            <a:r>
              <a:rPr lang="en-US" sz="4000" dirty="0">
                <a:solidFill>
                  <a:srgbClr val="FF0000"/>
                </a:solidFill>
              </a:rPr>
              <a:t>– Lots of support is available to girls and women, including physical assessment and treatment, and emotional support and counselling. It is important that a girl or woman tells someone if they have had FGM so that they can access correct medical advice to keep their body healthy and well and support their mental wellbeing. It is also very important to report a risk of FGM happening before it can happen. This might mean breaking a confidence, but should be done to keep the person safe.</a:t>
            </a:r>
            <a:endParaRPr lang="en-US" sz="4000" dirty="0" smtClean="0">
              <a:solidFill>
                <a:srgbClr val="FF0000"/>
              </a:solidFill>
            </a:endParaRPr>
          </a:p>
        </p:txBody>
      </p:sp>
    </p:spTree>
    <p:extLst>
      <p:ext uri="{BB962C8B-B14F-4D97-AF65-F5344CB8AC3E}">
        <p14:creationId xmlns:p14="http://schemas.microsoft.com/office/powerpoint/2010/main" val="871914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There are a number of barriers facing females, especially children and young people, reporting FGM or that FGM has been planned.</a:t>
            </a:r>
          </a:p>
          <a:p>
            <a:pPr marL="0" indent="0">
              <a:buNone/>
            </a:pPr>
            <a:endParaRPr lang="en-US" sz="3638" dirty="0"/>
          </a:p>
          <a:p>
            <a:pPr marL="0" indent="0">
              <a:buNone/>
            </a:pPr>
            <a:r>
              <a:rPr lang="en-US" sz="3638" dirty="0" smtClean="0"/>
              <a:t>An example of this is that the person worries about getting into trouble. This is particularly with their parents/</a:t>
            </a:r>
            <a:r>
              <a:rPr lang="en-US" sz="3638" dirty="0" err="1" smtClean="0"/>
              <a:t>carers</a:t>
            </a:r>
            <a:r>
              <a:rPr lang="en-US" sz="3638" dirty="0" smtClean="0"/>
              <a:t> who may have </a:t>
            </a:r>
            <a:r>
              <a:rPr lang="en-US" sz="3638" dirty="0" err="1" smtClean="0"/>
              <a:t>organised</a:t>
            </a:r>
            <a:r>
              <a:rPr lang="en-US" sz="3638" dirty="0" smtClean="0"/>
              <a:t> FGM as it is part of their culture.</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Barriers to reporting FGM?</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145006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might prevent somebody reporting FGM – either before or after FGM has taken place?”</a:t>
            </a:r>
          </a:p>
          <a:p>
            <a:pPr marL="0" indent="0">
              <a:buNone/>
            </a:pPr>
            <a:endParaRPr lang="en-US" sz="3638" dirty="0"/>
          </a:p>
          <a:p>
            <a:pPr marL="0" indent="0">
              <a:buNone/>
            </a:pPr>
            <a:r>
              <a:rPr lang="en-US" sz="3638" dirty="0" smtClean="0"/>
              <a:t>Be ready to share your discussion with the class</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Barriers to reporting FGM?</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305743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Other barriers include:</a:t>
            </a:r>
          </a:p>
          <a:p>
            <a:pPr marL="0" indent="0">
              <a:buNone/>
            </a:pPr>
            <a:endParaRPr lang="en-US" sz="3638" dirty="0"/>
          </a:p>
          <a:p>
            <a:pPr marL="742950" indent="-742950">
              <a:buAutoNum type="arabicPeriod"/>
            </a:pPr>
            <a:r>
              <a:rPr lang="en-US" sz="3638" dirty="0" smtClean="0"/>
              <a:t>Fear if getting people they love into trouble</a:t>
            </a:r>
          </a:p>
          <a:p>
            <a:pPr marL="742950" indent="-742950">
              <a:buAutoNum type="arabicPeriod"/>
            </a:pPr>
            <a:r>
              <a:rPr lang="en-US" sz="3638" dirty="0" smtClean="0"/>
              <a:t>Finding it difficult, upsetting or embarrassing to tell others what has happened to them</a:t>
            </a:r>
          </a:p>
          <a:p>
            <a:pPr marL="742950" indent="-742950">
              <a:buAutoNum type="arabicPeriod"/>
            </a:pPr>
            <a:r>
              <a:rPr lang="en-US" sz="3638" dirty="0" smtClean="0"/>
              <a:t>Feeling confused about whether it is right, wrong, healthy or unhealthy</a:t>
            </a:r>
          </a:p>
          <a:p>
            <a:pPr marL="742950" indent="-742950">
              <a:buAutoNum type="arabicPeriod"/>
            </a:pPr>
            <a:r>
              <a:rPr lang="en-US" sz="3638" dirty="0" smtClean="0"/>
              <a:t>Being told that it is the right thing to do and that it is essential for their future wellbeing</a:t>
            </a:r>
          </a:p>
          <a:p>
            <a:pPr marL="742950" indent="-742950">
              <a:buAutoNum type="arabicPeriod"/>
            </a:pPr>
            <a:r>
              <a:rPr lang="en-US" sz="3638" dirty="0" smtClean="0"/>
              <a:t>Not knowing what will happen to them or their family</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Barriers to reporting FGM?</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160842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People may feel under pressure to keep FGM a secret. </a:t>
            </a:r>
          </a:p>
          <a:p>
            <a:pPr marL="0" indent="0">
              <a:buNone/>
            </a:pPr>
            <a:endParaRPr lang="en-US" sz="3638" dirty="0"/>
          </a:p>
          <a:p>
            <a:pPr marL="0" indent="0">
              <a:buNone/>
            </a:pPr>
            <a:r>
              <a:rPr lang="en-US" sz="3638" dirty="0" smtClean="0"/>
              <a:t>This is true for the people </a:t>
            </a:r>
            <a:r>
              <a:rPr lang="en-US" sz="3638" dirty="0" err="1" smtClean="0"/>
              <a:t>organising</a:t>
            </a:r>
            <a:r>
              <a:rPr lang="en-US" sz="3638" dirty="0" smtClean="0"/>
              <a:t> the procedure and also those who FGM will be happening too.</a:t>
            </a:r>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watch or listen for if a friend/family member is at risk of FGM?</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5195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11 October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is FGM?</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462760"/>
          </a:xfrm>
          <a:prstGeom prst="rect">
            <a:avLst/>
          </a:prstGeom>
          <a:noFill/>
        </p:spPr>
        <p:txBody>
          <a:bodyPr wrap="square" rtlCol="0">
            <a:spAutoFit/>
          </a:bodyPr>
          <a:lstStyle/>
          <a:p>
            <a:pPr defTabSz="914369">
              <a:defRPr/>
            </a:pPr>
            <a:r>
              <a:rPr lang="en-US" sz="2400" b="1" dirty="0">
                <a:solidFill>
                  <a:prstClr val="black"/>
                </a:solidFill>
                <a:latin typeface="Franklin Gothic Book" panose="020B0503020102020204" pitchFamily="34" charset="0"/>
              </a:rPr>
              <a:t>Complete the following questions:</a:t>
            </a:r>
          </a:p>
          <a:p>
            <a:pPr defTabSz="914369">
              <a:defRPr/>
            </a:pPr>
            <a:endParaRPr lang="en-US" sz="20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“puberty happens to everyone at the same time and last for the same amount of time”</a:t>
            </a: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Where have ideal appearances come from that cause people to be less body confident?</a:t>
            </a: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It is legal to smoke cigarettes in a working environment such as offices, shops, restaurants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785140" y="4616004"/>
            <a:ext cx="10439020" cy="88009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Media, social media, celebrity culture, fashion industry, pressure from friends</a:t>
            </a:r>
            <a:endParaRPr lang="en-GB" sz="2183" b="1" kern="0" dirty="0">
              <a:solidFill>
                <a:prstClr val="white"/>
              </a:solidFill>
              <a:latin typeface="Calibri" panose="020F0502020204030204"/>
            </a:endParaRPr>
          </a:p>
        </p:txBody>
      </p:sp>
      <p:sp>
        <p:nvSpPr>
          <p:cNvPr id="35" name="Rectangle 34"/>
          <p:cNvSpPr/>
          <p:nvPr/>
        </p:nvSpPr>
        <p:spPr>
          <a:xfrm>
            <a:off x="778073" y="3605621"/>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False</a:t>
            </a:r>
            <a:endParaRPr lang="en-GB" sz="2183" b="1" kern="0" dirty="0">
              <a:solidFill>
                <a:prstClr val="white"/>
              </a:solidFill>
              <a:latin typeface="Calibri" panose="020F0502020204030204"/>
            </a:endParaRPr>
          </a:p>
        </p:txBody>
      </p:sp>
      <p:sp>
        <p:nvSpPr>
          <p:cNvPr id="36" name="Rectangle 35"/>
          <p:cNvSpPr/>
          <p:nvPr/>
        </p:nvSpPr>
        <p:spPr>
          <a:xfrm>
            <a:off x="785140" y="5510106"/>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False – this is illegal</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However there are a few things people may say that can highlight FGM might be happening.</a:t>
            </a:r>
          </a:p>
          <a:p>
            <a:pPr marL="0" indent="0">
              <a:buNone/>
            </a:pPr>
            <a:endParaRPr lang="en-US" sz="3638" dirty="0"/>
          </a:p>
          <a:p>
            <a:pPr marL="0" indent="0">
              <a:buNone/>
            </a:pPr>
            <a:r>
              <a:rPr lang="en-US" sz="3638" dirty="0" smtClean="0"/>
              <a:t>This include:</a:t>
            </a:r>
          </a:p>
          <a:p>
            <a:pPr marL="742950" indent="-742950">
              <a:buAutoNum type="arabicPeriod"/>
            </a:pPr>
            <a:r>
              <a:rPr lang="en-US" sz="3638" dirty="0" smtClean="0"/>
              <a:t>Being told that they are going on a special holiday but not to tell anyone</a:t>
            </a:r>
          </a:p>
          <a:p>
            <a:pPr marL="742950" indent="-742950">
              <a:buAutoNum type="arabicPeriod"/>
            </a:pPr>
            <a:r>
              <a:rPr lang="en-US" sz="3638" dirty="0" smtClean="0"/>
              <a:t>They are going to have a special secret ceremony to do with growing up or becoming a woman</a:t>
            </a:r>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to watch or listen for if a friend/family member is at risk of FGM?</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380387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With the person next to you, discuss the following questions:</a:t>
            </a:r>
          </a:p>
          <a:p>
            <a:pPr marL="0" indent="0">
              <a:buNone/>
            </a:pPr>
            <a:endParaRPr lang="en-US" sz="3638" dirty="0"/>
          </a:p>
          <a:p>
            <a:pPr marL="742950" indent="-742950">
              <a:buAutoNum type="arabicPeriod"/>
            </a:pPr>
            <a:r>
              <a:rPr lang="en-US" sz="3638" dirty="0" smtClean="0"/>
              <a:t>What can you do if you think a friend/family member is at risk of FGM?</a:t>
            </a:r>
          </a:p>
          <a:p>
            <a:pPr marL="742950" indent="-742950">
              <a:buAutoNum type="arabicPeriod"/>
            </a:pPr>
            <a:r>
              <a:rPr lang="en-US" sz="3638" dirty="0" smtClean="0"/>
              <a:t>How should you react if a friend/family member says that you should keep this a secret?</a:t>
            </a:r>
          </a:p>
          <a:p>
            <a:pPr marL="742950" indent="-742950">
              <a:buAutoNum type="arabicPeriod"/>
            </a:pPr>
            <a:endParaRPr lang="en-US" sz="3638" dirty="0"/>
          </a:p>
          <a:p>
            <a:pPr marL="0" indent="0">
              <a:buNone/>
            </a:pPr>
            <a:r>
              <a:rPr lang="en-US" sz="3638" dirty="0" smtClean="0"/>
              <a:t>Be ready to share your discussion with </a:t>
            </a:r>
            <a:r>
              <a:rPr lang="en-US" sz="3638" smtClean="0"/>
              <a:t>the class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to watch or listen for if a friend/family member is at risk of FGM?</a:t>
            </a:r>
            <a:endParaRPr sz="2426" spc="27" dirty="0"/>
          </a:p>
        </p:txBody>
      </p:sp>
      <p:pic>
        <p:nvPicPr>
          <p:cNvPr id="4" name="Picture 3"/>
          <p:cNvPicPr>
            <a:picLocks noChangeAspect="1"/>
          </p:cNvPicPr>
          <p:nvPr/>
        </p:nvPicPr>
        <p:blipFill>
          <a:blip r:embed="rId4"/>
          <a:stretch>
            <a:fillRect/>
          </a:stretch>
        </p:blipFill>
        <p:spPr>
          <a:xfrm>
            <a:off x="7496638" y="1148087"/>
            <a:ext cx="3949691" cy="5574302"/>
          </a:xfrm>
          <a:prstGeom prst="rect">
            <a:avLst/>
          </a:prstGeom>
        </p:spPr>
      </p:pic>
    </p:spTree>
    <p:extLst>
      <p:ext uri="{BB962C8B-B14F-4D97-AF65-F5344CB8AC3E}">
        <p14:creationId xmlns:p14="http://schemas.microsoft.com/office/powerpoint/2010/main" val="1775548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26" name="Content Placeholder 2"/>
          <p:cNvSpPr txBox="1">
            <a:spLocks/>
          </p:cNvSpPr>
          <p:nvPr/>
        </p:nvSpPr>
        <p:spPr>
          <a:xfrm>
            <a:off x="479264" y="1514351"/>
            <a:ext cx="11275785" cy="988752"/>
          </a:xfrm>
          <a:prstGeom prst="rect">
            <a:avLst/>
          </a:prstGeom>
        </p:spPr>
        <p:txBody>
          <a:bodyPr vert="horz" lIns="55449" tIns="27725" rIns="55449" bIns="27725"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a:t>
            </a:r>
            <a:r>
              <a:rPr lang="en-US" sz="4366" dirty="0" smtClean="0"/>
              <a:t>you, a friend or a family member </a:t>
            </a:r>
            <a:r>
              <a:rPr lang="en-US" sz="4366" dirty="0"/>
              <a:t>need any support about </a:t>
            </a:r>
            <a:r>
              <a:rPr lang="en-US" sz="4366" dirty="0" smtClean="0"/>
              <a:t>FGM, </a:t>
            </a:r>
            <a:r>
              <a:rPr lang="en-US" sz="4366" dirty="0"/>
              <a:t>you can </a:t>
            </a:r>
            <a:r>
              <a:rPr lang="en-US" sz="4366" dirty="0" smtClean="0"/>
              <a:t>contact the places below. If support is required urgently please contact the Police by dialing 999.</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044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596563"/>
          </a:xfrm>
        </p:spPr>
        <p:txBody>
          <a:bodyPr>
            <a:normAutofit fontScale="77500" lnSpcReduction="20000"/>
          </a:bodyPr>
          <a:lstStyle/>
          <a:p>
            <a:pPr marL="0" indent="0">
              <a:buNone/>
            </a:pPr>
            <a:r>
              <a:rPr lang="en-US" sz="4000" dirty="0"/>
              <a:t>Oliver just had a lesson on FGM in school. It’s got him thinking about a conversation he had with his friend Amira recently. Amira was telling him that she went on holiday last year, and had to take part in a special ceremony. Amira said her little sister would go to the same ceremony next year, but then she got a bit upset and didn’t want to talk about it anymore. Oliver wasn’t worried at the time – he thought that if Amira and her sister were with their family everything must have been fine - but now he’s not so sure. He doesn’t know what to do.</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Scenario</a:t>
            </a:r>
            <a:endParaRPr sz="2426" spc="27" dirty="0"/>
          </a:p>
        </p:txBody>
      </p:sp>
      <p:sp>
        <p:nvSpPr>
          <p:cNvPr id="9" name="Content Placeholder 2"/>
          <p:cNvSpPr txBox="1">
            <a:spLocks/>
          </p:cNvSpPr>
          <p:nvPr/>
        </p:nvSpPr>
        <p:spPr>
          <a:xfrm>
            <a:off x="7462157" y="1261997"/>
            <a:ext cx="4729843" cy="5596563"/>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t>Questions</a:t>
            </a:r>
          </a:p>
          <a:p>
            <a:pPr marL="0" indent="0" algn="ctr">
              <a:buFont typeface="Arial" panose="020B0604020202020204" pitchFamily="34" charset="0"/>
              <a:buNone/>
            </a:pPr>
            <a:endParaRPr lang="en-US" sz="4000" b="1" dirty="0"/>
          </a:p>
          <a:p>
            <a:pPr marL="742950" indent="-742950" algn="ctr">
              <a:buFont typeface="Arial" panose="020B0604020202020204" pitchFamily="34" charset="0"/>
              <a:buAutoNum type="arabicPeriod"/>
            </a:pPr>
            <a:r>
              <a:rPr lang="en-US" sz="4000" dirty="0" smtClean="0"/>
              <a:t>What do you think happened to Amira during the “special ceremony”?</a:t>
            </a:r>
          </a:p>
          <a:p>
            <a:pPr marL="742950" indent="-742950" algn="ctr">
              <a:buFont typeface="Arial" panose="020B0604020202020204" pitchFamily="34" charset="0"/>
              <a:buAutoNum type="arabicPeriod"/>
            </a:pPr>
            <a:r>
              <a:rPr lang="en-US" sz="4000" dirty="0" smtClean="0"/>
              <a:t>How could Amira help her younger sister?</a:t>
            </a:r>
          </a:p>
          <a:p>
            <a:pPr marL="742950" indent="-742950" algn="ctr">
              <a:buFont typeface="Arial" panose="020B0604020202020204" pitchFamily="34" charset="0"/>
              <a:buAutoNum type="arabicPeriod"/>
            </a:pPr>
            <a:r>
              <a:rPr lang="en-US" sz="4000" dirty="0" smtClean="0"/>
              <a:t>What could Oliver do?</a:t>
            </a: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497976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Extension Activity</a:t>
            </a:r>
            <a:endParaRPr sz="2426" spc="27" dirty="0"/>
          </a:p>
        </p:txBody>
      </p:sp>
      <p:sp>
        <p:nvSpPr>
          <p:cNvPr id="9" name="Content Placeholder 2"/>
          <p:cNvSpPr txBox="1">
            <a:spLocks/>
          </p:cNvSpPr>
          <p:nvPr/>
        </p:nvSpPr>
        <p:spPr>
          <a:xfrm>
            <a:off x="9887082" y="1825625"/>
            <a:ext cx="2305050" cy="5596563"/>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smtClean="0"/>
              <a:t>While watching the video, reflect on what you have learnt today and what you see in the video.</a:t>
            </a:r>
          </a:p>
          <a:p>
            <a:pPr marL="0" indent="0" algn="ctr">
              <a:buFont typeface="Arial" panose="020B0604020202020204" pitchFamily="34" charset="0"/>
              <a:buNone/>
            </a:pPr>
            <a:endParaRPr lang="en-US" sz="4000" b="1" dirty="0"/>
          </a:p>
          <a:p>
            <a:pPr marL="0" indent="0" algn="ctr">
              <a:buFont typeface="Arial" panose="020B0604020202020204" pitchFamily="34" charset="0"/>
              <a:buNone/>
            </a:pPr>
            <a:r>
              <a:rPr lang="en-US" sz="4000" b="1" dirty="0" smtClean="0"/>
              <a:t>Be ready to share at least 1 key message from the lesson</a:t>
            </a: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pic>
        <p:nvPicPr>
          <p:cNvPr id="3" name="W2IStB6Z3Vw"/>
          <p:cNvPicPr>
            <a:picLocks noGrp="1" noRot="1" noChangeAspect="1"/>
          </p:cNvPicPr>
          <p:nvPr>
            <p:ph idx="1"/>
            <a:videoFile r:link="rId1"/>
          </p:nvPr>
        </p:nvPicPr>
        <p:blipFill>
          <a:blip r:embed="rId6"/>
          <a:stretch>
            <a:fillRect/>
          </a:stretch>
        </p:blipFill>
        <p:spPr>
          <a:xfrm>
            <a:off x="170495" y="1211027"/>
            <a:ext cx="9757895" cy="5488816"/>
          </a:xfrm>
          <a:prstGeom prst="rect">
            <a:avLst/>
          </a:prstGeom>
        </p:spPr>
      </p:pic>
    </p:spTree>
    <p:extLst>
      <p:ext uri="{BB962C8B-B14F-4D97-AF65-F5344CB8AC3E}">
        <p14:creationId xmlns:p14="http://schemas.microsoft.com/office/powerpoint/2010/main" val="200368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energy drinks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Drugs and alcohol impact on the body</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smoking and vaping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importance of body image?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changes can I expect during puberty?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FGM?</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FGM?</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FGM?</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parts of the body does it impact</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countries allow FGM</a:t>
            </a:r>
          </a:p>
          <a:p>
            <a:pPr marL="138623" indent="-138623" defTabSz="554499">
              <a:lnSpc>
                <a:spcPct val="110000"/>
              </a:lnSpc>
              <a:spcBef>
                <a:spcPts val="607"/>
              </a:spcBef>
              <a:buFontTx/>
              <a:buChar char="-"/>
              <a:defRPr/>
            </a:pPr>
            <a:r>
              <a:rPr lang="en-US" sz="1940" b="1" dirty="0" smtClean="0">
                <a:solidFill>
                  <a:prstClr val="black"/>
                </a:solidFill>
                <a:latin typeface="Comic Sans MS"/>
              </a:rPr>
              <a:t>Myths around FGM</a:t>
            </a: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In Tutor Time this week you looked at what is FGM</a:t>
            </a:r>
          </a:p>
          <a:p>
            <a:pPr marL="0" indent="0">
              <a:buNone/>
            </a:pPr>
            <a:endParaRPr lang="en-US" sz="3638" dirty="0"/>
          </a:p>
          <a:p>
            <a:pPr marL="0" indent="0">
              <a:buNone/>
            </a:pPr>
            <a:r>
              <a:rPr lang="en-US" sz="3638" dirty="0" smtClean="0"/>
              <a:t>Discuss with the person next to you what you can remember about FGM?</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Tutor Time</a:t>
            </a:r>
            <a:endParaRPr sz="2426" spc="27" dirty="0"/>
          </a:p>
        </p:txBody>
      </p:sp>
      <p:pic>
        <p:nvPicPr>
          <p:cNvPr id="4" name="Picture 3"/>
          <p:cNvPicPr>
            <a:picLocks noChangeAspect="1"/>
          </p:cNvPicPr>
          <p:nvPr/>
        </p:nvPicPr>
        <p:blipFill>
          <a:blip r:embed="rId4"/>
          <a:stretch>
            <a:fillRect/>
          </a:stretch>
        </p:blipFill>
        <p:spPr>
          <a:xfrm>
            <a:off x="7496638" y="1148087"/>
            <a:ext cx="3949691" cy="557430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FGM stands for “Female Genital Mutilation</a:t>
            </a:r>
            <a:r>
              <a:rPr lang="en-US" sz="3638" dirty="0"/>
              <a:t>” FGM is also referred to as “cutting” “closing” or “female circumcision</a:t>
            </a:r>
            <a:r>
              <a:rPr lang="en-US" sz="3638" dirty="0" smtClean="0"/>
              <a:t>”.</a:t>
            </a:r>
          </a:p>
          <a:p>
            <a:pPr marL="0" indent="0">
              <a:buNone/>
            </a:pPr>
            <a:endParaRPr lang="en-US" sz="3638" dirty="0"/>
          </a:p>
          <a:p>
            <a:pPr marL="0" indent="0">
              <a:buNone/>
            </a:pPr>
            <a:r>
              <a:rPr lang="en-US" sz="3638" dirty="0" smtClean="0"/>
              <a:t>It is against the law for FGM to happen in the UK.</a:t>
            </a:r>
          </a:p>
          <a:p>
            <a:pPr marL="0" indent="0">
              <a:buNone/>
            </a:pPr>
            <a:endParaRPr lang="en-US" sz="3638" dirty="0"/>
          </a:p>
          <a:p>
            <a:pPr marL="0" indent="0">
              <a:buNone/>
            </a:pPr>
            <a:r>
              <a:rPr lang="en-US" sz="3638" dirty="0" smtClean="0"/>
              <a:t>It is also illegal for any British citizen or permanent resident to be take abroad for FGM to happen.</a:t>
            </a:r>
          </a:p>
          <a:p>
            <a:pPr marL="0" indent="0">
              <a:buNone/>
            </a:pPr>
            <a:endParaRPr lang="en-US" sz="3638" dirty="0"/>
          </a:p>
          <a:p>
            <a:pPr marL="0" indent="0">
              <a:buNone/>
            </a:pPr>
            <a:r>
              <a:rPr lang="en-US" sz="3638" dirty="0" smtClean="0"/>
              <a:t>It is also illegal to help someone trying to take some abroad</a:t>
            </a:r>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0000" lnSpcReduction="20000"/>
          </a:bodyPr>
          <a:lstStyle/>
          <a:p>
            <a:pPr marL="0" indent="0">
              <a:buNone/>
            </a:pPr>
            <a:r>
              <a:rPr lang="en-US" sz="3638" dirty="0" smtClean="0"/>
              <a:t>FGM and male circumcision are 2 very different things.</a:t>
            </a:r>
          </a:p>
          <a:p>
            <a:pPr marL="0" indent="0">
              <a:buNone/>
            </a:pPr>
            <a:endParaRPr lang="en-US" sz="3638" dirty="0"/>
          </a:p>
          <a:p>
            <a:pPr marL="0" indent="0">
              <a:buNone/>
            </a:pPr>
            <a:r>
              <a:rPr lang="en-US" sz="3638" dirty="0" smtClean="0"/>
              <a:t>Male circumcision (when the foreskin is removed) can be completed for medical reasons.</a:t>
            </a:r>
          </a:p>
          <a:p>
            <a:pPr marL="0" indent="0">
              <a:buNone/>
            </a:pPr>
            <a:endParaRPr lang="en-US" sz="3638" dirty="0"/>
          </a:p>
          <a:p>
            <a:pPr marL="0" indent="0">
              <a:buNone/>
            </a:pPr>
            <a:r>
              <a:rPr lang="en-US" sz="3638" dirty="0" smtClean="0"/>
              <a:t>However, there are never any medical reasons for FGM to be carried out on females.</a:t>
            </a:r>
          </a:p>
          <a:p>
            <a:pPr marL="0" indent="0">
              <a:buNone/>
            </a:pPr>
            <a:endParaRPr lang="en-US" sz="3638" dirty="0"/>
          </a:p>
          <a:p>
            <a:pPr marL="0" indent="0">
              <a:buNone/>
            </a:pPr>
            <a:r>
              <a:rPr lang="en-US" sz="3638" dirty="0" smtClean="0"/>
              <a:t>Additionally, while male circumcision does not affect a male’s ability to urinate, ejaculate or enjoy sex, FGM carries a significantly higher risk of harm and causes lasting damage.</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IS FGM just like male circumcision?</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3938359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female genitals are made up of different parts.</a:t>
            </a:r>
          </a:p>
          <a:p>
            <a:pPr marL="0" indent="0">
              <a:buNone/>
            </a:pPr>
            <a:endParaRPr lang="en-US" sz="3638" dirty="0"/>
          </a:p>
          <a:p>
            <a:pPr marL="0" indent="0">
              <a:buNone/>
            </a:pPr>
            <a:r>
              <a:rPr lang="en-US" sz="3638" dirty="0" smtClean="0"/>
              <a:t>The most common genital removed during FGM is the </a:t>
            </a:r>
            <a:r>
              <a:rPr lang="en-US" sz="3638" b="1" dirty="0" smtClean="0"/>
              <a:t>clitoris</a:t>
            </a:r>
            <a:r>
              <a:rPr lang="en-US" sz="3638" dirty="0" smtClean="0"/>
              <a:t> (a button shaped bump above the vagina) and </a:t>
            </a:r>
            <a:r>
              <a:rPr lang="en-US" sz="3638" b="1" dirty="0" smtClean="0"/>
              <a:t>labia</a:t>
            </a:r>
            <a:r>
              <a:rPr lang="en-US" sz="3638" dirty="0" smtClean="0"/>
              <a:t> (soft skin that covers the clitoris and vagina).</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parts of the genitals are involved?</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212719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FGM occurs in different cultures around the world including countries in Africa, Asia and the Middle East.</a:t>
            </a:r>
          </a:p>
          <a:p>
            <a:pPr marL="0" indent="0">
              <a:buNone/>
            </a:pPr>
            <a:endParaRPr lang="en-US" sz="3638" dirty="0"/>
          </a:p>
          <a:p>
            <a:pPr marL="0" indent="0">
              <a:buNone/>
            </a:pPr>
            <a:r>
              <a:rPr lang="en-US" sz="3638" dirty="0" smtClean="0"/>
              <a:t>However, it also happens in Europe and in the UK.</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Where does FGM happen?</a:t>
            </a:r>
            <a:endParaRPr sz="2426" spc="27" dirty="0"/>
          </a:p>
        </p:txBody>
      </p:sp>
      <p:pic>
        <p:nvPicPr>
          <p:cNvPr id="2" name="Picture 1"/>
          <p:cNvPicPr>
            <a:picLocks noChangeAspect="1"/>
          </p:cNvPicPr>
          <p:nvPr/>
        </p:nvPicPr>
        <p:blipFill>
          <a:blip r:embed="rId4"/>
          <a:stretch>
            <a:fillRect/>
          </a:stretch>
        </p:blipFill>
        <p:spPr>
          <a:xfrm>
            <a:off x="7805687" y="2564731"/>
            <a:ext cx="3985461" cy="2231858"/>
          </a:xfrm>
          <a:prstGeom prst="rect">
            <a:avLst/>
          </a:prstGeom>
        </p:spPr>
      </p:pic>
    </p:spTree>
    <p:extLst>
      <p:ext uri="{BB962C8B-B14F-4D97-AF65-F5344CB8AC3E}">
        <p14:creationId xmlns:p14="http://schemas.microsoft.com/office/powerpoint/2010/main" val="332055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2156</Words>
  <Application>Microsoft Office PowerPoint</Application>
  <PresentationFormat>Widescreen</PresentationFormat>
  <Paragraphs>270</Paragraphs>
  <Slides>35</Slides>
  <Notes>1</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35</vt:i4>
      </vt:variant>
    </vt:vector>
  </HeadingPairs>
  <TitlesOfParts>
    <vt:vector size="46" baseType="lpstr">
      <vt:lpstr>Arial</vt:lpstr>
      <vt:lpstr>Calibri</vt:lpstr>
      <vt:lpstr>Calibri Light</vt:lpstr>
      <vt:lpstr>Comic Sans MS</vt:lpstr>
      <vt:lpstr>Franklin Gothic Book</vt:lpstr>
      <vt:lpstr>Lato</vt:lpstr>
      <vt:lpstr>3_Office Theme</vt:lpstr>
      <vt:lpstr>2_Office Theme</vt:lpstr>
      <vt:lpstr>Office Theme</vt:lpstr>
      <vt:lpstr>6_Office Theme</vt:lpstr>
      <vt:lpstr>4_Office Theme</vt:lpstr>
      <vt:lpstr>PowerPoint Presentation</vt:lpstr>
      <vt:lpstr>PowerPoint Presentation</vt:lpstr>
      <vt:lpstr>PowerPoint Presentation</vt:lpstr>
      <vt:lpstr>PowerPoint Presentation</vt:lpstr>
      <vt:lpstr>Recap of Tutor Time</vt:lpstr>
      <vt:lpstr>Tutor Time Recap</vt:lpstr>
      <vt:lpstr>IS FGM just like male circumcision?</vt:lpstr>
      <vt:lpstr>What parts of the genitals are involved?</vt:lpstr>
      <vt:lpstr>Where does FGM happen?</vt:lpstr>
      <vt:lpstr>When does FGM happen to a girl?</vt:lpstr>
      <vt:lpstr>FGM and Human Rights</vt:lpstr>
      <vt:lpstr>FGM and Human Rights</vt:lpstr>
      <vt:lpstr>FGM and Human Rights</vt:lpstr>
      <vt:lpstr>FGM and Human Rights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Barriers to reporting FGM?</vt:lpstr>
      <vt:lpstr>Barriers to reporting FGM?</vt:lpstr>
      <vt:lpstr>Barriers to reporting FGM?</vt:lpstr>
      <vt:lpstr>What to watch or listen for if a friend/family member is at risk of FGM?</vt:lpstr>
      <vt:lpstr>What to watch or listen for if a friend/family member is at risk of FGM?</vt:lpstr>
      <vt:lpstr>What to watch or listen for if a friend/family member is at risk of FGM?</vt:lpstr>
      <vt:lpstr>Support</vt:lpstr>
      <vt:lpstr>Scenario</vt:lpstr>
      <vt:lpstr>Extension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59</cp:revision>
  <dcterms:created xsi:type="dcterms:W3CDTF">2024-08-15T13:31:51Z</dcterms:created>
  <dcterms:modified xsi:type="dcterms:W3CDTF">2024-10-11T14:23:41Z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