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2" r:id="rId5"/>
    <p:sldMasterId id="2147483794" r:id="rId6"/>
    <p:sldMasterId id="2147483806" r:id="rId7"/>
    <p:sldMasterId id="2147483818" r:id="rId8"/>
    <p:sldMasterId id="2147483830" r:id="rId9"/>
  </p:sldMasterIdLst>
  <p:notesMasterIdLst>
    <p:notesMasterId r:id="rId34"/>
  </p:notesMasterIdLst>
  <p:sldIdLst>
    <p:sldId id="332" r:id="rId10"/>
    <p:sldId id="333" r:id="rId11"/>
    <p:sldId id="334" r:id="rId12"/>
    <p:sldId id="355" r:id="rId13"/>
    <p:sldId id="275" r:id="rId14"/>
    <p:sldId id="356" r:id="rId15"/>
    <p:sldId id="357" r:id="rId16"/>
    <p:sldId id="358" r:id="rId17"/>
    <p:sldId id="359" r:id="rId18"/>
    <p:sldId id="360" r:id="rId19"/>
    <p:sldId id="361" r:id="rId20"/>
    <p:sldId id="363" r:id="rId21"/>
    <p:sldId id="364" r:id="rId22"/>
    <p:sldId id="327" r:id="rId23"/>
    <p:sldId id="365" r:id="rId24"/>
    <p:sldId id="366" r:id="rId25"/>
    <p:sldId id="336" r:id="rId26"/>
    <p:sldId id="367" r:id="rId27"/>
    <p:sldId id="368" r:id="rId28"/>
    <p:sldId id="369" r:id="rId29"/>
    <p:sldId id="370" r:id="rId30"/>
    <p:sldId id="371" r:id="rId31"/>
    <p:sldId id="372" r:id="rId32"/>
    <p:sldId id="373" r:id="rId33"/>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gxG3DBsB/uV5KEVit42EQ==" hashData="lC1rWxEWEZpamXCb+k04EIMu74QFjRR/DjiB6DJzr0cQcpmvPw3ri0AxTLmdfMzHXUx6P3bvrDglHBce2Oqa9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810"/>
  </p:normalViewPr>
  <p:slideViewPr>
    <p:cSldViewPr>
      <p:cViewPr varScale="1">
        <p:scale>
          <a:sx n="69" d="100"/>
          <a:sy n="69" d="100"/>
        </p:scale>
        <p:origin x="282" y="8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5/10/relationships/revisionInfo" Target="revisionInfo.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CBA066-C176-1747-8343-ABBBC0BEFBAB}" type="datetimeFigureOut">
              <a:rPr lang="en-US" smtClean="0"/>
              <a:t>9/25/2024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93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76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6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23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3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02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3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9/25/2024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8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53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9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89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975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272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518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237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56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62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82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82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149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41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026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495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12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829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47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9/25/2024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929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941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989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059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343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123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8687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1209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929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50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9/25/2024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3791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2274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5926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487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694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7939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726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9/25/2024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9/25/2024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63894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472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22323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25/09/2024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86784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917407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8424936"/>
          </a:xfrm>
        </p:spPr>
        <p:txBody>
          <a:bodyPr>
            <a:normAutofit fontScale="77500" lnSpcReduction="20000"/>
          </a:bodyPr>
          <a:lstStyle/>
          <a:p>
            <a:pPr marL="0" indent="0">
              <a:buNone/>
            </a:pPr>
            <a:r>
              <a:rPr lang="en-US" sz="6000" b="1" dirty="0"/>
              <a:t>Hyperactivity of the Brain</a:t>
            </a:r>
            <a:r>
              <a:rPr lang="en-US" sz="6000" dirty="0"/>
              <a:t>– </a:t>
            </a:r>
          </a:p>
          <a:p>
            <a:pPr marL="0" indent="0">
              <a:buNone/>
            </a:pPr>
            <a:endParaRPr lang="en-US" sz="6000" dirty="0"/>
          </a:p>
          <a:p>
            <a:pPr marL="0" indent="0">
              <a:buNone/>
            </a:pPr>
            <a:r>
              <a:rPr lang="en-US" sz="6000" dirty="0"/>
              <a:t>This means that the brain is over active which makes people “hyper”</a:t>
            </a:r>
          </a:p>
          <a:p>
            <a:pPr marL="0" indent="0">
              <a:buNone/>
            </a:pPr>
            <a:endParaRPr lang="en-US" sz="6000" dirty="0"/>
          </a:p>
          <a:p>
            <a:pPr marL="0" indent="0">
              <a:buNone/>
            </a:pPr>
            <a:r>
              <a:rPr lang="en-US" sz="6000" dirty="0"/>
              <a:t>This often leads to poor </a:t>
            </a:r>
            <a:r>
              <a:rPr lang="en-US" sz="6000" dirty="0" err="1"/>
              <a:t>behaviour</a:t>
            </a:r>
            <a:r>
              <a:rPr lang="en-US" sz="6000" dirty="0"/>
              <a:t> choices.</a:t>
            </a:r>
          </a:p>
          <a:p>
            <a:pPr marL="0" indent="0">
              <a:buNone/>
            </a:pPr>
            <a:endParaRPr lang="en-US" sz="6000" dirty="0"/>
          </a:p>
          <a:p>
            <a:pPr marL="0" indent="0">
              <a:buNone/>
            </a:pPr>
            <a:r>
              <a:rPr lang="en-US" sz="6000" dirty="0"/>
              <a:t>This can mean:</a:t>
            </a:r>
          </a:p>
          <a:p>
            <a:pPr>
              <a:buFontTx/>
              <a:buChar char="-"/>
            </a:pPr>
            <a:r>
              <a:rPr lang="en-US" sz="6000" dirty="0"/>
              <a:t>More chance of falling out with family and friends</a:t>
            </a:r>
          </a:p>
          <a:p>
            <a:pPr>
              <a:buFontTx/>
              <a:buChar char="-"/>
            </a:pPr>
            <a:r>
              <a:rPr lang="en-US" sz="6000" dirty="0"/>
              <a:t>Negatively impacts school life with more detentions and poor grades</a:t>
            </a:r>
          </a:p>
          <a:p>
            <a:pPr marL="0" indent="0">
              <a:buNone/>
            </a:pPr>
            <a:endParaRPr lang="en-US"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Impact of sugar on the body</a:t>
            </a:r>
            <a:endParaRPr sz="4000" spc="45" dirty="0"/>
          </a:p>
        </p:txBody>
      </p:sp>
      <p:pic>
        <p:nvPicPr>
          <p:cNvPr id="9" name="Picture 8"/>
          <p:cNvPicPr>
            <a:picLocks noChangeAspect="1"/>
          </p:cNvPicPr>
          <p:nvPr/>
        </p:nvPicPr>
        <p:blipFill>
          <a:blip r:embed="rId4"/>
          <a:stretch>
            <a:fillRect/>
          </a:stretch>
        </p:blipFill>
        <p:spPr>
          <a:xfrm>
            <a:off x="11195233" y="3097626"/>
            <a:ext cx="8506379" cy="6391936"/>
          </a:xfrm>
          <a:prstGeom prst="rect">
            <a:avLst/>
          </a:prstGeom>
        </p:spPr>
      </p:pic>
    </p:spTree>
    <p:extLst>
      <p:ext uri="{BB962C8B-B14F-4D97-AF65-F5344CB8AC3E}">
        <p14:creationId xmlns:p14="http://schemas.microsoft.com/office/powerpoint/2010/main" val="421062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8424936"/>
          </a:xfrm>
        </p:spPr>
        <p:txBody>
          <a:bodyPr>
            <a:normAutofit lnSpcReduction="10000"/>
          </a:bodyPr>
          <a:lstStyle/>
          <a:p>
            <a:pPr marL="0" indent="0">
              <a:buNone/>
            </a:pPr>
            <a:r>
              <a:rPr lang="en-US" sz="6000" dirty="0"/>
              <a:t>Last year when you looked at this topic we discussed what impact caffeine has on the body.</a:t>
            </a:r>
          </a:p>
          <a:p>
            <a:pPr marL="0" indent="0">
              <a:buNone/>
            </a:pPr>
            <a:endParaRPr lang="en-US" sz="6000" dirty="0"/>
          </a:p>
          <a:p>
            <a:pPr marL="0" indent="0">
              <a:buNone/>
            </a:pPr>
            <a:r>
              <a:rPr lang="en-US" sz="6000" dirty="0"/>
              <a:t>With the person next to you can you remember what impact caffeine had on the body? There are 3 pictures on the right to help you</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Impact of caffeine on the body</a:t>
            </a:r>
            <a:endParaRPr sz="4000" spc="45" dirty="0"/>
          </a:p>
        </p:txBody>
      </p:sp>
      <p:pic>
        <p:nvPicPr>
          <p:cNvPr id="9" name="Picture 8"/>
          <p:cNvPicPr>
            <a:picLocks noChangeAspect="1"/>
          </p:cNvPicPr>
          <p:nvPr/>
        </p:nvPicPr>
        <p:blipFill>
          <a:blip r:embed="rId4"/>
          <a:stretch>
            <a:fillRect/>
          </a:stretch>
        </p:blipFill>
        <p:spPr>
          <a:xfrm>
            <a:off x="12520576" y="2486323"/>
            <a:ext cx="6480719" cy="2520280"/>
          </a:xfrm>
          <a:prstGeom prst="rect">
            <a:avLst/>
          </a:prstGeom>
        </p:spPr>
      </p:pic>
      <p:pic>
        <p:nvPicPr>
          <p:cNvPr id="12" name="Picture 11"/>
          <p:cNvPicPr>
            <a:picLocks noChangeAspect="1"/>
          </p:cNvPicPr>
          <p:nvPr/>
        </p:nvPicPr>
        <p:blipFill>
          <a:blip r:embed="rId5"/>
          <a:stretch>
            <a:fillRect/>
          </a:stretch>
        </p:blipFill>
        <p:spPr>
          <a:xfrm>
            <a:off x="10785504" y="5387601"/>
            <a:ext cx="4163089" cy="2770346"/>
          </a:xfrm>
          <a:prstGeom prst="rect">
            <a:avLst/>
          </a:prstGeom>
        </p:spPr>
      </p:pic>
      <p:pic>
        <p:nvPicPr>
          <p:cNvPr id="13" name="Picture 12"/>
          <p:cNvPicPr>
            <a:picLocks noChangeAspect="1"/>
          </p:cNvPicPr>
          <p:nvPr/>
        </p:nvPicPr>
        <p:blipFill>
          <a:blip r:embed="rId6"/>
          <a:stretch>
            <a:fillRect/>
          </a:stretch>
        </p:blipFill>
        <p:spPr>
          <a:xfrm>
            <a:off x="15307933" y="6453360"/>
            <a:ext cx="4052702" cy="4052702"/>
          </a:xfrm>
          <a:prstGeom prst="rect">
            <a:avLst/>
          </a:prstGeom>
        </p:spPr>
      </p:pic>
    </p:spTree>
    <p:extLst>
      <p:ext uri="{BB962C8B-B14F-4D97-AF65-F5344CB8AC3E}">
        <p14:creationId xmlns:p14="http://schemas.microsoft.com/office/powerpoint/2010/main" val="225822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2853469"/>
          </a:xfrm>
        </p:spPr>
        <p:txBody>
          <a:bodyPr>
            <a:normAutofit/>
          </a:bodyPr>
          <a:lstStyle/>
          <a:p>
            <a:pPr marL="0" indent="0">
              <a:buNone/>
            </a:pPr>
            <a:r>
              <a:rPr lang="en-US" sz="6000" dirty="0"/>
              <a:t>Sleep disturbance which leads to a lack of focus and concentration</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Impact of caffeine on the body</a:t>
            </a:r>
            <a:endParaRPr sz="4000" spc="45" dirty="0"/>
          </a:p>
        </p:txBody>
      </p:sp>
      <p:pic>
        <p:nvPicPr>
          <p:cNvPr id="9" name="Picture 8"/>
          <p:cNvPicPr>
            <a:picLocks noChangeAspect="1"/>
          </p:cNvPicPr>
          <p:nvPr/>
        </p:nvPicPr>
        <p:blipFill>
          <a:blip r:embed="rId4"/>
          <a:stretch>
            <a:fillRect/>
          </a:stretch>
        </p:blipFill>
        <p:spPr>
          <a:xfrm>
            <a:off x="12012379" y="5381121"/>
            <a:ext cx="6480719" cy="2520280"/>
          </a:xfrm>
          <a:prstGeom prst="rect">
            <a:avLst/>
          </a:prstGeom>
        </p:spPr>
      </p:pic>
      <p:pic>
        <p:nvPicPr>
          <p:cNvPr id="12" name="Picture 11"/>
          <p:cNvPicPr>
            <a:picLocks noChangeAspect="1"/>
          </p:cNvPicPr>
          <p:nvPr/>
        </p:nvPicPr>
        <p:blipFill>
          <a:blip r:embed="rId5"/>
          <a:stretch>
            <a:fillRect/>
          </a:stretch>
        </p:blipFill>
        <p:spPr>
          <a:xfrm>
            <a:off x="13171195" y="2452270"/>
            <a:ext cx="4163089" cy="2770346"/>
          </a:xfrm>
          <a:prstGeom prst="rect">
            <a:avLst/>
          </a:prstGeom>
        </p:spPr>
      </p:pic>
      <p:pic>
        <p:nvPicPr>
          <p:cNvPr id="13" name="Picture 12"/>
          <p:cNvPicPr>
            <a:picLocks noChangeAspect="1"/>
          </p:cNvPicPr>
          <p:nvPr/>
        </p:nvPicPr>
        <p:blipFill>
          <a:blip r:embed="rId6"/>
          <a:stretch>
            <a:fillRect/>
          </a:stretch>
        </p:blipFill>
        <p:spPr>
          <a:xfrm>
            <a:off x="14079570" y="8066973"/>
            <a:ext cx="3254714" cy="3254714"/>
          </a:xfrm>
          <a:prstGeom prst="rect">
            <a:avLst/>
          </a:prstGeom>
        </p:spPr>
      </p:pic>
      <p:sp>
        <p:nvSpPr>
          <p:cNvPr id="11" name="Content Placeholder 2"/>
          <p:cNvSpPr txBox="1">
            <a:spLocks/>
          </p:cNvSpPr>
          <p:nvPr/>
        </p:nvSpPr>
        <p:spPr>
          <a:xfrm>
            <a:off x="1034388" y="5018648"/>
            <a:ext cx="9686675" cy="2853469"/>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Increased heart rate. This can make it feel like you are having palpitations</a:t>
            </a:r>
          </a:p>
        </p:txBody>
      </p:sp>
      <p:sp>
        <p:nvSpPr>
          <p:cNvPr id="14" name="Content Placeholder 2"/>
          <p:cNvSpPr txBox="1">
            <a:spLocks/>
          </p:cNvSpPr>
          <p:nvPr/>
        </p:nvSpPr>
        <p:spPr>
          <a:xfrm>
            <a:off x="1034387" y="8066973"/>
            <a:ext cx="9686675" cy="2853469"/>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Increased blood pressure which puts your heart under undue pressure</a:t>
            </a:r>
          </a:p>
        </p:txBody>
      </p:sp>
    </p:spTree>
    <p:extLst>
      <p:ext uri="{BB962C8B-B14F-4D97-AF65-F5344CB8AC3E}">
        <p14:creationId xmlns:p14="http://schemas.microsoft.com/office/powerpoint/2010/main" val="295448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320535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a:t>What are the 2 main ingredients in energy drinks?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a:solidFill>
                  <a:srgbClr val="FF0000"/>
                </a:solidFill>
                <a:latin typeface="Calibri" panose="020F0502020204030204" pitchFamily="34" charset="0"/>
                <a:cs typeface="Calibri" panose="020F0502020204030204" pitchFamily="34" charset="0"/>
              </a:rPr>
              <a:t>Sugar, Caffeine</a:t>
            </a:r>
          </a:p>
        </p:txBody>
      </p:sp>
    </p:spTree>
    <p:extLst>
      <p:ext uri="{BB962C8B-B14F-4D97-AF65-F5344CB8AC3E}">
        <p14:creationId xmlns:p14="http://schemas.microsoft.com/office/powerpoint/2010/main" val="72652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a:t>Give one impact of sugar on the body?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1143000" indent="-1143000">
              <a:buAutoNum type="arabicPeriod"/>
            </a:pPr>
            <a:r>
              <a:rPr lang="en-US" sz="6000" dirty="0">
                <a:solidFill>
                  <a:srgbClr val="FF0000"/>
                </a:solidFill>
                <a:latin typeface="Calibri" panose="020F0502020204030204" pitchFamily="34" charset="0"/>
                <a:cs typeface="Calibri" panose="020F0502020204030204" pitchFamily="34" charset="0"/>
              </a:rPr>
              <a:t>Tooth Decay</a:t>
            </a:r>
          </a:p>
          <a:p>
            <a:pPr marL="1143000" indent="-1143000">
              <a:buAutoNum type="arabicPeriod"/>
            </a:pPr>
            <a:r>
              <a:rPr lang="en-US" sz="6000" dirty="0">
                <a:solidFill>
                  <a:srgbClr val="FF0000"/>
                </a:solidFill>
                <a:latin typeface="Calibri" panose="020F0502020204030204" pitchFamily="34" charset="0"/>
                <a:cs typeface="Calibri" panose="020F0502020204030204" pitchFamily="34" charset="0"/>
              </a:rPr>
              <a:t>Possible weight gain</a:t>
            </a:r>
          </a:p>
          <a:p>
            <a:pPr marL="1143000" indent="-1143000">
              <a:buAutoNum type="arabicPeriod"/>
            </a:pPr>
            <a:r>
              <a:rPr lang="en-US" sz="6000" dirty="0">
                <a:solidFill>
                  <a:srgbClr val="FF0000"/>
                </a:solidFill>
                <a:latin typeface="Calibri" panose="020F0502020204030204" pitchFamily="34" charset="0"/>
                <a:cs typeface="Calibri" panose="020F0502020204030204" pitchFamily="34" charset="0"/>
              </a:rPr>
              <a:t>Hyperactivity of the brain</a:t>
            </a:r>
          </a:p>
        </p:txBody>
      </p:sp>
    </p:spTree>
    <p:extLst>
      <p:ext uri="{BB962C8B-B14F-4D97-AF65-F5344CB8AC3E}">
        <p14:creationId xmlns:p14="http://schemas.microsoft.com/office/powerpoint/2010/main" val="349925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a:t>Give one impact of caffeine on the body?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1143000" indent="-1143000">
              <a:buAutoNum type="arabicPeriod"/>
            </a:pPr>
            <a:r>
              <a:rPr lang="en-US" sz="6000" dirty="0">
                <a:solidFill>
                  <a:srgbClr val="FF0000"/>
                </a:solidFill>
                <a:latin typeface="Calibri" panose="020F0502020204030204" pitchFamily="34" charset="0"/>
                <a:cs typeface="Calibri" panose="020F0502020204030204" pitchFamily="34" charset="0"/>
              </a:rPr>
              <a:t>Sleep disturbance</a:t>
            </a:r>
          </a:p>
          <a:p>
            <a:pPr marL="1143000" indent="-1143000">
              <a:buAutoNum type="arabicPeriod"/>
            </a:pPr>
            <a:r>
              <a:rPr lang="en-US" sz="6000" dirty="0">
                <a:solidFill>
                  <a:srgbClr val="FF0000"/>
                </a:solidFill>
                <a:latin typeface="Calibri" panose="020F0502020204030204" pitchFamily="34" charset="0"/>
                <a:cs typeface="Calibri" panose="020F0502020204030204" pitchFamily="34" charset="0"/>
              </a:rPr>
              <a:t>Increased heart rate</a:t>
            </a:r>
          </a:p>
          <a:p>
            <a:pPr marL="1143000" indent="-1143000">
              <a:buAutoNum type="arabicPeriod"/>
            </a:pPr>
            <a:r>
              <a:rPr lang="en-US" sz="6000" dirty="0">
                <a:solidFill>
                  <a:srgbClr val="FF0000"/>
                </a:solidFill>
                <a:latin typeface="Calibri" panose="020F0502020204030204" pitchFamily="34" charset="0"/>
                <a:cs typeface="Calibri" panose="020F0502020204030204" pitchFamily="34" charset="0"/>
              </a:rPr>
              <a:t>Increased blood pressure</a:t>
            </a:r>
          </a:p>
        </p:txBody>
      </p:sp>
    </p:spTree>
    <p:extLst>
      <p:ext uri="{BB962C8B-B14F-4D97-AF65-F5344CB8AC3E}">
        <p14:creationId xmlns:p14="http://schemas.microsoft.com/office/powerpoint/2010/main" val="379570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8424936"/>
          </a:xfrm>
        </p:spPr>
        <p:txBody>
          <a:bodyPr>
            <a:normAutofit fontScale="92500" lnSpcReduction="10000"/>
          </a:bodyPr>
          <a:lstStyle/>
          <a:p>
            <a:pPr marL="0" indent="0">
              <a:buNone/>
            </a:pPr>
            <a:r>
              <a:rPr lang="en-US" sz="6000" dirty="0"/>
              <a:t>We are now going to look at a scenario of 2 young people that are drinking too many energy drinks. </a:t>
            </a:r>
          </a:p>
          <a:p>
            <a:pPr marL="0" indent="0">
              <a:buNone/>
            </a:pPr>
            <a:endParaRPr lang="en-US" sz="6000" dirty="0"/>
          </a:p>
          <a:p>
            <a:pPr marL="0" indent="0">
              <a:buNone/>
            </a:pPr>
            <a:r>
              <a:rPr lang="en-US" sz="6000" dirty="0"/>
              <a:t>You will need to read the scenario and answers the questions in your books.</a:t>
            </a:r>
          </a:p>
          <a:p>
            <a:pPr marL="0" indent="0">
              <a:buNone/>
            </a:pPr>
            <a:endParaRPr lang="en-US" sz="6000" dirty="0"/>
          </a:p>
          <a:p>
            <a:pPr marL="0" indent="0">
              <a:buNone/>
            </a:pPr>
            <a:r>
              <a:rPr lang="en-US" sz="6000" dirty="0"/>
              <a:t>Be ready to share your answers with the class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Scenario</a:t>
            </a:r>
            <a:endParaRPr sz="4000" spc="45" dirty="0"/>
          </a:p>
        </p:txBody>
      </p:sp>
      <p:pic>
        <p:nvPicPr>
          <p:cNvPr id="11" name="Picture 10"/>
          <p:cNvPicPr>
            <a:picLocks noChangeAspect="1"/>
          </p:cNvPicPr>
          <p:nvPr/>
        </p:nvPicPr>
        <p:blipFill>
          <a:blip r:embed="rId4"/>
          <a:stretch>
            <a:fillRect/>
          </a:stretch>
        </p:blipFill>
        <p:spPr>
          <a:xfrm>
            <a:off x="10950663" y="2846363"/>
            <a:ext cx="8371733" cy="6278800"/>
          </a:xfrm>
          <a:prstGeom prst="rect">
            <a:avLst/>
          </a:prstGeom>
        </p:spPr>
      </p:pic>
    </p:spTree>
    <p:extLst>
      <p:ext uri="{BB962C8B-B14F-4D97-AF65-F5344CB8AC3E}">
        <p14:creationId xmlns:p14="http://schemas.microsoft.com/office/powerpoint/2010/main" val="2083979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689268" y="1921939"/>
            <a:ext cx="10100813" cy="9663915"/>
          </a:xfrm>
        </p:spPr>
        <p:txBody>
          <a:bodyPr>
            <a:normAutofit fontScale="70000" lnSpcReduction="20000"/>
          </a:bodyPr>
          <a:lstStyle/>
          <a:p>
            <a:pPr marL="0" indent="0">
              <a:buNone/>
            </a:pPr>
            <a:r>
              <a:rPr lang="en-US" sz="6000" dirty="0"/>
              <a:t>Jordan and Kelly walk to school together everyday. They always stop at the shop and buy an energy drink to drink on the way to school. They also regularly buy another energy on the way home from school. Both Jordan and Kelly complain to each other that they are always tired in the mornings as they didn’t sleep well. They both say they need the energy drink before school to waken up and one after as they are tired from their lessons. At Kelly’s parents evening, teachers complained that Kelly can be very hyper at times in school and is very silly and this has led to her not concentrating, not completing all her work and getting more detentions. Jordan is also thinking that he needs to ask his parents for new t-shirts as his are becoming a bit tight but he doesn’t think he has grown much. He also is finding it difficult to drink hot or cold drinks as these make his teeth feel very sensitive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Scenario</a:t>
            </a:r>
            <a:endParaRPr sz="4000" spc="45" dirty="0"/>
          </a:p>
        </p:txBody>
      </p:sp>
      <p:sp>
        <p:nvSpPr>
          <p:cNvPr id="9" name="Content Placeholder 2"/>
          <p:cNvSpPr txBox="1">
            <a:spLocks/>
          </p:cNvSpPr>
          <p:nvPr/>
        </p:nvSpPr>
        <p:spPr>
          <a:xfrm>
            <a:off x="11420202" y="2001279"/>
            <a:ext cx="8610907" cy="9663915"/>
          </a:xfrm>
          <a:prstGeom prst="rect">
            <a:avLst/>
          </a:prstGeom>
        </p:spPr>
        <p:txBody>
          <a:bodyPr vert="horz" lIns="91440" tIns="45720" rIns="91440" bIns="45720"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a:t>Questions</a:t>
            </a:r>
          </a:p>
          <a:p>
            <a:pPr marL="0" indent="0" algn="ctr">
              <a:buFont typeface="Arial" panose="020B0604020202020204" pitchFamily="34" charset="0"/>
              <a:buNone/>
            </a:pPr>
            <a:endParaRPr lang="en-US" sz="6000" b="1" dirty="0"/>
          </a:p>
          <a:p>
            <a:pPr marL="1143000" indent="-1143000">
              <a:buFont typeface="Arial" panose="020B0604020202020204" pitchFamily="34" charset="0"/>
              <a:buAutoNum type="arabicPeriod"/>
            </a:pPr>
            <a:r>
              <a:rPr lang="en-US" sz="6000" dirty="0"/>
              <a:t>Why might Jordan and Kelly be waking up feeling tired due to not sleep well?</a:t>
            </a:r>
          </a:p>
          <a:p>
            <a:pPr marL="1143000" indent="-1143000">
              <a:buFont typeface="Arial" panose="020B0604020202020204" pitchFamily="34" charset="0"/>
              <a:buAutoNum type="arabicPeriod"/>
            </a:pPr>
            <a:endParaRPr lang="en-US" sz="6000" b="1" dirty="0"/>
          </a:p>
          <a:p>
            <a:pPr marL="1143000" indent="-1143000">
              <a:buFont typeface="Arial" panose="020B0604020202020204" pitchFamily="34" charset="0"/>
              <a:buAutoNum type="arabicPeriod"/>
            </a:pPr>
            <a:r>
              <a:rPr lang="en-US" sz="6000" dirty="0"/>
              <a:t>Why could Kelly’s </a:t>
            </a:r>
            <a:r>
              <a:rPr lang="en-US" sz="6000" dirty="0" err="1"/>
              <a:t>behaviour</a:t>
            </a:r>
            <a:r>
              <a:rPr lang="en-US" sz="6000" dirty="0"/>
              <a:t> not be great at school?</a:t>
            </a:r>
          </a:p>
          <a:p>
            <a:pPr marL="1143000" indent="-1143000">
              <a:buFont typeface="Arial" panose="020B0604020202020204" pitchFamily="34" charset="0"/>
              <a:buAutoNum type="arabicPeriod"/>
            </a:pPr>
            <a:endParaRPr lang="en-US" sz="6000" dirty="0"/>
          </a:p>
          <a:p>
            <a:pPr marL="1143000" indent="-1143000">
              <a:buFont typeface="Arial" panose="020B0604020202020204" pitchFamily="34" charset="0"/>
              <a:buAutoNum type="arabicPeriod"/>
            </a:pPr>
            <a:r>
              <a:rPr lang="en-US" sz="6000" dirty="0"/>
              <a:t>What advice would you give Jordan about his clothes and teeth problems?</a:t>
            </a:r>
          </a:p>
        </p:txBody>
      </p:sp>
    </p:spTree>
    <p:extLst>
      <p:ext uri="{BB962C8B-B14F-4D97-AF65-F5344CB8AC3E}">
        <p14:creationId xmlns:p14="http://schemas.microsoft.com/office/powerpoint/2010/main" val="4197591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8424936"/>
          </a:xfrm>
        </p:spPr>
        <p:txBody>
          <a:bodyPr>
            <a:normAutofit/>
          </a:bodyPr>
          <a:lstStyle/>
          <a:p>
            <a:pPr marL="0" indent="0">
              <a:buNone/>
            </a:pPr>
            <a:r>
              <a:rPr lang="en-US" sz="6000" dirty="0"/>
              <a:t>Last year when you looked at this topic we discussed the law around energy drinks and U16’s.</a:t>
            </a:r>
          </a:p>
          <a:p>
            <a:pPr marL="0" indent="0">
              <a:buNone/>
            </a:pPr>
            <a:endParaRPr lang="en-US" sz="6000" dirty="0"/>
          </a:p>
          <a:p>
            <a:pPr marL="0" indent="0">
              <a:buNone/>
            </a:pPr>
            <a:r>
              <a:rPr lang="en-US" sz="6000" dirty="0"/>
              <a:t>What can you remember about this law?</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Law around energy drinks</a:t>
            </a:r>
            <a:endParaRPr sz="4000" spc="45" dirty="0"/>
          </a:p>
        </p:txBody>
      </p:sp>
      <p:pic>
        <p:nvPicPr>
          <p:cNvPr id="11" name="Picture 10"/>
          <p:cNvPicPr>
            <a:picLocks noChangeAspect="1"/>
          </p:cNvPicPr>
          <p:nvPr/>
        </p:nvPicPr>
        <p:blipFill>
          <a:blip r:embed="rId4"/>
          <a:stretch>
            <a:fillRect/>
          </a:stretch>
        </p:blipFill>
        <p:spPr>
          <a:xfrm>
            <a:off x="10950663" y="2846363"/>
            <a:ext cx="8371733" cy="6278800"/>
          </a:xfrm>
          <a:prstGeom prst="rect">
            <a:avLst/>
          </a:prstGeom>
        </p:spPr>
      </p:pic>
    </p:spTree>
    <p:extLst>
      <p:ext uri="{BB962C8B-B14F-4D97-AF65-F5344CB8AC3E}">
        <p14:creationId xmlns:p14="http://schemas.microsoft.com/office/powerpoint/2010/main" val="368021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4617"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1507864" rtl="0" eaLnBrk="1" fontAlgn="auto" latinLnBrk="0" hangingPunct="1">
                  <a:lnSpc>
                    <a:spcPct val="100000"/>
                  </a:lnSpc>
                  <a:spcBef>
                    <a:spcPts val="0"/>
                  </a:spcBef>
                  <a:spcAft>
                    <a:spcPts val="0"/>
                  </a:spcAft>
                  <a:buClrTx/>
                  <a:buSzTx/>
                  <a:buFontTx/>
                  <a:buNone/>
                  <a:tabLst/>
                  <a:defRPr/>
                </a:pPr>
                <a:t>25 September 2024</a:t>
              </a:fld>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5800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a:t>
              </a:r>
              <a:r>
                <a:rPr lang="en-US" sz="4617" b="1" kern="0" dirty="0">
                  <a:solidFill>
                    <a:prstClr val="black"/>
                  </a:solidFill>
                  <a:latin typeface="Franklin Gothic Book" panose="020B0503020102020204" pitchFamily="34" charset="0"/>
                </a:rPr>
                <a:t>Making Friends</a:t>
              </a:r>
              <a:endParaRPr kumimoji="0" lang="en-US" sz="4617"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750269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following tasks (if you haven’t done so already):</a:t>
            </a: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lvl="0" indent="-753923" defTabSz="1507864">
              <a:buFont typeface="+mj-lt"/>
              <a:buAutoNum type="arabicPeriod"/>
              <a:defRPr/>
            </a:pPr>
            <a:r>
              <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Put together your</a:t>
            </a:r>
            <a:r>
              <a:rPr kumimoji="0" lang="en-US" sz="3958" b="1" i="0" u="none" strike="noStrike" kern="1200" cap="none" spc="0" normalizeH="0" noProof="0" dirty="0">
                <a:ln>
                  <a:noFill/>
                </a:ln>
                <a:solidFill>
                  <a:prstClr val="black"/>
                </a:solidFill>
                <a:effectLst/>
                <a:uLnTx/>
                <a:uFillTx/>
                <a:latin typeface="Franklin Gothic Book" panose="020B0503020102020204" pitchFamily="34" charset="0"/>
                <a:ea typeface="+mn-ea"/>
                <a:cs typeface="+mn-cs"/>
              </a:rPr>
              <a:t> exercise book</a:t>
            </a:r>
          </a:p>
          <a:p>
            <a:pPr marL="1211123" lvl="1" indent="-753923" defTabSz="1507864">
              <a:buFont typeface="+mj-lt"/>
              <a:buAutoNum type="arabicPeriod"/>
              <a:defRPr/>
            </a:pPr>
            <a:r>
              <a:rPr lang="en-US" sz="3958" b="1" dirty="0">
                <a:solidFill>
                  <a:prstClr val="black"/>
                </a:solidFill>
                <a:latin typeface="Franklin Gothic Book" panose="020B0503020102020204" pitchFamily="34" charset="0"/>
              </a:rPr>
              <a:t>Plastic cover</a:t>
            </a:r>
          </a:p>
          <a:p>
            <a:pPr marL="1211123" lvl="1" indent="-753923" defTabSz="1507864">
              <a:buFont typeface="+mj-lt"/>
              <a:buAutoNum type="arabicPeriod"/>
              <a:defRPr/>
            </a:pPr>
            <a:r>
              <a:rPr lang="en-US" sz="3958" b="1" dirty="0">
                <a:solidFill>
                  <a:prstClr val="black"/>
                </a:solidFill>
                <a:latin typeface="Franklin Gothic Book" panose="020B0503020102020204" pitchFamily="34" charset="0"/>
              </a:rPr>
              <a:t>White paper at the back for your mini whiteboard</a:t>
            </a:r>
          </a:p>
          <a:p>
            <a:pPr marL="1211123" lvl="1" indent="-753923" defTabSz="1507864">
              <a:buFont typeface="+mj-lt"/>
              <a:buAutoNum type="arabicPeriod"/>
              <a:defRPr/>
            </a:pPr>
            <a:r>
              <a:rPr lang="en-US" sz="3958" b="1" dirty="0">
                <a:solidFill>
                  <a:prstClr val="black"/>
                </a:solidFill>
                <a:latin typeface="Franklin Gothic Book" panose="020B0503020102020204" pitchFamily="34" charset="0"/>
              </a:rPr>
              <a:t>Golden thread sticker on the front</a:t>
            </a:r>
          </a:p>
          <a:p>
            <a:pPr marL="1211123" lvl="1" indent="-753923" defTabSz="1507864">
              <a:buFont typeface="+mj-lt"/>
              <a:buAutoNum type="arabicPeriod"/>
              <a:defRPr/>
            </a:pPr>
            <a:endParaRPr lang="en-US" sz="3958"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3958" b="1" dirty="0">
                <a:solidFill>
                  <a:prstClr val="black"/>
                </a:solidFill>
                <a:latin typeface="Franklin Gothic Book" panose="020B0503020102020204" pitchFamily="34" charset="0"/>
              </a:rPr>
              <a:t>Write your full name, Personal Development and your class name on the front of your book</a:t>
            </a:r>
          </a:p>
          <a:p>
            <a:pPr marR="0" lvl="0" algn="l" defTabSz="1507864" rtl="0" eaLnBrk="1" fontAlgn="auto" latinLnBrk="0" hangingPunct="1">
              <a:lnSpc>
                <a:spcPct val="100000"/>
              </a:lnSpc>
              <a:spcBef>
                <a:spcPts val="0"/>
              </a:spcBef>
              <a:spcAft>
                <a:spcPts val="0"/>
              </a:spcAft>
              <a:buClrTx/>
              <a:buSzTx/>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3630" y="1905964"/>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GB" sz="2970"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Tree>
    <p:extLst>
      <p:ext uri="{BB962C8B-B14F-4D97-AF65-F5344CB8AC3E}">
        <p14:creationId xmlns:p14="http://schemas.microsoft.com/office/powerpoint/2010/main" val="552341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8424936"/>
          </a:xfrm>
        </p:spPr>
        <p:txBody>
          <a:bodyPr>
            <a:normAutofit fontScale="85000" lnSpcReduction="10000"/>
          </a:bodyPr>
          <a:lstStyle/>
          <a:p>
            <a:pPr marL="0" indent="0">
              <a:buNone/>
            </a:pPr>
            <a:r>
              <a:rPr lang="en-US" sz="6000" dirty="0"/>
              <a:t>Key points from last year:</a:t>
            </a:r>
          </a:p>
          <a:p>
            <a:pPr marL="0" indent="0">
              <a:buNone/>
            </a:pPr>
            <a:endParaRPr lang="en-US" sz="6000" dirty="0"/>
          </a:p>
          <a:p>
            <a:pPr marL="1143000" indent="-1143000">
              <a:buAutoNum type="arabicPeriod"/>
            </a:pPr>
            <a:r>
              <a:rPr lang="en-US" sz="6000" dirty="0"/>
              <a:t>There is </a:t>
            </a:r>
            <a:r>
              <a:rPr lang="en-US" sz="6000" b="1" dirty="0"/>
              <a:t>no</a:t>
            </a:r>
            <a:r>
              <a:rPr lang="en-US" sz="6000" dirty="0"/>
              <a:t> law about selling energy drinks to U16’s</a:t>
            </a:r>
          </a:p>
          <a:p>
            <a:pPr marL="1143000" indent="-1143000">
              <a:buAutoNum type="arabicPeriod"/>
            </a:pPr>
            <a:r>
              <a:rPr lang="en-US" sz="6000" dirty="0"/>
              <a:t>Major retailers such as Tesco have voluntarily banned selling energy drinks to U16’s due to their health implications</a:t>
            </a:r>
          </a:p>
          <a:p>
            <a:pPr marL="1143000" indent="-1143000">
              <a:buAutoNum type="arabicPeriod"/>
            </a:pPr>
            <a:r>
              <a:rPr lang="en-US" sz="6000" dirty="0"/>
              <a:t>Smaller stores such as corner shops do not have to follow this ban and can sell energy drinks to anyone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Law around energy drinks</a:t>
            </a:r>
            <a:endParaRPr sz="4000" spc="45" dirty="0"/>
          </a:p>
        </p:txBody>
      </p:sp>
      <p:pic>
        <p:nvPicPr>
          <p:cNvPr id="11" name="Picture 10"/>
          <p:cNvPicPr>
            <a:picLocks noChangeAspect="1"/>
          </p:cNvPicPr>
          <p:nvPr/>
        </p:nvPicPr>
        <p:blipFill>
          <a:blip r:embed="rId4"/>
          <a:stretch>
            <a:fillRect/>
          </a:stretch>
        </p:blipFill>
        <p:spPr>
          <a:xfrm>
            <a:off x="10950663" y="2846363"/>
            <a:ext cx="8371733" cy="6278800"/>
          </a:xfrm>
          <a:prstGeom prst="rect">
            <a:avLst/>
          </a:prstGeom>
        </p:spPr>
      </p:pic>
    </p:spTree>
    <p:extLst>
      <p:ext uri="{BB962C8B-B14F-4D97-AF65-F5344CB8AC3E}">
        <p14:creationId xmlns:p14="http://schemas.microsoft.com/office/powerpoint/2010/main" val="2362651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8424936"/>
          </a:xfrm>
        </p:spPr>
        <p:txBody>
          <a:bodyPr>
            <a:normAutofit fontScale="85000" lnSpcReduction="20000"/>
          </a:bodyPr>
          <a:lstStyle/>
          <a:p>
            <a:pPr marL="0" indent="0">
              <a:buNone/>
            </a:pPr>
            <a:r>
              <a:rPr lang="en-US" sz="6000" dirty="0"/>
              <a:t>However, since last year we have had a change of Government. </a:t>
            </a:r>
          </a:p>
          <a:p>
            <a:pPr marL="0" indent="0">
              <a:buNone/>
            </a:pPr>
            <a:endParaRPr lang="en-US" sz="6000" dirty="0"/>
          </a:p>
          <a:p>
            <a:pPr marL="0" indent="0">
              <a:buNone/>
            </a:pPr>
            <a:r>
              <a:rPr lang="en-US" sz="6000" dirty="0" err="1"/>
              <a:t>Labour</a:t>
            </a:r>
            <a:r>
              <a:rPr lang="en-US" sz="6000" dirty="0"/>
              <a:t> have said that they will bring in a law that will ban all sales of energy drinks to those U16.</a:t>
            </a:r>
          </a:p>
          <a:p>
            <a:pPr marL="0" indent="0">
              <a:buNone/>
            </a:pPr>
            <a:endParaRPr lang="en-US" sz="6000" dirty="0"/>
          </a:p>
          <a:p>
            <a:pPr marL="0" indent="0">
              <a:buNone/>
            </a:pPr>
            <a:r>
              <a:rPr lang="en-US" sz="6000" dirty="0"/>
              <a:t>They have said “Any drink containing more than 150mg of caffeine per </a:t>
            </a:r>
            <a:r>
              <a:rPr lang="en-US" sz="6000" dirty="0" err="1"/>
              <a:t>litre</a:t>
            </a:r>
            <a:r>
              <a:rPr lang="en-US" sz="6000" dirty="0"/>
              <a:t> would be restricted and shops will require ID from young looking customers before sale”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Law around energy drinks - Update</a:t>
            </a:r>
            <a:endParaRPr sz="4000" spc="45" dirty="0"/>
          </a:p>
        </p:txBody>
      </p:sp>
      <p:pic>
        <p:nvPicPr>
          <p:cNvPr id="11" name="Picture 10"/>
          <p:cNvPicPr>
            <a:picLocks noChangeAspect="1"/>
          </p:cNvPicPr>
          <p:nvPr/>
        </p:nvPicPr>
        <p:blipFill>
          <a:blip r:embed="rId4"/>
          <a:stretch>
            <a:fillRect/>
          </a:stretch>
        </p:blipFill>
        <p:spPr>
          <a:xfrm>
            <a:off x="10950663" y="2846363"/>
            <a:ext cx="8371733" cy="6278800"/>
          </a:xfrm>
          <a:prstGeom prst="rect">
            <a:avLst/>
          </a:prstGeom>
        </p:spPr>
      </p:pic>
    </p:spTree>
    <p:extLst>
      <p:ext uri="{BB962C8B-B14F-4D97-AF65-F5344CB8AC3E}">
        <p14:creationId xmlns:p14="http://schemas.microsoft.com/office/powerpoint/2010/main" val="3350540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8424936"/>
          </a:xfrm>
        </p:spPr>
        <p:txBody>
          <a:bodyPr>
            <a:normAutofit/>
          </a:bodyPr>
          <a:lstStyle/>
          <a:p>
            <a:pPr marL="0" indent="0">
              <a:buNone/>
            </a:pPr>
            <a:r>
              <a:rPr lang="en-US" sz="6000" b="1" dirty="0"/>
              <a:t>Think – </a:t>
            </a:r>
            <a:r>
              <a:rPr lang="en-US" sz="6000" dirty="0"/>
              <a:t>How much do you agree with the law banning energy drink sales to U16’s</a:t>
            </a:r>
          </a:p>
          <a:p>
            <a:pPr marL="0" indent="0">
              <a:buNone/>
            </a:pPr>
            <a:endParaRPr lang="en-US" sz="6000" b="1" dirty="0"/>
          </a:p>
          <a:p>
            <a:pPr marL="0" indent="0">
              <a:buNone/>
            </a:pPr>
            <a:r>
              <a:rPr lang="en-US" sz="6000" b="1" dirty="0"/>
              <a:t>Pair</a:t>
            </a:r>
            <a:r>
              <a:rPr lang="en-US" sz="6000" dirty="0"/>
              <a:t> – discuss your thoughts with the person next to you.</a:t>
            </a:r>
          </a:p>
          <a:p>
            <a:pPr marL="0" indent="0">
              <a:buNone/>
            </a:pPr>
            <a:endParaRPr lang="en-US" sz="6000" b="1" dirty="0"/>
          </a:p>
          <a:p>
            <a:pPr marL="0" indent="0">
              <a:buNone/>
            </a:pPr>
            <a:r>
              <a:rPr lang="en-US" sz="6000" b="1" dirty="0"/>
              <a:t>Share – </a:t>
            </a:r>
            <a:r>
              <a:rPr lang="en-US" sz="6000" dirty="0"/>
              <a:t>be ready to share your thoughts with the class.</a:t>
            </a:r>
            <a:endParaRPr lang="en-US" sz="6000"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Law around energy drinks - Update</a:t>
            </a:r>
            <a:endParaRPr sz="4000" spc="45" dirty="0"/>
          </a:p>
        </p:txBody>
      </p:sp>
      <p:pic>
        <p:nvPicPr>
          <p:cNvPr id="11" name="Picture 10"/>
          <p:cNvPicPr>
            <a:picLocks noChangeAspect="1"/>
          </p:cNvPicPr>
          <p:nvPr/>
        </p:nvPicPr>
        <p:blipFill>
          <a:blip r:embed="rId4"/>
          <a:stretch>
            <a:fillRect/>
          </a:stretch>
        </p:blipFill>
        <p:spPr>
          <a:xfrm>
            <a:off x="10950663" y="2846363"/>
            <a:ext cx="8371733" cy="6278800"/>
          </a:xfrm>
          <a:prstGeom prst="rect">
            <a:avLst/>
          </a:prstGeom>
        </p:spPr>
      </p:pic>
    </p:spTree>
    <p:extLst>
      <p:ext uri="{BB962C8B-B14F-4D97-AF65-F5344CB8AC3E}">
        <p14:creationId xmlns:p14="http://schemas.microsoft.com/office/powerpoint/2010/main" val="2296287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8424936"/>
          </a:xfrm>
        </p:spPr>
        <p:txBody>
          <a:bodyPr>
            <a:normAutofit lnSpcReduction="10000"/>
          </a:bodyPr>
          <a:lstStyle/>
          <a:p>
            <a:pPr marL="0" indent="0">
              <a:buNone/>
            </a:pPr>
            <a:r>
              <a:rPr lang="en-US" sz="6000" dirty="0"/>
              <a:t>Complete the following sentences in your books</a:t>
            </a:r>
          </a:p>
          <a:p>
            <a:pPr marL="0" indent="0">
              <a:buNone/>
            </a:pPr>
            <a:endParaRPr lang="en-US" sz="6000" dirty="0"/>
          </a:p>
          <a:p>
            <a:pPr marL="1143000" indent="-1143000">
              <a:buAutoNum type="arabicPeriod"/>
            </a:pPr>
            <a:r>
              <a:rPr lang="en-US" sz="6000" dirty="0"/>
              <a:t>The main ingredients in energy drinks are…</a:t>
            </a:r>
          </a:p>
          <a:p>
            <a:pPr marL="1143000" indent="-1143000">
              <a:buAutoNum type="arabicPeriod"/>
            </a:pPr>
            <a:r>
              <a:rPr lang="en-US" sz="6000" dirty="0"/>
              <a:t>One thing I did not know about energy drinks are…</a:t>
            </a:r>
          </a:p>
          <a:p>
            <a:pPr marL="1143000" indent="-1143000">
              <a:buAutoNum type="arabicPeriod"/>
            </a:pPr>
            <a:r>
              <a:rPr lang="en-US" sz="6000" dirty="0"/>
              <a:t>I agree/disagree with the new incoming law because…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Reflection</a:t>
            </a:r>
            <a:endParaRPr sz="4000" spc="45" dirty="0"/>
          </a:p>
        </p:txBody>
      </p:sp>
      <p:pic>
        <p:nvPicPr>
          <p:cNvPr id="11" name="Picture 10"/>
          <p:cNvPicPr>
            <a:picLocks noChangeAspect="1"/>
          </p:cNvPicPr>
          <p:nvPr/>
        </p:nvPicPr>
        <p:blipFill>
          <a:blip r:embed="rId4"/>
          <a:stretch>
            <a:fillRect/>
          </a:stretch>
        </p:blipFill>
        <p:spPr>
          <a:xfrm>
            <a:off x="10950663" y="2846363"/>
            <a:ext cx="8371733" cy="6278800"/>
          </a:xfrm>
          <a:prstGeom prst="rect">
            <a:avLst/>
          </a:prstGeom>
        </p:spPr>
      </p:pic>
    </p:spTree>
    <p:extLst>
      <p:ext uri="{BB962C8B-B14F-4D97-AF65-F5344CB8AC3E}">
        <p14:creationId xmlns:p14="http://schemas.microsoft.com/office/powerpoint/2010/main" val="2682117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90664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362393"/>
            <a:ext cx="20134169" cy="2588425"/>
          </a:xfrm>
          <a:prstGeom prst="rect">
            <a:avLst/>
          </a:prstGeom>
        </p:spPr>
      </p:pic>
    </p:spTree>
    <p:extLst>
      <p:ext uri="{BB962C8B-B14F-4D97-AF65-F5344CB8AC3E}">
        <p14:creationId xmlns:p14="http://schemas.microsoft.com/office/powerpoint/2010/main" val="25930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249921" y="1751456"/>
            <a:ext cx="9312547" cy="9312547"/>
          </a:xfrm>
          <a:prstGeom prst="rect">
            <a:avLst/>
          </a:prstGeom>
        </p:spPr>
      </p:pic>
      <p:sp>
        <p:nvSpPr>
          <p:cNvPr id="20" name="TextBox 19"/>
          <p:cNvSpPr txBox="1"/>
          <p:nvPr/>
        </p:nvSpPr>
        <p:spPr>
          <a:xfrm>
            <a:off x="163756" y="113912"/>
            <a:ext cx="10742523" cy="2122376"/>
          </a:xfrm>
          <a:prstGeom prst="rect">
            <a:avLst/>
          </a:prstGeom>
          <a:noFill/>
        </p:spPr>
        <p:txBody>
          <a:bodyPr wrap="square" rtlCol="0">
            <a:spAutoFit/>
          </a:bodyPr>
          <a:lstStyle/>
          <a:p>
            <a:pPr algn="ctr" defTabSz="457179">
              <a:defRPr/>
            </a:pPr>
            <a:r>
              <a:rPr lang="en-GB" sz="6596"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28" name="Rounded Rectangle 27"/>
          <p:cNvSpPr/>
          <p:nvPr/>
        </p:nvSpPr>
        <p:spPr>
          <a:xfrm>
            <a:off x="958523" y="2617111"/>
            <a:ext cx="2384476" cy="1662218"/>
          </a:xfrm>
          <a:prstGeom prst="roundRect">
            <a:avLst/>
          </a:prstGeom>
          <a:solidFill>
            <a:srgbClr val="FFC00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a:solidFill>
                  <a:prstClr val="black"/>
                </a:solidFill>
                <a:latin typeface="Comic Sans MS" panose="030F0702030302020204" pitchFamily="66" charset="0"/>
              </a:rPr>
              <a:t>Impact of energy drinks</a:t>
            </a:r>
          </a:p>
        </p:txBody>
      </p:sp>
      <p:sp>
        <p:nvSpPr>
          <p:cNvPr id="29" name="Rounded Rectangle 28"/>
          <p:cNvSpPr/>
          <p:nvPr/>
        </p:nvSpPr>
        <p:spPr>
          <a:xfrm>
            <a:off x="4164898" y="2668668"/>
            <a:ext cx="2384476" cy="1662218"/>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a:solidFill>
                  <a:prstClr val="black"/>
                </a:solidFill>
                <a:latin typeface="Comic Sans MS" panose="030F0702030302020204" pitchFamily="66" charset="0"/>
              </a:rPr>
              <a:t>Drugs and alcohol impact on the body</a:t>
            </a:r>
          </a:p>
        </p:txBody>
      </p:sp>
      <p:sp>
        <p:nvSpPr>
          <p:cNvPr id="30" name="Rounded Rectangle 29"/>
          <p:cNvSpPr/>
          <p:nvPr/>
        </p:nvSpPr>
        <p:spPr>
          <a:xfrm>
            <a:off x="7371274" y="2626952"/>
            <a:ext cx="2384476" cy="1662218"/>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a:solidFill>
                  <a:prstClr val="black"/>
                </a:solidFill>
                <a:latin typeface="Comic Sans MS" panose="030F0702030302020204" pitchFamily="66" charset="0"/>
              </a:rPr>
              <a:t>Dangers of smoking and vaping</a:t>
            </a:r>
          </a:p>
        </p:txBody>
      </p:sp>
      <p:sp>
        <p:nvSpPr>
          <p:cNvPr id="31" name="Rounded Rectangle 30"/>
          <p:cNvSpPr/>
          <p:nvPr/>
        </p:nvSpPr>
        <p:spPr>
          <a:xfrm>
            <a:off x="10577649" y="2617110"/>
            <a:ext cx="2384476" cy="1662218"/>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a:solidFill>
                  <a:prstClr val="black"/>
                </a:solidFill>
                <a:latin typeface="Comic Sans MS" panose="030F0702030302020204" pitchFamily="66" charset="0"/>
              </a:rPr>
              <a:t>What is the importance of body image?</a:t>
            </a:r>
          </a:p>
        </p:txBody>
      </p:sp>
      <p:sp>
        <p:nvSpPr>
          <p:cNvPr id="32" name="Rounded Rectangle 31"/>
          <p:cNvSpPr/>
          <p:nvPr/>
        </p:nvSpPr>
        <p:spPr>
          <a:xfrm>
            <a:off x="13888772" y="2649020"/>
            <a:ext cx="2497895" cy="1662218"/>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a:solidFill>
                  <a:prstClr val="black"/>
                </a:solidFill>
                <a:latin typeface="Comic Sans MS" panose="030F0702030302020204" pitchFamily="66" charset="0"/>
              </a:rPr>
              <a:t>What changes can I expect during puberty?</a:t>
            </a:r>
          </a:p>
        </p:txBody>
      </p:sp>
      <p:sp>
        <p:nvSpPr>
          <p:cNvPr id="33" name="Rounded Rectangle 32"/>
          <p:cNvSpPr/>
          <p:nvPr/>
        </p:nvSpPr>
        <p:spPr>
          <a:xfrm>
            <a:off x="17313314" y="2647343"/>
            <a:ext cx="2384476" cy="1662218"/>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a:solidFill>
                  <a:prstClr val="black"/>
                </a:solidFill>
                <a:latin typeface="Comic Sans MS" panose="030F0702030302020204" pitchFamily="66" charset="0"/>
              </a:rPr>
              <a:t>What is FGM?</a:t>
            </a:r>
          </a:p>
        </p:txBody>
      </p:sp>
      <p:sp>
        <p:nvSpPr>
          <p:cNvPr id="34" name="Content Placeholder 2"/>
          <p:cNvSpPr txBox="1">
            <a:spLocks/>
          </p:cNvSpPr>
          <p:nvPr/>
        </p:nvSpPr>
        <p:spPr>
          <a:xfrm>
            <a:off x="289376" y="5150655"/>
            <a:ext cx="11171544" cy="5913348"/>
          </a:xfrm>
          <a:prstGeom prst="rect">
            <a:avLst/>
          </a:prstGeom>
          <a:ln>
            <a:solidFill>
              <a:srgbClr val="E74519"/>
            </a:solidFill>
          </a:ln>
        </p:spPr>
        <p:txBody>
          <a:bodyPr vert="horz" lIns="91433" tIns="45717" rIns="91433" bIns="4571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69">
              <a:lnSpc>
                <a:spcPct val="110000"/>
              </a:lnSpc>
              <a:spcBef>
                <a:spcPts val="1001"/>
              </a:spcBef>
              <a:buNone/>
              <a:defRPr/>
            </a:pPr>
            <a:r>
              <a:rPr lang="en-US" sz="3199" b="1" dirty="0">
                <a:solidFill>
                  <a:prstClr val="black"/>
                </a:solidFill>
                <a:latin typeface="Comic Sans MS"/>
              </a:rPr>
              <a:t>Today we will look at:</a:t>
            </a:r>
          </a:p>
          <a:p>
            <a:pPr marL="0" indent="0" defTabSz="914369">
              <a:lnSpc>
                <a:spcPct val="110000"/>
              </a:lnSpc>
              <a:spcBef>
                <a:spcPts val="1001"/>
              </a:spcBef>
              <a:buNone/>
              <a:defRPr/>
            </a:pPr>
            <a:endParaRPr lang="en-US" sz="3199" b="1" dirty="0">
              <a:solidFill>
                <a:prstClr val="black"/>
              </a:solidFill>
              <a:latin typeface="Comic Sans MS"/>
            </a:endParaRPr>
          </a:p>
          <a:p>
            <a:pPr marL="0" indent="0" defTabSz="914369">
              <a:lnSpc>
                <a:spcPct val="110000"/>
              </a:lnSpc>
              <a:spcBef>
                <a:spcPts val="1001"/>
              </a:spcBef>
              <a:buNone/>
              <a:defRPr/>
            </a:pPr>
            <a:r>
              <a:rPr lang="en-US" sz="3199" b="1" dirty="0">
                <a:solidFill>
                  <a:prstClr val="black"/>
                </a:solidFill>
                <a:latin typeface="Comic Sans MS"/>
              </a:rPr>
              <a:t>Impact of energy drinks</a:t>
            </a:r>
          </a:p>
          <a:p>
            <a:pPr marL="0" indent="0" defTabSz="914369">
              <a:lnSpc>
                <a:spcPct val="110000"/>
              </a:lnSpc>
              <a:spcBef>
                <a:spcPts val="1001"/>
              </a:spcBef>
              <a:buNone/>
              <a:defRPr/>
            </a:pPr>
            <a:endParaRPr lang="en-US" sz="3199" b="1" dirty="0">
              <a:solidFill>
                <a:prstClr val="black"/>
              </a:solidFill>
              <a:latin typeface="Comic Sans MS"/>
            </a:endParaRPr>
          </a:p>
          <a:p>
            <a:pPr marL="0" indent="0" defTabSz="914369">
              <a:lnSpc>
                <a:spcPct val="110000"/>
              </a:lnSpc>
              <a:spcBef>
                <a:spcPts val="1001"/>
              </a:spcBef>
              <a:buNone/>
              <a:defRPr/>
            </a:pPr>
            <a:r>
              <a:rPr lang="en-US" sz="3199" b="1" dirty="0">
                <a:solidFill>
                  <a:prstClr val="black"/>
                </a:solidFill>
                <a:latin typeface="Comic Sans MS"/>
              </a:rPr>
              <a:t>This includes:</a:t>
            </a:r>
          </a:p>
          <a:p>
            <a:pPr marL="228589" indent="-228589" defTabSz="914369">
              <a:lnSpc>
                <a:spcPct val="110000"/>
              </a:lnSpc>
              <a:spcBef>
                <a:spcPts val="1001"/>
              </a:spcBef>
              <a:buFontTx/>
              <a:buChar char="-"/>
              <a:defRPr/>
            </a:pPr>
            <a:r>
              <a:rPr lang="en-US" sz="3199" b="1" dirty="0">
                <a:solidFill>
                  <a:prstClr val="black"/>
                </a:solidFill>
                <a:latin typeface="Comic Sans MS"/>
              </a:rPr>
              <a:t>Recap what is in energy drinks</a:t>
            </a:r>
          </a:p>
          <a:p>
            <a:pPr marL="228589" indent="-228589" defTabSz="914369">
              <a:lnSpc>
                <a:spcPct val="110000"/>
              </a:lnSpc>
              <a:spcBef>
                <a:spcPts val="1001"/>
              </a:spcBef>
              <a:buFontTx/>
              <a:buChar char="-"/>
              <a:defRPr/>
            </a:pPr>
            <a:r>
              <a:rPr lang="en-US" sz="3199" b="1" dirty="0">
                <a:solidFill>
                  <a:prstClr val="black"/>
                </a:solidFill>
                <a:latin typeface="Comic Sans MS"/>
              </a:rPr>
              <a:t>Impacts of ingredients on the body</a:t>
            </a:r>
          </a:p>
          <a:p>
            <a:pPr marL="228589" indent="-228589" defTabSz="914369">
              <a:lnSpc>
                <a:spcPct val="110000"/>
              </a:lnSpc>
              <a:spcBef>
                <a:spcPts val="1001"/>
              </a:spcBef>
              <a:buFontTx/>
              <a:buChar char="-"/>
              <a:defRPr/>
            </a:pPr>
            <a:r>
              <a:rPr lang="en-US" sz="3199" b="1" dirty="0">
                <a:solidFill>
                  <a:prstClr val="black"/>
                </a:solidFill>
                <a:latin typeface="Comic Sans MS"/>
              </a:rPr>
              <a:t>The law around energy drinks</a:t>
            </a:r>
          </a:p>
        </p:txBody>
      </p:sp>
      <p:sp>
        <p:nvSpPr>
          <p:cNvPr id="14" name="Content Placeholder 2"/>
          <p:cNvSpPr txBox="1">
            <a:spLocks/>
          </p:cNvSpPr>
          <p:nvPr/>
        </p:nvSpPr>
        <p:spPr>
          <a:xfrm>
            <a:off x="11996131" y="5105164"/>
            <a:ext cx="7708329" cy="5913348"/>
          </a:xfrm>
          <a:prstGeom prst="rect">
            <a:avLst/>
          </a:prstGeom>
          <a:ln>
            <a:solidFill>
              <a:srgbClr val="E74519"/>
            </a:solidFill>
          </a:ln>
        </p:spPr>
        <p:txBody>
          <a:bodyPr vert="horz" lIns="91433" tIns="45717" rIns="91433" bIns="4571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69">
              <a:lnSpc>
                <a:spcPct val="110000"/>
              </a:lnSpc>
              <a:spcBef>
                <a:spcPts val="1001"/>
              </a:spcBef>
              <a:buNone/>
              <a:defRPr/>
            </a:pPr>
            <a:r>
              <a:rPr lang="en-US" sz="3600" b="1" dirty="0">
                <a:solidFill>
                  <a:prstClr val="black"/>
                </a:solidFill>
                <a:latin typeface="Comic Sans MS"/>
              </a:rPr>
              <a:t>Please remember that during the lesson we should not be asking any pupil or teacher personal questions.</a:t>
            </a:r>
          </a:p>
          <a:p>
            <a:pPr marL="0" indent="0" defTabSz="914369">
              <a:lnSpc>
                <a:spcPct val="110000"/>
              </a:lnSpc>
              <a:spcBef>
                <a:spcPts val="1001"/>
              </a:spcBef>
              <a:buNone/>
              <a:defRPr/>
            </a:pPr>
            <a:endParaRPr lang="en-US" sz="3600" b="1" dirty="0">
              <a:solidFill>
                <a:prstClr val="black"/>
              </a:solidFill>
              <a:latin typeface="Comic Sans MS"/>
            </a:endParaRPr>
          </a:p>
          <a:p>
            <a:pPr marL="0" indent="0" defTabSz="914369">
              <a:lnSpc>
                <a:spcPct val="110000"/>
              </a:lnSpc>
              <a:spcBef>
                <a:spcPts val="1001"/>
              </a:spcBef>
              <a:buNone/>
              <a:defRPr/>
            </a:pPr>
            <a:r>
              <a:rPr lang="en-US" sz="3600"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3034983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8424936"/>
          </a:xfrm>
        </p:spPr>
        <p:txBody>
          <a:bodyPr>
            <a:normAutofit/>
          </a:bodyPr>
          <a:lstStyle/>
          <a:p>
            <a:pPr marL="0" indent="0">
              <a:buNone/>
            </a:pPr>
            <a:r>
              <a:rPr lang="en-US" sz="6000" dirty="0"/>
              <a:t>In tutor time this week you looked at what are the 2 main ingredients in energy drinks.</a:t>
            </a:r>
          </a:p>
          <a:p>
            <a:pPr marL="0" indent="0">
              <a:buNone/>
            </a:pPr>
            <a:endParaRPr lang="en-US" sz="6000" dirty="0"/>
          </a:p>
          <a:p>
            <a:pPr marL="0" indent="0">
              <a:buNone/>
            </a:pPr>
            <a:r>
              <a:rPr lang="en-US" sz="6000" dirty="0"/>
              <a:t>In your books write down the 2 ingredients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What can you remember?</a:t>
            </a:r>
            <a:endParaRPr sz="4000" spc="45" dirty="0"/>
          </a:p>
        </p:txBody>
      </p:sp>
      <p:pic>
        <p:nvPicPr>
          <p:cNvPr id="11" name="Picture 10"/>
          <p:cNvPicPr>
            <a:picLocks noChangeAspect="1"/>
          </p:cNvPicPr>
          <p:nvPr/>
        </p:nvPicPr>
        <p:blipFill>
          <a:blip r:embed="rId4"/>
          <a:stretch>
            <a:fillRect/>
          </a:stretch>
        </p:blipFill>
        <p:spPr>
          <a:xfrm>
            <a:off x="10966450" y="2558331"/>
            <a:ext cx="8371733" cy="6278800"/>
          </a:xfrm>
          <a:prstGeom prst="rect">
            <a:avLst/>
          </a:prstGeom>
        </p:spPr>
      </p:pic>
    </p:spTree>
    <p:extLst>
      <p:ext uri="{BB962C8B-B14F-4D97-AF65-F5344CB8AC3E}">
        <p14:creationId xmlns:p14="http://schemas.microsoft.com/office/powerpoint/2010/main" val="235208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8424936"/>
          </a:xfrm>
        </p:spPr>
        <p:txBody>
          <a:bodyPr>
            <a:normAutofit/>
          </a:bodyPr>
          <a:lstStyle/>
          <a:p>
            <a:pPr marL="0" indent="0">
              <a:buNone/>
            </a:pPr>
            <a:r>
              <a:rPr lang="en-US" sz="6000" dirty="0"/>
              <a:t>In tutor time this week you looked at what are the 2 main ingredients in energy drinks.</a:t>
            </a:r>
          </a:p>
          <a:p>
            <a:pPr marL="0" indent="0">
              <a:buNone/>
            </a:pPr>
            <a:endParaRPr lang="en-US" sz="6000" dirty="0"/>
          </a:p>
          <a:p>
            <a:pPr marL="0" indent="0">
              <a:buNone/>
            </a:pPr>
            <a:r>
              <a:rPr lang="en-US" sz="6000" dirty="0"/>
              <a:t>The 2 main ingredients are:</a:t>
            </a:r>
          </a:p>
          <a:p>
            <a:pPr marL="1143000" indent="-1143000">
              <a:buAutoNum type="arabicPeriod"/>
            </a:pPr>
            <a:r>
              <a:rPr lang="en-US" sz="6000" dirty="0"/>
              <a:t>Caffeine </a:t>
            </a:r>
          </a:p>
          <a:p>
            <a:pPr marL="1143000" indent="-1143000">
              <a:buAutoNum type="arabicPeriod"/>
            </a:pPr>
            <a:r>
              <a:rPr lang="en-US" sz="6000" dirty="0"/>
              <a:t>Sugar</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What can you remember?</a:t>
            </a:r>
            <a:endParaRPr sz="4000" spc="45" dirty="0"/>
          </a:p>
        </p:txBody>
      </p:sp>
      <p:pic>
        <p:nvPicPr>
          <p:cNvPr id="11" name="Picture 10"/>
          <p:cNvPicPr>
            <a:picLocks noChangeAspect="1"/>
          </p:cNvPicPr>
          <p:nvPr/>
        </p:nvPicPr>
        <p:blipFill>
          <a:blip r:embed="rId4"/>
          <a:stretch>
            <a:fillRect/>
          </a:stretch>
        </p:blipFill>
        <p:spPr>
          <a:xfrm>
            <a:off x="10966450" y="2558331"/>
            <a:ext cx="8371733" cy="6278800"/>
          </a:xfrm>
          <a:prstGeom prst="rect">
            <a:avLst/>
          </a:prstGeom>
        </p:spPr>
      </p:pic>
    </p:spTree>
    <p:extLst>
      <p:ext uri="{BB962C8B-B14F-4D97-AF65-F5344CB8AC3E}">
        <p14:creationId xmlns:p14="http://schemas.microsoft.com/office/powerpoint/2010/main" val="66533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8424936"/>
          </a:xfrm>
        </p:spPr>
        <p:txBody>
          <a:bodyPr>
            <a:normAutofit/>
          </a:bodyPr>
          <a:lstStyle/>
          <a:p>
            <a:pPr marL="0" indent="0">
              <a:buNone/>
            </a:pPr>
            <a:r>
              <a:rPr lang="en-US" sz="6000" dirty="0"/>
              <a:t>Last year when you looked at this topic we discussed what impact sugar has on the body.</a:t>
            </a:r>
          </a:p>
          <a:p>
            <a:pPr marL="0" indent="0">
              <a:buNone/>
            </a:pPr>
            <a:endParaRPr lang="en-US" sz="6000" dirty="0"/>
          </a:p>
          <a:p>
            <a:pPr marL="0" indent="0">
              <a:buNone/>
            </a:pPr>
            <a:r>
              <a:rPr lang="en-US" sz="6000" dirty="0"/>
              <a:t>With the person next to you can you remember what impact sugar had on the body?</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Impact of sugar on the body</a:t>
            </a:r>
            <a:endParaRPr sz="4000" spc="45" dirty="0"/>
          </a:p>
        </p:txBody>
      </p:sp>
      <p:pic>
        <p:nvPicPr>
          <p:cNvPr id="11" name="Picture 10"/>
          <p:cNvPicPr>
            <a:picLocks noChangeAspect="1"/>
          </p:cNvPicPr>
          <p:nvPr/>
        </p:nvPicPr>
        <p:blipFill>
          <a:blip r:embed="rId4"/>
          <a:stretch>
            <a:fillRect/>
          </a:stretch>
        </p:blipFill>
        <p:spPr>
          <a:xfrm>
            <a:off x="10950663" y="2846363"/>
            <a:ext cx="8371733" cy="6278800"/>
          </a:xfrm>
          <a:prstGeom prst="rect">
            <a:avLst/>
          </a:prstGeom>
        </p:spPr>
      </p:pic>
    </p:spTree>
    <p:extLst>
      <p:ext uri="{BB962C8B-B14F-4D97-AF65-F5344CB8AC3E}">
        <p14:creationId xmlns:p14="http://schemas.microsoft.com/office/powerpoint/2010/main" val="261264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1809326" y="4740302"/>
            <a:ext cx="5023907" cy="3343182"/>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8424936"/>
          </a:xfrm>
        </p:spPr>
        <p:txBody>
          <a:bodyPr>
            <a:normAutofit/>
          </a:bodyPr>
          <a:lstStyle/>
          <a:p>
            <a:pPr marL="0" indent="0">
              <a:buNone/>
            </a:pPr>
            <a:r>
              <a:rPr lang="en-US" sz="6000" dirty="0"/>
              <a:t>Tooth Decay – In 2021 46% of teenagers in UK had obvious tooth decay</a:t>
            </a:r>
          </a:p>
          <a:p>
            <a:pPr marL="0" indent="0">
              <a:buNone/>
            </a:pPr>
            <a:endParaRPr lang="en-US" sz="6000" dirty="0"/>
          </a:p>
          <a:p>
            <a:pPr marL="0" indent="0">
              <a:buNone/>
            </a:pPr>
            <a:endParaRPr lang="en-US"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Impact of sugar on the body</a:t>
            </a:r>
            <a:endParaRPr sz="4000" spc="45" dirty="0"/>
          </a:p>
        </p:txBody>
      </p:sp>
      <p:pic>
        <p:nvPicPr>
          <p:cNvPr id="9" name="Content Placeholder 3"/>
          <p:cNvPicPr>
            <a:picLocks noChangeAspect="1"/>
          </p:cNvPicPr>
          <p:nvPr/>
        </p:nvPicPr>
        <p:blipFill>
          <a:blip r:embed="rId5"/>
          <a:stretch>
            <a:fillRect/>
          </a:stretch>
        </p:blipFill>
        <p:spPr>
          <a:xfrm>
            <a:off x="4316135" y="4873503"/>
            <a:ext cx="4546811" cy="3025697"/>
          </a:xfrm>
          <a:prstGeom prst="rect">
            <a:avLst/>
          </a:prstGeom>
        </p:spPr>
      </p:pic>
      <p:pic>
        <p:nvPicPr>
          <p:cNvPr id="12" name="Picture 11"/>
          <p:cNvPicPr>
            <a:picLocks noChangeAspect="1"/>
          </p:cNvPicPr>
          <p:nvPr/>
        </p:nvPicPr>
        <p:blipFill>
          <a:blip r:embed="rId6"/>
          <a:stretch>
            <a:fillRect/>
          </a:stretch>
        </p:blipFill>
        <p:spPr>
          <a:xfrm>
            <a:off x="8244838" y="7283564"/>
            <a:ext cx="4415512" cy="2707771"/>
          </a:xfrm>
          <a:prstGeom prst="rect">
            <a:avLst/>
          </a:prstGeom>
        </p:spPr>
      </p:pic>
      <p:pic>
        <p:nvPicPr>
          <p:cNvPr id="13" name="Picture 12"/>
          <p:cNvPicPr>
            <a:picLocks noChangeAspect="1"/>
          </p:cNvPicPr>
          <p:nvPr/>
        </p:nvPicPr>
        <p:blipFill>
          <a:blip r:embed="rId7"/>
          <a:stretch>
            <a:fillRect/>
          </a:stretch>
        </p:blipFill>
        <p:spPr>
          <a:xfrm>
            <a:off x="8489018" y="4847736"/>
            <a:ext cx="4231682" cy="2815992"/>
          </a:xfrm>
          <a:prstGeom prst="rect">
            <a:avLst/>
          </a:prstGeom>
        </p:spPr>
      </p:pic>
      <p:pic>
        <p:nvPicPr>
          <p:cNvPr id="14" name="Picture 13"/>
          <p:cNvPicPr>
            <a:picLocks noChangeAspect="1"/>
          </p:cNvPicPr>
          <p:nvPr/>
        </p:nvPicPr>
        <p:blipFill>
          <a:blip r:embed="rId8"/>
          <a:stretch>
            <a:fillRect/>
          </a:stretch>
        </p:blipFill>
        <p:spPr>
          <a:xfrm>
            <a:off x="5062219" y="7524448"/>
            <a:ext cx="3720552" cy="2466888"/>
          </a:xfrm>
          <a:prstGeom prst="rect">
            <a:avLst/>
          </a:prstGeom>
        </p:spPr>
      </p:pic>
      <p:pic>
        <p:nvPicPr>
          <p:cNvPr id="15" name="Picture 14"/>
          <p:cNvPicPr>
            <a:picLocks noChangeAspect="1"/>
          </p:cNvPicPr>
          <p:nvPr/>
        </p:nvPicPr>
        <p:blipFill>
          <a:blip r:embed="rId9"/>
          <a:stretch>
            <a:fillRect/>
          </a:stretch>
        </p:blipFill>
        <p:spPr>
          <a:xfrm>
            <a:off x="12492352" y="7898716"/>
            <a:ext cx="4456347" cy="2927997"/>
          </a:xfrm>
          <a:prstGeom prst="rect">
            <a:avLst/>
          </a:prstGeom>
        </p:spPr>
      </p:pic>
    </p:spTree>
    <p:extLst>
      <p:ext uri="{BB962C8B-B14F-4D97-AF65-F5344CB8AC3E}">
        <p14:creationId xmlns:p14="http://schemas.microsoft.com/office/powerpoint/2010/main" val="326719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105148" y="2081126"/>
            <a:ext cx="9686675" cy="8424936"/>
          </a:xfrm>
        </p:spPr>
        <p:txBody>
          <a:bodyPr>
            <a:normAutofit lnSpcReduction="10000"/>
          </a:bodyPr>
          <a:lstStyle/>
          <a:p>
            <a:pPr marL="0" indent="0">
              <a:buNone/>
            </a:pPr>
            <a:r>
              <a:rPr lang="en-US" sz="6000" b="1" dirty="0"/>
              <a:t>Weight Gain </a:t>
            </a:r>
            <a:r>
              <a:rPr lang="en-US" sz="6000" dirty="0"/>
              <a:t>– Sugar is addictive and also has a lot of calories.</a:t>
            </a:r>
          </a:p>
          <a:p>
            <a:pPr marL="0" indent="0">
              <a:buNone/>
            </a:pPr>
            <a:endParaRPr lang="en-US" sz="6000" dirty="0"/>
          </a:p>
          <a:p>
            <a:pPr marL="0" indent="0">
              <a:buNone/>
            </a:pPr>
            <a:r>
              <a:rPr lang="en-US" sz="6000" dirty="0"/>
              <a:t>This means that people want more and more of it.</a:t>
            </a:r>
          </a:p>
          <a:p>
            <a:pPr marL="0" indent="0">
              <a:buNone/>
            </a:pPr>
            <a:endParaRPr lang="en-US" sz="6000" dirty="0"/>
          </a:p>
          <a:p>
            <a:pPr marL="0" indent="0">
              <a:buNone/>
            </a:pPr>
            <a:r>
              <a:rPr lang="en-US" sz="6000" dirty="0"/>
              <a:t>This can potentially lead to weight gain and increased risk of obesity</a:t>
            </a:r>
          </a:p>
          <a:p>
            <a:pPr marL="0" indent="0">
              <a:buNone/>
            </a:pPr>
            <a:endParaRPr lang="en-US" sz="6000" dirty="0"/>
          </a:p>
          <a:p>
            <a:pPr marL="0" indent="0">
              <a:buNone/>
            </a:pPr>
            <a:endParaRPr lang="en-US"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a:t>Impact of sugar on the body</a:t>
            </a:r>
            <a:endParaRPr sz="4000" spc="45" dirty="0"/>
          </a:p>
        </p:txBody>
      </p:sp>
      <p:pic>
        <p:nvPicPr>
          <p:cNvPr id="17" name="Picture 16"/>
          <p:cNvPicPr>
            <a:picLocks noChangeAspect="1"/>
          </p:cNvPicPr>
          <p:nvPr/>
        </p:nvPicPr>
        <p:blipFill>
          <a:blip r:embed="rId4"/>
          <a:stretch>
            <a:fillRect/>
          </a:stretch>
        </p:blipFill>
        <p:spPr>
          <a:xfrm>
            <a:off x="11627893" y="4310770"/>
            <a:ext cx="7641059" cy="4685806"/>
          </a:xfrm>
          <a:prstGeom prst="rect">
            <a:avLst/>
          </a:prstGeom>
        </p:spPr>
      </p:pic>
    </p:spTree>
    <p:extLst>
      <p:ext uri="{BB962C8B-B14F-4D97-AF65-F5344CB8AC3E}">
        <p14:creationId xmlns:p14="http://schemas.microsoft.com/office/powerpoint/2010/main" val="1840841691"/>
      </p:ext>
    </p:extLst>
  </p:cSld>
  <p:clrMapOvr>
    <a:masterClrMapping/>
  </p:clrMapOvr>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2F18CE-0664-4747-9A36-DB6272ADADB8}">
  <ds:schemaRefs>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aa278816-03e4-4886-8c06-bbee340b154a"/>
    <ds:schemaRef ds:uri="cf23988f-c488-42c3-82cd-5944801df941"/>
    <ds:schemaRef ds:uri="http://purl.org/dc/terms/"/>
  </ds:schemaRefs>
</ds:datastoreItem>
</file>

<file path=customXml/itemProps3.xml><?xml version="1.0" encoding="utf-8"?>
<ds:datastoreItem xmlns:ds="http://schemas.openxmlformats.org/officeDocument/2006/customXml" ds:itemID="{C2D7F81D-E11B-4FAC-BEDD-7BD5D47E03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1157</Words>
  <Application>Microsoft Office PowerPoint</Application>
  <PresentationFormat>Custom</PresentationFormat>
  <Paragraphs>144</Paragraphs>
  <Slides>24</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24</vt:i4>
      </vt:variant>
    </vt:vector>
  </HeadingPairs>
  <TitlesOfParts>
    <vt:vector size="36" baseType="lpstr">
      <vt:lpstr>Arial</vt:lpstr>
      <vt:lpstr>Calibri</vt:lpstr>
      <vt:lpstr>Calibri Light</vt:lpstr>
      <vt:lpstr>Comic Sans MS</vt:lpstr>
      <vt:lpstr>Franklin Gothic Book</vt:lpstr>
      <vt:lpstr>Lato</vt:lpstr>
      <vt:lpstr>Office Theme</vt:lpstr>
      <vt:lpstr>4_Office Theme</vt:lpstr>
      <vt:lpstr>1_Office Theme</vt:lpstr>
      <vt:lpstr>6_Office Theme</vt:lpstr>
      <vt:lpstr>3_Office Theme</vt:lpstr>
      <vt:lpstr>2_Office Theme</vt:lpstr>
      <vt:lpstr>PowerPoint Presentation</vt:lpstr>
      <vt:lpstr>PowerPoint Presentation</vt:lpstr>
      <vt:lpstr>PowerPoint Presentation</vt:lpstr>
      <vt:lpstr>PowerPoint Presentation</vt:lpstr>
      <vt:lpstr>What can you remember?</vt:lpstr>
      <vt:lpstr>What can you remember?</vt:lpstr>
      <vt:lpstr>Impact of sugar on the body</vt:lpstr>
      <vt:lpstr>Impact of sugar on the body</vt:lpstr>
      <vt:lpstr>Impact of sugar on the body</vt:lpstr>
      <vt:lpstr>Impact of sugar on the body</vt:lpstr>
      <vt:lpstr>Impact of caffeine on the body</vt:lpstr>
      <vt:lpstr>Impact of caffeine on the body</vt:lpstr>
      <vt:lpstr>Hinge Questions – whiteboard activity</vt:lpstr>
      <vt:lpstr>Hinge Questions – whiteboard activity</vt:lpstr>
      <vt:lpstr>Hinge Questions – whiteboard activity</vt:lpstr>
      <vt:lpstr>Hinge Questions – whiteboard activity</vt:lpstr>
      <vt:lpstr>Scenario</vt:lpstr>
      <vt:lpstr>Scenario</vt:lpstr>
      <vt:lpstr>Law around energy drinks</vt:lpstr>
      <vt:lpstr>Law around energy drinks</vt:lpstr>
      <vt:lpstr>Law around energy drinks - Update</vt:lpstr>
      <vt:lpstr>Law around energy drinks - Update</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
  <cp:lastModifiedBy/>
  <cp:revision>90</cp:revision>
  <dcterms:created xsi:type="dcterms:W3CDTF">2023-01-12T15:04:44Z</dcterms:created>
  <dcterms:modified xsi:type="dcterms:W3CDTF">2024-09-25T08:52:59Z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