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6"/>
  </p:notesMasterIdLst>
  <p:sldIdLst>
    <p:sldId id="257" r:id="rId5"/>
    <p:sldId id="258" r:id="rId6"/>
    <p:sldId id="260" r:id="rId7"/>
    <p:sldId id="259" r:id="rId8"/>
    <p:sldId id="289" r:id="rId9"/>
    <p:sldId id="261" r:id="rId10"/>
    <p:sldId id="305" r:id="rId11"/>
    <p:sldId id="306" r:id="rId12"/>
    <p:sldId id="307" r:id="rId13"/>
    <p:sldId id="308" r:id="rId14"/>
    <p:sldId id="311" r:id="rId15"/>
    <p:sldId id="280" r:id="rId16"/>
    <p:sldId id="309" r:id="rId17"/>
    <p:sldId id="310" r:id="rId18"/>
    <p:sldId id="312" r:id="rId19"/>
    <p:sldId id="313" r:id="rId20"/>
    <p:sldId id="314" r:id="rId21"/>
    <p:sldId id="326" r:id="rId22"/>
    <p:sldId id="316" r:id="rId23"/>
    <p:sldId id="317" r:id="rId24"/>
    <p:sldId id="318" r:id="rId25"/>
    <p:sldId id="319" r:id="rId26"/>
    <p:sldId id="315" r:id="rId27"/>
    <p:sldId id="324" r:id="rId28"/>
    <p:sldId id="268" r:id="rId29"/>
    <p:sldId id="320" r:id="rId30"/>
    <p:sldId id="321" r:id="rId31"/>
    <p:sldId id="322" r:id="rId32"/>
    <p:sldId id="323" r:id="rId33"/>
    <p:sldId id="325" r:id="rId34"/>
    <p:sldId id="32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DxjF+KWwm/48KNqI5tL4Q==" hashData="qbS+4ib7itb6NJcTvstt4QpotRyQJPZ1xoAhj5VmRE0GtejwfARs0lUsuACzqNwqgSX31TfP9kmEwy2dQYa07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E5F2-7E2D-41D6-9356-70111B37963D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A7668-0A4A-42C9-8779-F46A66C3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0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5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51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25" y="1278882"/>
            <a:ext cx="11170508" cy="1023947"/>
          </a:xfrm>
          <a:gradFill>
            <a:gsLst>
              <a:gs pos="0">
                <a:srgbClr val="E74519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21" y="98418"/>
            <a:ext cx="6525950" cy="94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652" y="212836"/>
            <a:ext cx="2396046" cy="3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10/04/2024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3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ln>
            <a:solidFill>
              <a:srgbClr val="E74519"/>
            </a:solidFill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ln>
            <a:solidFill>
              <a:srgbClr val="E74519"/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10/04/2024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0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10/04/2024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2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10/04/2024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7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10/04/2024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28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10/04/2024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4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10/04/2024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3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62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10/04/2024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77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10/04/2024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39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10/04/2024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16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23" y="1278882"/>
            <a:ext cx="11170509" cy="1023947"/>
          </a:xfrm>
          <a:gradFill>
            <a:gsLst>
              <a:gs pos="0">
                <a:srgbClr val="E74519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20" y="98417"/>
            <a:ext cx="6525951" cy="94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650" y="212836"/>
            <a:ext cx="2396047" cy="3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74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223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solidFill>
              <a:srgbClr val="E74519"/>
            </a:solidFill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solidFill>
              <a:srgbClr val="E74519"/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300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19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584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488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90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92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80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932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800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227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928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976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84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75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875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01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7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41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85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99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384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39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4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0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4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8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9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8270-B965-4555-B3AA-0F5AC3140255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10/04/2024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6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42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7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of a healthy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770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Match each principle up to its definition</a:t>
            </a:r>
          </a:p>
        </p:txBody>
      </p:sp>
      <p:sp>
        <p:nvSpPr>
          <p:cNvPr id="7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2768427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Communication</a:t>
            </a:r>
          </a:p>
        </p:txBody>
      </p:sp>
      <p:sp>
        <p:nvSpPr>
          <p:cNvPr id="10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11835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13359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3501544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Respect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4234662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Best Interests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4912243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Trust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5596790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Equality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281337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Honesty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480957" y="2768426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Treats each other the way they should be treated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480957" y="3477184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Actions and </a:t>
            </a:r>
            <a:r>
              <a:rPr lang="en-US" dirty="0" err="1"/>
              <a:t>behaviours</a:t>
            </a:r>
            <a:r>
              <a:rPr lang="en-US" dirty="0"/>
              <a:t> are based on what is good for each person in the relationship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480957" y="4170502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There is clear communication between people so everyone knows what the other is thinking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480957" y="4863820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Tell each other the truth and there are no secrets in the relationship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480956" y="6270432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Each person in the relationship is equal to each other. There is no power imbalance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480956" y="5596789"/>
            <a:ext cx="5872845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can share your thoughts and feelings without feeling judged</a:t>
            </a:r>
          </a:p>
        </p:txBody>
      </p:sp>
      <p:cxnSp>
        <p:nvCxnSpPr>
          <p:cNvPr id="5" name="Straight Arrow Connector 4"/>
          <p:cNvCxnSpPr>
            <a:stCxn id="9" idx="3"/>
          </p:cNvCxnSpPr>
          <p:nvPr/>
        </p:nvCxnSpPr>
        <p:spPr>
          <a:xfrm>
            <a:off x="3526969" y="3036715"/>
            <a:ext cx="1953987" cy="11979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7" idx="1"/>
          </p:cNvCxnSpPr>
          <p:nvPr/>
        </p:nvCxnSpPr>
        <p:spPr>
          <a:xfrm flipV="1">
            <a:off x="3526969" y="3036714"/>
            <a:ext cx="1953988" cy="733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1"/>
          </p:cNvCxnSpPr>
          <p:nvPr/>
        </p:nvCxnSpPr>
        <p:spPr>
          <a:xfrm flipV="1">
            <a:off x="3526968" y="3745472"/>
            <a:ext cx="1953989" cy="7331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0" idx="1"/>
          </p:cNvCxnSpPr>
          <p:nvPr/>
        </p:nvCxnSpPr>
        <p:spPr>
          <a:xfrm flipV="1">
            <a:off x="3526967" y="5132108"/>
            <a:ext cx="1953990" cy="21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1" idx="1"/>
          </p:cNvCxnSpPr>
          <p:nvPr/>
        </p:nvCxnSpPr>
        <p:spPr>
          <a:xfrm>
            <a:off x="3526967" y="5764705"/>
            <a:ext cx="1953989" cy="7740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2" idx="1"/>
          </p:cNvCxnSpPr>
          <p:nvPr/>
        </p:nvCxnSpPr>
        <p:spPr>
          <a:xfrm flipV="1">
            <a:off x="3526967" y="5865077"/>
            <a:ext cx="1953989" cy="633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9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of a healthy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770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Healthy relationships have 6 key principles:</a:t>
            </a:r>
          </a:p>
        </p:txBody>
      </p:sp>
      <p:sp>
        <p:nvSpPr>
          <p:cNvPr id="7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2768427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Communication</a:t>
            </a:r>
          </a:p>
        </p:txBody>
      </p:sp>
      <p:sp>
        <p:nvSpPr>
          <p:cNvPr id="10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11835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13359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3501544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Respect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4234662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Best Interests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4912243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Trust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5596790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Equality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281337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Honesty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049486" y="3282496"/>
            <a:ext cx="7304316" cy="263182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your books write down the 6 principles in the order of </a:t>
            </a:r>
            <a:r>
              <a:rPr lang="en-US" b="1" dirty="0"/>
              <a:t>most importance </a:t>
            </a:r>
            <a:r>
              <a:rPr lang="en-US" dirty="0"/>
              <a:t>to you.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Trust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Equality</a:t>
            </a:r>
          </a:p>
        </p:txBody>
      </p:sp>
    </p:spTree>
    <p:extLst>
      <p:ext uri="{BB962C8B-B14F-4D97-AF65-F5344CB8AC3E}">
        <p14:creationId xmlns:p14="http://schemas.microsoft.com/office/powerpoint/2010/main" val="179596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– True or False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Healthy relationships can lead to fewer mental health problems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True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What principle of a healthy relationship is being described?</a:t>
            </a:r>
          </a:p>
          <a:p>
            <a:pPr marL="0" indent="0" algn="ctr">
              <a:buNone/>
            </a:pPr>
            <a:r>
              <a:rPr lang="en-US" sz="4000" b="1" dirty="0"/>
              <a:t>“You do not keep secrets from people in your relationship especially romantic relationships”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Honesty/Trust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09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What principle of a healthy relationship is being described?</a:t>
            </a:r>
          </a:p>
          <a:p>
            <a:pPr marL="0" indent="0" algn="ctr">
              <a:buNone/>
            </a:pPr>
            <a:r>
              <a:rPr lang="en-US" sz="4000" b="1" dirty="0"/>
              <a:t>“Making decisions that will benefit everyone in the relationship and not just one person”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Best interests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0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What principle of a healthy relationship is being described?</a:t>
            </a:r>
          </a:p>
          <a:p>
            <a:pPr marL="0" indent="0" algn="ctr">
              <a:buNone/>
            </a:pPr>
            <a:r>
              <a:rPr lang="en-US" sz="4000" b="1" dirty="0"/>
              <a:t>“Each person in the relationship is equal, there is no power imbalance”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Equality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9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all relationships healthy?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Unfortunately not all relationships are healthy for every person in that relationship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Turn and Talk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the person next to you write down 3 things that you think make a relationship unhealthy.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30" y="1932420"/>
            <a:ext cx="2655888" cy="198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3565091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643" y="468290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of an unhealthy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7706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Unhealthy relationships also have 6 principles. They are the opposite of the principles of healthy relationships</a:t>
            </a:r>
          </a:p>
        </p:txBody>
      </p:sp>
      <p:sp>
        <p:nvSpPr>
          <p:cNvPr id="7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1" y="2768427"/>
            <a:ext cx="5105400" cy="87284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Disregard of how people tell you how they feel</a:t>
            </a:r>
          </a:p>
        </p:txBody>
      </p:sp>
      <p:sp>
        <p:nvSpPr>
          <p:cNvPr id="10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11835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13359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57257" y="2791386"/>
            <a:ext cx="4996545" cy="84988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Disrespect shown to people in the relationship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4006688"/>
            <a:ext cx="5105401" cy="71232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Actions and </a:t>
            </a:r>
            <a:r>
              <a:rPr lang="en-US" dirty="0" err="1"/>
              <a:t>behaviour</a:t>
            </a:r>
            <a:r>
              <a:rPr lang="en-US" dirty="0"/>
              <a:t> only </a:t>
            </a:r>
            <a:r>
              <a:rPr lang="en-US" dirty="0" err="1"/>
              <a:t>favour</a:t>
            </a:r>
            <a:r>
              <a:rPr lang="en-US" dirty="0"/>
              <a:t> 1 person in the relationship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406240" y="4006688"/>
            <a:ext cx="4947562" cy="71232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Jealousy exists between the people in the relationship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5086836"/>
            <a:ext cx="5121732" cy="8567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One person has control over the relationship	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406240" y="5086836"/>
            <a:ext cx="4947562" cy="8567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Dishonesty exists – people in the relationship regularly tell lies</a:t>
            </a:r>
          </a:p>
        </p:txBody>
      </p:sp>
    </p:spTree>
    <p:extLst>
      <p:ext uri="{BB962C8B-B14F-4D97-AF65-F5344CB8AC3E}">
        <p14:creationId xmlns:p14="http://schemas.microsoft.com/office/powerpoint/2010/main" val="30894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of an unhealthy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7706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Match up the principle to an example of the principle in a relationship. Write these in your books. Be ready to mark in red pen</a:t>
            </a:r>
          </a:p>
        </p:txBody>
      </p:sp>
      <p:sp>
        <p:nvSpPr>
          <p:cNvPr id="7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5051" y="2703683"/>
            <a:ext cx="5225167" cy="46460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Disregard of how people tell you how they feel</a:t>
            </a:r>
          </a:p>
        </p:txBody>
      </p:sp>
      <p:sp>
        <p:nvSpPr>
          <p:cNvPr id="10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11835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13359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5050" y="4763270"/>
            <a:ext cx="5225167" cy="42494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Disrespect shown to people in the relationship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5051" y="3369311"/>
            <a:ext cx="5225167" cy="510030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Actions and </a:t>
            </a:r>
            <a:r>
              <a:rPr lang="en-US" dirty="0" err="1"/>
              <a:t>behaviour</a:t>
            </a:r>
            <a:r>
              <a:rPr lang="en-US" dirty="0"/>
              <a:t> only </a:t>
            </a:r>
            <a:r>
              <a:rPr lang="en-US" dirty="0" err="1"/>
              <a:t>favour</a:t>
            </a:r>
            <a:r>
              <a:rPr lang="en-US" dirty="0"/>
              <a:t> 1 person in the relationship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5049" y="5404095"/>
            <a:ext cx="5225167" cy="460996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Jealousy exists between the people in the relationship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5050" y="4080366"/>
            <a:ext cx="5225167" cy="49163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One person has control over the relationship	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15048" y="6020309"/>
            <a:ext cx="5225168" cy="49163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Dishonesty exists – people in the relationship regularly tell lies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849067" y="3949000"/>
            <a:ext cx="5225167" cy="52525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Someone saying “I don’t care if that’s how you feel”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49067" y="3313844"/>
            <a:ext cx="5225167" cy="507839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One person always picking what is on </a:t>
            </a:r>
            <a:r>
              <a:rPr lang="en-US" dirty="0" err="1"/>
              <a:t>tv</a:t>
            </a:r>
            <a:r>
              <a:rPr lang="en-US" dirty="0"/>
              <a:t> as it is what they enjoy watching the most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49067" y="2664988"/>
            <a:ext cx="5225167" cy="521539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A person choses what the other wears because they like the outfit even if the person wearing it feels uncomfortable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849067" y="4615268"/>
            <a:ext cx="5225167" cy="54042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person tries to change the others identity and personal values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849067" y="5310910"/>
            <a:ext cx="5225167" cy="55418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Lying about where you are or who you are with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849067" y="6020309"/>
            <a:ext cx="5225167" cy="577239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One person isn’t allowed to talk to other people incase they fancy them</a:t>
            </a:r>
          </a:p>
        </p:txBody>
      </p:sp>
      <p:cxnSp>
        <p:nvCxnSpPr>
          <p:cNvPr id="23" name="Straight Arrow Connector 22"/>
          <p:cNvCxnSpPr>
            <a:endCxn id="17" idx="1"/>
          </p:cNvCxnSpPr>
          <p:nvPr/>
        </p:nvCxnSpPr>
        <p:spPr>
          <a:xfrm>
            <a:off x="5440216" y="2925757"/>
            <a:ext cx="1408851" cy="12858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8" idx="1"/>
          </p:cNvCxnSpPr>
          <p:nvPr/>
        </p:nvCxnSpPr>
        <p:spPr>
          <a:xfrm flipV="1">
            <a:off x="5440215" y="3567764"/>
            <a:ext cx="1408852" cy="414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1"/>
          </p:cNvCxnSpPr>
          <p:nvPr/>
        </p:nvCxnSpPr>
        <p:spPr>
          <a:xfrm flipV="1">
            <a:off x="5440215" y="2925758"/>
            <a:ext cx="1408852" cy="14268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442674" y="4908351"/>
            <a:ext cx="1408852" cy="414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2" idx="1"/>
          </p:cNvCxnSpPr>
          <p:nvPr/>
        </p:nvCxnSpPr>
        <p:spPr>
          <a:xfrm>
            <a:off x="5440215" y="5629475"/>
            <a:ext cx="1408852" cy="6794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1" idx="1"/>
          </p:cNvCxnSpPr>
          <p:nvPr/>
        </p:nvCxnSpPr>
        <p:spPr>
          <a:xfrm flipV="1">
            <a:off x="5440215" y="5588001"/>
            <a:ext cx="1408852" cy="6874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2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– True or False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All relationships are healthy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False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6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" y="-9091"/>
            <a:ext cx="12191998" cy="978167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11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411">
                  <a:defRPr/>
                </a:pPr>
                <a:t>10 April 2024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" y="965637"/>
            <a:ext cx="12191998" cy="1036309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11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4" y="2272505"/>
              <a:ext cx="9508178" cy="38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1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Healthy vs Unhealthy Relationships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2020506"/>
            <a:ext cx="12192000" cy="973680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11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69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1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2992234"/>
            <a:ext cx="12191998" cy="3865766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11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44" y="3033388"/>
            <a:ext cx="484974" cy="63621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481" y="3053045"/>
            <a:ext cx="11559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1">
              <a:defRPr/>
            </a:pPr>
            <a:r>
              <a:rPr lang="en-US" sz="28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do now task:</a:t>
            </a:r>
          </a:p>
          <a:p>
            <a:pPr defTabSz="914411">
              <a:defRPr/>
            </a:pP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411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200" indent="-457200" defTabSz="914411"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Peer Pressure is only a negative thing</a:t>
            </a:r>
          </a:p>
          <a:p>
            <a:pPr defTabSz="914411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411"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2. What type of bullying is being described – “hitting, pushing or kicking someone to cause hurt</a:t>
            </a:r>
          </a:p>
          <a:p>
            <a:pPr defTabSz="914411"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3. True or False – Carbohydrates should make up 1/3 of your daily food intake</a:t>
            </a:r>
          </a:p>
          <a:p>
            <a:pPr defTabSz="914411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9583" y="5804971"/>
            <a:ext cx="10833173" cy="66510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GB" sz="2400" b="1" kern="0" dirty="0">
                <a:solidFill>
                  <a:prstClr val="white"/>
                </a:solidFill>
                <a:latin typeface="Calibri" panose="020F0502020204030204"/>
              </a:rPr>
              <a:t>True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0532" y="4233900"/>
            <a:ext cx="10726926" cy="75138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2400" b="1" kern="0" dirty="0">
                <a:solidFill>
                  <a:prstClr val="white"/>
                </a:solidFill>
                <a:latin typeface="Calibri" panose="020F0502020204030204"/>
              </a:rPr>
              <a:t>False – you can positively influence your peers</a:t>
            </a:r>
            <a:endParaRPr lang="en-GB" sz="24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2779" y="5095457"/>
            <a:ext cx="10995803" cy="66489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GB" sz="2400" b="1" kern="0" dirty="0">
                <a:solidFill>
                  <a:prstClr val="white"/>
                </a:solidFill>
                <a:latin typeface="Calibri" panose="020F0502020204030204"/>
              </a:rPr>
              <a:t>Physical Bullying</a:t>
            </a: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33" y="2149081"/>
            <a:ext cx="727675" cy="15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728" y="3053044"/>
            <a:ext cx="1115477" cy="14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defTabSz="914411">
              <a:defRPr/>
            </a:pPr>
            <a:endParaRPr lang="en-GB" sz="1801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8138" y="4557875"/>
            <a:ext cx="1579817" cy="15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79" y="50712"/>
            <a:ext cx="6296046" cy="9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-  healthy or unhealthy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Is this a principle of a healthy or unhealthy relationship?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“Treating each other equally”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Healthy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9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-  healthy or unhealthy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Is this a principle of a healthy or unhealthy relationship?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“One person in the relationship keeps secrets”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7200" b="1" dirty="0">
                <a:solidFill>
                  <a:srgbClr val="FF0000"/>
                </a:solidFill>
                <a:latin typeface="Comic Sans MS"/>
              </a:rPr>
              <a:t>unh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ealthy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-  healthy or unhealthy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Is this a principle of a healthy or unhealthy relationship?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“A person tells the other that they are unhappy. The person shrugs their shoulders and says I don’t care”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7200" b="1" dirty="0">
                <a:solidFill>
                  <a:srgbClr val="FF0000"/>
                </a:solidFill>
                <a:latin typeface="Comic Sans MS"/>
              </a:rPr>
              <a:t>unh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ealthy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7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of an unhealthy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7244441" cy="4575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your books complete the sentences by filling in the blanks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Unhealthy relationships can mean that people do not _________ each other. This can be shown through a ________ of how people feel. Another principle is _________. This is when people tell lies to the other. This means there is a lack of trust and can lead to ___________. Another principle is that the behavior and actions only </a:t>
            </a:r>
            <a:r>
              <a:rPr lang="en-US" dirty="0" err="1"/>
              <a:t>favour</a:t>
            </a:r>
            <a:r>
              <a:rPr lang="en-US" dirty="0"/>
              <a:t> ______ person in the relationship. This can mean that they have _______ in the relationship</a:t>
            </a:r>
          </a:p>
        </p:txBody>
      </p:sp>
      <p:sp>
        <p:nvSpPr>
          <p:cNvPr id="7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11835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13359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43900" y="1851158"/>
            <a:ext cx="3303816" cy="4575176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Word Bank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Respect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Disregard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Dishonesty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Jealousy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4581" y="3325090"/>
            <a:ext cx="180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respect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6384" y="3644692"/>
            <a:ext cx="180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disregard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3402" y="3964294"/>
            <a:ext cx="180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dishonesty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4929" y="4867563"/>
            <a:ext cx="180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jealousy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2" y="5236895"/>
            <a:ext cx="180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5838" y="5833092"/>
            <a:ext cx="180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power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346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your books, complete the following sentences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 sign of a healthy relationship that I did not know at the start of the lesson is…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 sign of an unhealthy relationship that I did not know at the start of the lesson is…</a:t>
            </a:r>
          </a:p>
        </p:txBody>
      </p:sp>
    </p:spTree>
    <p:extLst>
      <p:ext uri="{BB962C8B-B14F-4D97-AF65-F5344CB8AC3E}">
        <p14:creationId xmlns:p14="http://schemas.microsoft.com/office/powerpoint/2010/main" val="2825058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599" cy="981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think you or one of your friends/family is in an unhealthy relationship this is how you can get help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83" y="3347357"/>
            <a:ext cx="3925680" cy="2632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14" y="2920578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340" y="4786185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8036" y="2807368"/>
            <a:ext cx="2550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Childline.org.uk</a:t>
            </a:r>
          </a:p>
          <a:p>
            <a:endParaRPr lang="en-US" dirty="0"/>
          </a:p>
          <a:p>
            <a:r>
              <a:rPr lang="en-US" dirty="0"/>
              <a:t>Call – 08001111</a:t>
            </a:r>
          </a:p>
          <a:p>
            <a:endParaRPr lang="en-US" dirty="0"/>
          </a:p>
          <a:p>
            <a:r>
              <a:rPr lang="en-US" dirty="0"/>
              <a:t>Email or chat online for support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80589" y="4786185"/>
            <a:ext cx="3771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Themix.org.uk</a:t>
            </a:r>
          </a:p>
          <a:p>
            <a:endParaRPr lang="en-US" dirty="0"/>
          </a:p>
          <a:p>
            <a:r>
              <a:rPr lang="en-US" dirty="0"/>
              <a:t>You can email or have one-to-chat online.</a:t>
            </a:r>
          </a:p>
          <a:p>
            <a:endParaRPr lang="en-US" dirty="0"/>
          </a:p>
          <a:p>
            <a:r>
              <a:rPr lang="en-US" dirty="0"/>
              <a:t>There is also a crisis messenger which is available 24/7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908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Activity 1 - Features of a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847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Things that happen in relationships can be difficult to decide if they are healthy or unhealthy actions.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example of this is giving gifts.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 sign of a healthy relationship as it shows that you care and a sign of appreciation.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 it can also be unhealthy if a person is only giving a gift because they expect something in return. This can lead to elements of blackmail.</a:t>
            </a:r>
          </a:p>
        </p:txBody>
      </p:sp>
    </p:spTree>
    <p:extLst>
      <p:ext uri="{BB962C8B-B14F-4D97-AF65-F5344CB8AC3E}">
        <p14:creationId xmlns:p14="http://schemas.microsoft.com/office/powerpoint/2010/main" val="2043514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a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84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Another example is spending time together.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Turn and Talk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the person next to you discuss how spending time together can be a sign or a healthy and unhealthy relationship</a:t>
            </a:r>
          </a:p>
        </p:txBody>
      </p:sp>
    </p:spTree>
    <p:extLst>
      <p:ext uri="{BB962C8B-B14F-4D97-AF65-F5344CB8AC3E}">
        <p14:creationId xmlns:p14="http://schemas.microsoft.com/office/powerpoint/2010/main" val="311906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a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84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Another example is having lots in common.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 sign of healthy relationship as it can be a reason why a relationship starts and helps strengthen connections between people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 sign of unhealthy relationship as if it can mean you have no time alone or with other people. For example – if you enjoy going for a run, the other person in the relationship will </a:t>
            </a:r>
            <a:r>
              <a:rPr lang="en-US" b="1" dirty="0"/>
              <a:t>always</a:t>
            </a:r>
            <a:r>
              <a:rPr lang="en-US" dirty="0"/>
              <a:t> want to go too and can become annoyed if you said you wanted to go on your own.</a:t>
            </a:r>
          </a:p>
        </p:txBody>
      </p:sp>
    </p:spTree>
    <p:extLst>
      <p:ext uri="{BB962C8B-B14F-4D97-AF65-F5344CB8AC3E}">
        <p14:creationId xmlns:p14="http://schemas.microsoft.com/office/powerpoint/2010/main" val="2789220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a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847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Below is a list of other features of a relationship. In your book chose 2 features. For each feature write a way that this can be a sign of a healthy or unhealthy relationship. Be ready to share your answers with the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Being open and honest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Spending lots of time together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Knowing each other’s family and friends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Never having an argument</a:t>
            </a:r>
          </a:p>
        </p:txBody>
      </p:sp>
    </p:spTree>
    <p:extLst>
      <p:ext uri="{BB962C8B-B14F-4D97-AF65-F5344CB8AC3E}">
        <p14:creationId xmlns:p14="http://schemas.microsoft.com/office/powerpoint/2010/main" val="178002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8" y="2662990"/>
            <a:ext cx="11587812" cy="13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6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activity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4085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 the person next to you, decide if the words below should </a:t>
            </a:r>
            <a:r>
              <a:rPr lang="en-US" b="1" dirty="0"/>
              <a:t>always</a:t>
            </a:r>
            <a:r>
              <a:rPr lang="en-US" dirty="0"/>
              <a:t>, </a:t>
            </a:r>
            <a:r>
              <a:rPr lang="en-US" b="1" dirty="0"/>
              <a:t>sometimes or never</a:t>
            </a:r>
            <a:r>
              <a:rPr lang="en-US" dirty="0"/>
              <a:t> happen in a relationship. Be ready to share your answers with the class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Getting even			2. Compromise				</a:t>
            </a:r>
          </a:p>
          <a:p>
            <a:pPr marL="0" indent="0">
              <a:buNone/>
            </a:pPr>
            <a:r>
              <a:rPr lang="en-US" dirty="0"/>
              <a:t>3. Anger				4. Silence</a:t>
            </a:r>
          </a:p>
          <a:p>
            <a:pPr marL="0" indent="0">
              <a:buNone/>
            </a:pPr>
            <a:r>
              <a:rPr lang="en-US" dirty="0"/>
              <a:t>5. Pressure			6. Freedom</a:t>
            </a:r>
          </a:p>
          <a:p>
            <a:pPr marL="0" indent="0">
              <a:buNone/>
            </a:pPr>
            <a:r>
              <a:rPr lang="en-US" dirty="0"/>
              <a:t>7. Rules				8. Fun</a:t>
            </a:r>
          </a:p>
        </p:txBody>
      </p:sp>
    </p:spTree>
    <p:extLst>
      <p:ext uri="{BB962C8B-B14F-4D97-AF65-F5344CB8AC3E}">
        <p14:creationId xmlns:p14="http://schemas.microsoft.com/office/powerpoint/2010/main" val="1760096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7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89486"/>
            <a:ext cx="10515600" cy="8645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Big question: How can I secure my relationship through knowing what is healthy or unhealthy in a relationship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2" y="2975550"/>
            <a:ext cx="10515600" cy="288030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</a:rPr>
              <a:t>- Why healthy relationships are important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</a:rPr>
              <a:t>Characteristics of healthy and unhealthy relationships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</a:rPr>
              <a:t>Support if you or someone else is in an unhealthy relationship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endParaRPr lang="en-US" b="1" dirty="0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6" y="593822"/>
            <a:ext cx="11587812" cy="13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5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our starting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2940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your books, complete the following sentences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 sign of a healthy relationship is…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 sign of an unhealthy relationship is…</a:t>
            </a:r>
          </a:p>
        </p:txBody>
      </p:sp>
    </p:spTree>
    <p:extLst>
      <p:ext uri="{BB962C8B-B14F-4D97-AF65-F5344CB8AC3E}">
        <p14:creationId xmlns:p14="http://schemas.microsoft.com/office/powerpoint/2010/main" val="385116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mean by “relationships”?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Turn and Talk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types of relationships are there?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many different types of relationships</a:t>
            </a:r>
          </a:p>
          <a:p>
            <a:pPr>
              <a:buFontTx/>
              <a:buChar char="-"/>
            </a:pPr>
            <a:r>
              <a:rPr lang="en-US" dirty="0"/>
              <a:t>Friendships</a:t>
            </a:r>
          </a:p>
          <a:p>
            <a:pPr>
              <a:buFontTx/>
              <a:buChar char="-"/>
            </a:pPr>
            <a:r>
              <a:rPr lang="en-US" dirty="0"/>
              <a:t>Romantic relationships</a:t>
            </a:r>
          </a:p>
          <a:p>
            <a:pPr>
              <a:buFontTx/>
              <a:buChar char="-"/>
            </a:pPr>
            <a:r>
              <a:rPr lang="en-US" dirty="0"/>
              <a:t>Family relationships</a:t>
            </a:r>
          </a:p>
          <a:p>
            <a:pPr>
              <a:buFontTx/>
              <a:buChar char="-"/>
            </a:pPr>
            <a:r>
              <a:rPr lang="en-US" dirty="0"/>
              <a:t>Community relationships (with people who are key community members)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30" y="1932420"/>
            <a:ext cx="2655888" cy="198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3565091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643" y="468290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relationships are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types of relationships are important elements of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Relationships can have the following impact on you:</a:t>
            </a:r>
          </a:p>
          <a:p>
            <a:pPr>
              <a:buFontTx/>
              <a:buChar char="-"/>
            </a:pPr>
            <a:r>
              <a:rPr lang="en-US" dirty="0"/>
              <a:t>Can make you happy</a:t>
            </a:r>
          </a:p>
          <a:p>
            <a:pPr>
              <a:buFontTx/>
              <a:buChar char="-"/>
            </a:pPr>
            <a:r>
              <a:rPr lang="en-US" dirty="0"/>
              <a:t>Can make physically healthier</a:t>
            </a:r>
          </a:p>
          <a:p>
            <a:pPr>
              <a:buFontTx/>
              <a:buChar char="-"/>
            </a:pPr>
            <a:r>
              <a:rPr lang="en-US" dirty="0"/>
              <a:t>Leads to fewer mental health 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30" y="1932420"/>
            <a:ext cx="2655888" cy="198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3565091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643" y="468290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relationships are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However that is only if the relationships are healthy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Turn and Talk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the person next to you write down 3 things that you thing make a healthy relationship.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30" y="1932420"/>
            <a:ext cx="2655888" cy="198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3565091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643" y="468290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9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of a healthy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770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Healthy relationships have 6 key principles:</a:t>
            </a:r>
          </a:p>
        </p:txBody>
      </p:sp>
      <p:sp>
        <p:nvSpPr>
          <p:cNvPr id="7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2768427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Communication</a:t>
            </a:r>
          </a:p>
        </p:txBody>
      </p:sp>
      <p:sp>
        <p:nvSpPr>
          <p:cNvPr id="10" name="AutoShape 2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155575" y="11835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Close Friendships in Adolescence Predict Health in Adulthood – Association  for Psychological Science – APS"/>
          <p:cNvSpPr>
            <a:spLocks noChangeAspect="1" noChangeArrowheads="1"/>
          </p:cNvSpPr>
          <p:nvPr/>
        </p:nvSpPr>
        <p:spPr bwMode="auto">
          <a:xfrm>
            <a:off x="307975" y="1335995"/>
            <a:ext cx="5947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3501544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Respect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4234662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Best Interests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4912243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Trust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5596790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Equality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281337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Honesty</a:t>
            </a:r>
          </a:p>
        </p:txBody>
      </p:sp>
    </p:spTree>
    <p:extLst>
      <p:ext uri="{BB962C8B-B14F-4D97-AF65-F5344CB8AC3E}">
        <p14:creationId xmlns:p14="http://schemas.microsoft.com/office/powerpoint/2010/main" val="292482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Microsoft Office PowerPoint</Application>
  <PresentationFormat>Widescreen</PresentationFormat>
  <Paragraphs>216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Franklin Gothic Book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What is our starting point?</vt:lpstr>
      <vt:lpstr>What do we mean by “relationships”?</vt:lpstr>
      <vt:lpstr>Why are relationships are important?</vt:lpstr>
      <vt:lpstr>Why are relationships are important?</vt:lpstr>
      <vt:lpstr>Principles of a healthy relationship</vt:lpstr>
      <vt:lpstr>Principles of a healthy relationship</vt:lpstr>
      <vt:lpstr>Principles of a healthy relationship</vt:lpstr>
      <vt:lpstr>Recap Questions: whiteboard task – True or False </vt:lpstr>
      <vt:lpstr>Recap Questions: whiteboard task </vt:lpstr>
      <vt:lpstr>Recap Questions: whiteboard task </vt:lpstr>
      <vt:lpstr>Recap Questions: whiteboard task </vt:lpstr>
      <vt:lpstr>Are all relationships healthy?</vt:lpstr>
      <vt:lpstr>Principles of an unhealthy relationship</vt:lpstr>
      <vt:lpstr>Principles of an unhealthy relationship</vt:lpstr>
      <vt:lpstr>Recap Questions: whiteboard task – True or False </vt:lpstr>
      <vt:lpstr>Recap Questions: whiteboard task -  healthy or unhealthy </vt:lpstr>
      <vt:lpstr>Recap Questions: whiteboard task -  healthy or unhealthy </vt:lpstr>
      <vt:lpstr>Recap Questions: whiteboard task -  healthy or unhealthy </vt:lpstr>
      <vt:lpstr>Principles of an unhealthy relationship</vt:lpstr>
      <vt:lpstr>Reflection </vt:lpstr>
      <vt:lpstr>Support</vt:lpstr>
      <vt:lpstr>Extension Activity 1 - Features of a relationship</vt:lpstr>
      <vt:lpstr>Features of a relationship</vt:lpstr>
      <vt:lpstr>Features of a relationship</vt:lpstr>
      <vt:lpstr>Features of a relationship</vt:lpstr>
      <vt:lpstr>Extension activity 2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</cp:revision>
  <dcterms:created xsi:type="dcterms:W3CDTF">2024-02-08T13:03:42Z</dcterms:created>
  <dcterms:modified xsi:type="dcterms:W3CDTF">2024-04-10T10:24:30Z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