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3" r:id="rId2"/>
    <p:sldMasterId id="2147483755" r:id="rId3"/>
  </p:sldMasterIdLst>
  <p:notesMasterIdLst>
    <p:notesMasterId r:id="rId20"/>
  </p:notesMasterIdLst>
  <p:sldIdLst>
    <p:sldId id="389" r:id="rId4"/>
    <p:sldId id="409" r:id="rId5"/>
    <p:sldId id="432" r:id="rId6"/>
    <p:sldId id="374" r:id="rId7"/>
    <p:sldId id="399" r:id="rId8"/>
    <p:sldId id="316" r:id="rId9"/>
    <p:sldId id="318" r:id="rId10"/>
    <p:sldId id="422" r:id="rId11"/>
    <p:sldId id="383" r:id="rId12"/>
    <p:sldId id="423" r:id="rId13"/>
    <p:sldId id="426" r:id="rId14"/>
    <p:sldId id="427" r:id="rId15"/>
    <p:sldId id="428" r:id="rId16"/>
    <p:sldId id="429" r:id="rId17"/>
    <p:sldId id="430" r:id="rId18"/>
    <p:sldId id="4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V7TWUmJ5RkM6tGgLZ5rCQ==" hashData="hOIGDvu2bf8NrJhoR8SKVNxVCxyEDw9amuf+Lrp2yyo8JRJUr2Ta05JijOsVQG6n/XyJkxVmaesDSLAlVyXHt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74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95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57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07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9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0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43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9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0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06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1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24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647120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1" y="722981"/>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5"/>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2"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1154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6868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aOebfGGcjVw?si=KIFvMlvWNxPkVYPu" TargetMode="External"/><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“Your teeth will last a lifetime – if you take care of them”</a:t>
            </a:r>
          </a:p>
          <a:p>
            <a:pPr algn="ctr">
              <a:lnSpc>
                <a:spcPct val="100000"/>
              </a:lnSpc>
            </a:pPr>
            <a:r>
              <a:rPr lang="en-GB" sz="3800" dirty="0" err="1" smtClean="0"/>
              <a:t>Dr.</a:t>
            </a:r>
            <a:r>
              <a:rPr lang="en-GB" sz="3800" dirty="0" smtClean="0"/>
              <a:t> Richard H. Price (Dental Health Educator)</a:t>
            </a:r>
          </a:p>
        </p:txBody>
      </p:sp>
    </p:spTree>
    <p:extLst>
      <p:ext uri="{BB962C8B-B14F-4D97-AF65-F5344CB8AC3E}">
        <p14:creationId xmlns:p14="http://schemas.microsoft.com/office/powerpoint/2010/main" val="80374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85000" lnSpcReduction="20000"/>
          </a:bodyPr>
          <a:lstStyle/>
          <a:p>
            <a:pPr marL="0" indent="0">
              <a:buNone/>
            </a:pPr>
            <a:r>
              <a:rPr lang="en-US" sz="4000" dirty="0" smtClean="0"/>
              <a:t>Despite brushing teeth being an everyday occurrence for everyone, there are lots of myths about oral health. Decide if the following statement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“You only need to brush your teeth once a day”</a:t>
            </a:r>
          </a:p>
          <a:p>
            <a:pPr marL="0" indent="0">
              <a:buNone/>
            </a:pPr>
            <a:endParaRPr lang="en-US" sz="4000" b="1" dirty="0"/>
          </a:p>
          <a:p>
            <a:pPr marL="0" indent="0">
              <a:buNone/>
            </a:pPr>
            <a:r>
              <a:rPr lang="en-US" sz="4000" dirty="0" smtClean="0"/>
              <a:t>This is a </a:t>
            </a:r>
            <a:r>
              <a:rPr lang="en-US" sz="4000" b="1" dirty="0" smtClean="0"/>
              <a:t>myth.</a:t>
            </a:r>
            <a:r>
              <a:rPr lang="en-US" sz="4000" dirty="0" smtClean="0"/>
              <a:t> Teeth should be cleaned twice a day; once in the morning and once at night</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17346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77500" lnSpcReduction="20000"/>
          </a:bodyPr>
          <a:lstStyle/>
          <a:p>
            <a:pPr marL="0" indent="0">
              <a:buNone/>
            </a:pPr>
            <a:r>
              <a:rPr lang="en-US" sz="4000" dirty="0" smtClean="0"/>
              <a:t>Despite brushing teeth being an everyday occurrence for everyone, there are lots of myths about oral health. Decide if the following statement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“Brushing teeth should also include flossing or using interdental brushes”</a:t>
            </a:r>
          </a:p>
          <a:p>
            <a:pPr marL="0" indent="0">
              <a:buNone/>
            </a:pPr>
            <a:endParaRPr lang="en-US" sz="4000" b="1" dirty="0"/>
          </a:p>
          <a:p>
            <a:pPr marL="0" indent="0">
              <a:buNone/>
            </a:pPr>
            <a:r>
              <a:rPr lang="en-US" sz="4000" dirty="0" smtClean="0"/>
              <a:t>This is a </a:t>
            </a:r>
            <a:r>
              <a:rPr lang="en-US" sz="4000" b="1" dirty="0" smtClean="0"/>
              <a:t>fact.</a:t>
            </a:r>
            <a:r>
              <a:rPr lang="en-US" sz="4000" dirty="0" smtClean="0"/>
              <a:t> Using floss or interdental brushes helps remove food and plaque between teeth where a toothbrush can’t reach</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249342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77500" lnSpcReduction="20000"/>
          </a:bodyPr>
          <a:lstStyle/>
          <a:p>
            <a:pPr marL="0" indent="0">
              <a:buNone/>
            </a:pPr>
            <a:r>
              <a:rPr lang="en-US" sz="4000" dirty="0" smtClean="0"/>
              <a:t>Despite brushing teeth being an everyday occurrence for everyone, there are lots of myths about oral health. Decide if the following statement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“Drinking fizzy drinks doesn’t harm teeth as long as you brush them later”</a:t>
            </a:r>
          </a:p>
          <a:p>
            <a:pPr marL="0" indent="0">
              <a:buNone/>
            </a:pPr>
            <a:endParaRPr lang="en-US" sz="4000" b="1" dirty="0"/>
          </a:p>
          <a:p>
            <a:pPr marL="0" indent="0">
              <a:buNone/>
            </a:pPr>
            <a:r>
              <a:rPr lang="en-US" sz="4000" dirty="0" smtClean="0"/>
              <a:t>This is a </a:t>
            </a:r>
            <a:r>
              <a:rPr lang="en-US" sz="4000" b="1" dirty="0" smtClean="0"/>
              <a:t>myth.</a:t>
            </a:r>
            <a:r>
              <a:rPr lang="en-US" sz="4000" dirty="0" smtClean="0"/>
              <a:t> The acid and sugar in fizzy drinks weakens the tooth enamel and brushing straight after fizzy drinks can cause more damage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281785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85000" lnSpcReduction="20000"/>
          </a:bodyPr>
          <a:lstStyle/>
          <a:p>
            <a:pPr marL="0" indent="0">
              <a:buNone/>
            </a:pPr>
            <a:r>
              <a:rPr lang="en-US" sz="4000" dirty="0" smtClean="0"/>
              <a:t>Despite brushing teeth being an everyday occurrence for everyone, there are lots of myths about oral health. Decide if the following statement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“Baby teeth aren’t important as they fall out anyway”</a:t>
            </a:r>
          </a:p>
          <a:p>
            <a:pPr marL="0" indent="0">
              <a:buNone/>
            </a:pPr>
            <a:endParaRPr lang="en-US" sz="4000" b="1" dirty="0"/>
          </a:p>
          <a:p>
            <a:pPr marL="0" indent="0">
              <a:buNone/>
            </a:pPr>
            <a:r>
              <a:rPr lang="en-US" sz="4000" dirty="0" smtClean="0"/>
              <a:t>This is a </a:t>
            </a:r>
            <a:r>
              <a:rPr lang="en-US" sz="4000" b="1" dirty="0" smtClean="0"/>
              <a:t>myth.</a:t>
            </a:r>
            <a:r>
              <a:rPr lang="en-US" sz="4000" dirty="0" smtClean="0"/>
              <a:t> Baby teeth help with speech development, eating and guidance adult teeth into place.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361708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77500" lnSpcReduction="20000"/>
          </a:bodyPr>
          <a:lstStyle/>
          <a:p>
            <a:pPr marL="0" indent="0">
              <a:buNone/>
            </a:pPr>
            <a:r>
              <a:rPr lang="en-US" sz="4000" dirty="0" smtClean="0"/>
              <a:t>Despite brushing teeth being an everyday occurrence for everyone, there are lots of myths about oral health. Decide if the following statement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“Smoking and vaping can cause gum disease and bad breath”</a:t>
            </a:r>
          </a:p>
          <a:p>
            <a:pPr marL="0" indent="0">
              <a:buNone/>
            </a:pPr>
            <a:endParaRPr lang="en-US" sz="4000" b="1" dirty="0"/>
          </a:p>
          <a:p>
            <a:pPr marL="0" indent="0">
              <a:buNone/>
            </a:pPr>
            <a:r>
              <a:rPr lang="en-US" sz="4000" dirty="0" smtClean="0"/>
              <a:t>This is a </a:t>
            </a:r>
            <a:r>
              <a:rPr lang="en-US" sz="4000" b="1" dirty="0" smtClean="0"/>
              <a:t>fact. </a:t>
            </a:r>
            <a:r>
              <a:rPr lang="en-US" sz="4000" dirty="0" smtClean="0"/>
              <a:t>Chemical in cigarettes and vapes reduce the blood flow to gums, leading to gum disease, bad breath and potentially even tooth loss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284529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smtClean="0"/>
              <a:t>Despite brushing teeth being an everyday occurrence for everyone, there are lots of myths about oral health. Decide if the following statement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“Brushing really hard cleans teeth better”</a:t>
            </a:r>
          </a:p>
          <a:p>
            <a:pPr marL="0" indent="0">
              <a:buNone/>
            </a:pPr>
            <a:endParaRPr lang="en-US" sz="4000" b="1" dirty="0"/>
          </a:p>
          <a:p>
            <a:pPr marL="0" indent="0">
              <a:buNone/>
            </a:pPr>
            <a:r>
              <a:rPr lang="en-US" sz="4000" dirty="0" smtClean="0"/>
              <a:t>This is a </a:t>
            </a:r>
            <a:r>
              <a:rPr lang="en-US" sz="4000" b="1" dirty="0" smtClean="0"/>
              <a:t>myth.</a:t>
            </a:r>
            <a:r>
              <a:rPr lang="en-US" sz="4000" dirty="0" smtClean="0"/>
              <a:t> Brushing too hard can wear down the enamel and damage gums.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85299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lnSpcReduction="10000"/>
          </a:bodyPr>
          <a:lstStyle/>
          <a:p>
            <a:pPr marL="0" indent="0">
              <a:buNone/>
            </a:pPr>
            <a:r>
              <a:rPr lang="en-US" sz="4000" dirty="0" smtClean="0"/>
              <a:t>You will be learning more about the importance of oral health in your Personal Development lesson.</a:t>
            </a:r>
          </a:p>
          <a:p>
            <a:pPr marL="0" indent="0">
              <a:buNone/>
            </a:pPr>
            <a:endParaRPr lang="en-US" sz="4000" dirty="0"/>
          </a:p>
          <a:p>
            <a:pPr marL="0" indent="0">
              <a:buNone/>
            </a:pPr>
            <a:r>
              <a:rPr lang="en-US" sz="4000" dirty="0" smtClean="0"/>
              <a:t>Until then reflect on some of the myths and facts you learnt about today. Is there anything you need to change about your oral health?</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Oral Health</a:t>
            </a:r>
            <a:endParaRPr sz="2426" spc="27" dirty="0"/>
          </a:p>
        </p:txBody>
      </p:sp>
      <p:pic>
        <p:nvPicPr>
          <p:cNvPr id="3" name="Picture 2"/>
          <p:cNvPicPr>
            <a:picLocks noChangeAspect="1"/>
          </p:cNvPicPr>
          <p:nvPr/>
        </p:nvPicPr>
        <p:blipFill>
          <a:blip r:embed="rId4"/>
          <a:stretch>
            <a:fillRect/>
          </a:stretch>
        </p:blipFill>
        <p:spPr>
          <a:xfrm>
            <a:off x="7805687" y="1446816"/>
            <a:ext cx="3529890" cy="5175953"/>
          </a:xfrm>
          <a:prstGeom prst="rect">
            <a:avLst/>
          </a:prstGeom>
        </p:spPr>
      </p:pic>
    </p:spTree>
    <p:extLst>
      <p:ext uri="{BB962C8B-B14F-4D97-AF65-F5344CB8AC3E}">
        <p14:creationId xmlns:p14="http://schemas.microsoft.com/office/powerpoint/2010/main" val="7479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smtClean="0">
                <a:solidFill>
                  <a:srgbClr val="FF0000"/>
                </a:solidFill>
              </a:rPr>
              <a:t>Homework will be set today.</a:t>
            </a:r>
          </a:p>
          <a:p>
            <a:r>
              <a:rPr lang="en-GB" dirty="0" smtClean="0">
                <a:solidFill>
                  <a:srgbClr val="FF0000"/>
                </a:solidFill>
              </a:rPr>
              <a:t>Remember to log in and complete your set tasks. </a:t>
            </a:r>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283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rPr>
              <a:t>Replacement equipment for your learning wallet can be purchased </a:t>
            </a:r>
            <a:r>
              <a:rPr lang="en-GB" altLang="en-US" sz="1600" b="1" dirty="0">
                <a:latin typeface="Calibri" panose="020F0502020204030204" pitchFamily="34" charset="0"/>
              </a:rPr>
              <a:t>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rPr>
              <a:t>The following items can be purchased for </a:t>
            </a:r>
            <a:r>
              <a:rPr kumimoji="0" lang="en-GB" altLang="en-US" sz="1600" b="1" i="0" u="sng" strike="noStrike" cap="none" normalizeH="0" baseline="0" dirty="0">
                <a:ln>
                  <a:noFill/>
                </a:ln>
                <a:solidFill>
                  <a:schemeClr val="tx1"/>
                </a:solidFill>
                <a:effectLst/>
                <a:latin typeface="Calibri" panose="020F0502020204030204" pitchFamily="34" charset="0"/>
              </a:rPr>
              <a:t>10p each</a:t>
            </a:r>
            <a:r>
              <a:rPr kumimoji="0" lang="en-GB" altLang="en-US" sz="1600" b="1" i="0" u="none" strike="noStrike" cap="none" normalizeH="0" baseline="0" dirty="0">
                <a:ln>
                  <a:noFill/>
                </a:ln>
                <a:solidFill>
                  <a:schemeClr val="tx1"/>
                </a:solidFill>
                <a:effectLst/>
                <a:latin typeface="Calibri" panose="020F0502020204030204" pitchFamily="34" charset="0"/>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rPr>
              <a:t>LRC (nex</a:t>
            </a:r>
            <a:r>
              <a:rPr lang="en-GB" altLang="en-US" sz="1600" b="1" dirty="0">
                <a:latin typeface="Calibri" panose="020F0502020204030204" pitchFamily="34" charset="0"/>
              </a:rPr>
              <a:t>t to W214)</a:t>
            </a:r>
            <a:r>
              <a:rPr kumimoji="0" lang="en-GB" altLang="en-US" sz="1600" b="1" i="0" u="none" strike="noStrike" cap="none" normalizeH="0" baseline="0" dirty="0">
                <a:ln>
                  <a:noFill/>
                </a:ln>
                <a:solidFill>
                  <a:schemeClr val="tx1"/>
                </a:solidFill>
                <a:effectLst/>
                <a:latin typeface="Calibri" panose="020F0502020204030204" pitchFamily="34" charset="0"/>
              </a:rPr>
              <a:t>:</a:t>
            </a:r>
            <a:endParaRPr lang="en-GB" altLang="en-US" sz="1600" b="1" dirty="0">
              <a:latin typeface="Calibri" panose="020F0502020204030204" pitchFamily="34" charset="0"/>
            </a:endParaRP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algn="ctr" eaLnBrk="0" fontAlgn="base" hangingPunct="0">
              <a:spcBef>
                <a:spcPct val="0"/>
              </a:spcBef>
              <a:spcAft>
                <a:spcPct val="0"/>
              </a:spcAft>
              <a:defRPr/>
            </a:pPr>
            <a:r>
              <a:rPr lang="en-GB" sz="1600" b="1" dirty="0">
                <a:latin typeface="Calibri" panose="020F0502020204030204" pitchFamily="34" charset="0"/>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rPr>
              <a:t>The following items can be purchased from West Office using money on your ParentPay: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9729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smtClean="0">
                <a:solidFill>
                  <a:prstClr val="black"/>
                </a:solidFill>
                <a:latin typeface="Comic Sans MS"/>
              </a:rPr>
              <a:t>Oral Health</a:t>
            </a:r>
            <a:endParaRPr lang="en-US" sz="1940" b="1" dirty="0">
              <a:solidFill>
                <a:prstClr val="black"/>
              </a:solidFill>
              <a:latin typeface="Comic Sans MS"/>
            </a:endParaRP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smtClean="0">
                <a:solidFill>
                  <a:prstClr val="black"/>
                </a:solidFill>
                <a:latin typeface="Comic Sans MS"/>
              </a:rPr>
              <a:t>Definition of oral health</a:t>
            </a:r>
          </a:p>
          <a:p>
            <a:pPr marL="138616" indent="-138616" defTabSz="554473">
              <a:lnSpc>
                <a:spcPct val="110000"/>
              </a:lnSpc>
              <a:spcBef>
                <a:spcPts val="607"/>
              </a:spcBef>
              <a:buFontTx/>
              <a:buChar char="-"/>
              <a:defRPr/>
            </a:pPr>
            <a:r>
              <a:rPr lang="en-US" sz="1940" b="1" dirty="0" smtClean="0">
                <a:solidFill>
                  <a:prstClr val="black"/>
                </a:solidFill>
                <a:latin typeface="Comic Sans MS"/>
              </a:rPr>
              <a:t>Importance of oral health</a:t>
            </a:r>
          </a:p>
          <a:p>
            <a:pPr marL="138616" indent="-138616" defTabSz="554473">
              <a:lnSpc>
                <a:spcPct val="110000"/>
              </a:lnSpc>
              <a:spcBef>
                <a:spcPts val="607"/>
              </a:spcBef>
              <a:buFontTx/>
              <a:buChar char="-"/>
              <a:defRPr/>
            </a:pPr>
            <a:r>
              <a:rPr lang="en-US" sz="1940" b="1" dirty="0" smtClean="0">
                <a:solidFill>
                  <a:prstClr val="black"/>
                </a:solidFill>
                <a:latin typeface="Comic Sans MS"/>
              </a:rPr>
              <a:t>Fact vs myth oral health quiz</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Oral Health is…</a:t>
            </a:r>
          </a:p>
          <a:p>
            <a:pPr marL="0" indent="0">
              <a:buNone/>
            </a:pPr>
            <a:endParaRPr lang="en-US" sz="4000" dirty="0"/>
          </a:p>
          <a:p>
            <a:pPr marL="0" indent="0">
              <a:buNone/>
            </a:pPr>
            <a:r>
              <a:rPr lang="en-US" sz="4000" dirty="0" smtClean="0"/>
              <a:t>“the practice of keeping the mouth clean and free from disease, decay and other problems”</a:t>
            </a:r>
          </a:p>
          <a:p>
            <a:pPr marL="0" indent="0">
              <a:buNone/>
            </a:pPr>
            <a:endParaRPr lang="en-US" sz="4000" dirty="0"/>
          </a:p>
          <a:p>
            <a:pPr marL="0" indent="0">
              <a:buNone/>
            </a:pPr>
            <a:r>
              <a:rPr lang="en-US" sz="4000" dirty="0" smtClean="0"/>
              <a:t>The main way of maintaining good oral health is regularly brushing and cleaning teeth and gums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Oral Health?</a:t>
            </a:r>
            <a:endParaRPr sz="2426" spc="27" dirty="0"/>
          </a:p>
        </p:txBody>
      </p:sp>
      <p:pic>
        <p:nvPicPr>
          <p:cNvPr id="3" name="Picture 2"/>
          <p:cNvPicPr>
            <a:picLocks noChangeAspect="1"/>
          </p:cNvPicPr>
          <p:nvPr/>
        </p:nvPicPr>
        <p:blipFill>
          <a:blip r:embed="rId4"/>
          <a:stretch>
            <a:fillRect/>
          </a:stretch>
        </p:blipFill>
        <p:spPr>
          <a:xfrm>
            <a:off x="7805687" y="1460046"/>
            <a:ext cx="2466975" cy="1847850"/>
          </a:xfrm>
          <a:prstGeom prst="rect">
            <a:avLst/>
          </a:prstGeom>
        </p:spPr>
      </p:pic>
      <p:pic>
        <p:nvPicPr>
          <p:cNvPr id="4" name="Picture 3"/>
          <p:cNvPicPr>
            <a:picLocks noChangeAspect="1"/>
          </p:cNvPicPr>
          <p:nvPr/>
        </p:nvPicPr>
        <p:blipFill>
          <a:blip r:embed="rId5"/>
          <a:stretch>
            <a:fillRect/>
          </a:stretch>
        </p:blipFill>
        <p:spPr>
          <a:xfrm>
            <a:off x="8731022" y="3321102"/>
            <a:ext cx="2600325" cy="1762125"/>
          </a:xfrm>
          <a:prstGeom prst="rect">
            <a:avLst/>
          </a:prstGeom>
        </p:spPr>
      </p:pic>
      <p:pic>
        <p:nvPicPr>
          <p:cNvPr id="5" name="Picture 4"/>
          <p:cNvPicPr>
            <a:picLocks noChangeAspect="1"/>
          </p:cNvPicPr>
          <p:nvPr/>
        </p:nvPicPr>
        <p:blipFill>
          <a:blip r:embed="rId6"/>
          <a:stretch>
            <a:fillRect/>
          </a:stretch>
        </p:blipFill>
        <p:spPr>
          <a:xfrm>
            <a:off x="7805687" y="4892448"/>
            <a:ext cx="2619375" cy="1743075"/>
          </a:xfrm>
          <a:prstGeom prst="rect">
            <a:avLst/>
          </a:prstGeom>
        </p:spPr>
      </p:pic>
    </p:spTree>
    <p:extLst>
      <p:ext uri="{BB962C8B-B14F-4D97-AF65-F5344CB8AC3E}">
        <p14:creationId xmlns:p14="http://schemas.microsoft.com/office/powerpoint/2010/main" val="245830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Poor oral health can lead to tooth decay and gum disease. Good oral health is also linked to better physical and mental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2533" y="2914006"/>
            <a:ext cx="4722516" cy="1804870"/>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24 </a:t>
            </a:r>
            <a:r>
              <a:rPr lang="en-US" sz="3200" dirty="0" smtClean="0">
                <a:solidFill>
                  <a:srgbClr val="323232"/>
                </a:solidFill>
                <a:latin typeface="Calibri" panose="020F0502020204030204"/>
              </a:rPr>
              <a:t>states that children have the right to the best health care possible. In the UK, children receive free dental care. It is important to visit the dentist in order to maintain good oral health. Dental care can be very expensive in the future if oral health is not maintained during childhood</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813593" y="3651325"/>
            <a:ext cx="2289836" cy="3073744"/>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of brushing teeth</a:t>
            </a:r>
            <a:endParaRPr sz="2426" spc="27" dirty="0"/>
          </a:p>
        </p:txBody>
      </p:sp>
      <p:pic>
        <p:nvPicPr>
          <p:cNvPr id="4" name="aOebfGGcjVw"/>
          <p:cNvPicPr>
            <a:picLocks noRot="1" noChangeAspect="1"/>
          </p:cNvPicPr>
          <p:nvPr>
            <a:videoFile r:link="rId1"/>
          </p:nvPr>
        </p:nvPicPr>
        <p:blipFill>
          <a:blip r:embed="rId5"/>
          <a:stretch>
            <a:fillRect/>
          </a:stretch>
        </p:blipFill>
        <p:spPr>
          <a:xfrm>
            <a:off x="1197979" y="1178439"/>
            <a:ext cx="9923877" cy="5582181"/>
          </a:xfrm>
          <a:prstGeom prst="rect">
            <a:avLst/>
          </a:prstGeom>
        </p:spPr>
      </p:pic>
    </p:spTree>
    <p:extLst>
      <p:ext uri="{BB962C8B-B14F-4D97-AF65-F5344CB8AC3E}">
        <p14:creationId xmlns:p14="http://schemas.microsoft.com/office/powerpoint/2010/main" val="45176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“Did the video include any information you did not know before?”</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Oral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65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997</Words>
  <Application>Microsoft Office PowerPoint</Application>
  <PresentationFormat>Widescreen</PresentationFormat>
  <Paragraphs>146</Paragraphs>
  <Slides>16</Slides>
  <Notes>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LondrinaSolid-Black</vt:lpstr>
      <vt:lpstr>Segoe UI</vt:lpstr>
      <vt:lpstr>Verdana</vt:lpstr>
      <vt:lpstr>Office Theme</vt:lpstr>
      <vt:lpstr>2_Office Theme</vt:lpstr>
      <vt:lpstr>4_Office Theme</vt:lpstr>
      <vt:lpstr>PowerPoint Presentation</vt:lpstr>
      <vt:lpstr>PowerPoint Presentation</vt:lpstr>
      <vt:lpstr>PowerPoint Presentation</vt:lpstr>
      <vt:lpstr>PowerPoint Presentation</vt:lpstr>
      <vt:lpstr>What is Oral Health?</vt:lpstr>
      <vt:lpstr>Why are we learning about this?</vt:lpstr>
      <vt:lpstr>Why are we learning about this?</vt:lpstr>
      <vt:lpstr>Importance of brushing teeth</vt:lpstr>
      <vt:lpstr>Oral Health</vt:lpstr>
      <vt:lpstr>Oral Health</vt:lpstr>
      <vt:lpstr>Oral Health</vt:lpstr>
      <vt:lpstr>Oral Health</vt:lpstr>
      <vt:lpstr>Oral Health</vt:lpstr>
      <vt:lpstr>Oral Health</vt:lpstr>
      <vt:lpstr>Oral Health</vt:lpstr>
      <vt:lpstr>Oral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104</cp:revision>
  <dcterms:created xsi:type="dcterms:W3CDTF">2024-08-15T13:31:51Z</dcterms:created>
  <dcterms:modified xsi:type="dcterms:W3CDTF">2025-04-14T10:47:25Z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