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20"/>
  </p:notesMasterIdLst>
  <p:sldIdLst>
    <p:sldId id="305" r:id="rId4"/>
    <p:sldId id="288" r:id="rId5"/>
    <p:sldId id="306" r:id="rId6"/>
    <p:sldId id="307" r:id="rId7"/>
    <p:sldId id="259" r:id="rId8"/>
    <p:sldId id="308" r:id="rId9"/>
    <p:sldId id="309" r:id="rId10"/>
    <p:sldId id="310" r:id="rId11"/>
    <p:sldId id="295" r:id="rId12"/>
    <p:sldId id="297" r:id="rId13"/>
    <p:sldId id="298" r:id="rId14"/>
    <p:sldId id="299" r:id="rId15"/>
    <p:sldId id="300" r:id="rId16"/>
    <p:sldId id="301" r:id="rId17"/>
    <p:sldId id="302"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hKyYBgNXoJwKO400htiPw==" hashData="ayiHK45wJ6WyEzv6dO61A2Bf12v4oC3Ffu9co/v97Ki7ssyq2sH3Gz7y0MYT09NOcLF7TZ1jXXj9r+yRb5uqE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408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9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92089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5.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4.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15041" y="455730"/>
            <a:ext cx="7771309" cy="2387265"/>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a:t>Remember to complete all homework tasks on SAM Learning </a:t>
            </a:r>
          </a:p>
        </p:txBody>
      </p:sp>
      <p:sp>
        <p:nvSpPr>
          <p:cNvPr id="7" name="Subtitle 2"/>
          <p:cNvSpPr txBox="1">
            <a:spLocks/>
          </p:cNvSpPr>
          <p:nvPr/>
        </p:nvSpPr>
        <p:spPr>
          <a:xfrm>
            <a:off x="304069" y="2584092"/>
            <a:ext cx="6857038" cy="165553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incomplete Homework Tasks </a:t>
            </a:r>
          </a:p>
        </p:txBody>
      </p:sp>
      <p:pic>
        <p:nvPicPr>
          <p:cNvPr id="8" name="Picture 7"/>
          <p:cNvPicPr>
            <a:picLocks noChangeAspect="1"/>
          </p:cNvPicPr>
          <p:nvPr/>
        </p:nvPicPr>
        <p:blipFill rotWithShape="1">
          <a:blip r:embed="rId3"/>
          <a:srcRect l="1782" t="1680" r="4835"/>
          <a:stretch/>
        </p:blipFill>
        <p:spPr>
          <a:xfrm>
            <a:off x="8383066" y="1333193"/>
            <a:ext cx="2213092" cy="1354785"/>
          </a:xfrm>
          <a:prstGeom prst="rect">
            <a:avLst/>
          </a:prstGeom>
        </p:spPr>
      </p:pic>
      <p:pic>
        <p:nvPicPr>
          <p:cNvPr id="2" name="Picture 1"/>
          <p:cNvPicPr>
            <a:picLocks noChangeAspect="1"/>
          </p:cNvPicPr>
          <p:nvPr/>
        </p:nvPicPr>
        <p:blipFill rotWithShape="1">
          <a:blip r:embed="rId4"/>
          <a:srcRect l="26769" t="41600" r="41731" b="55600"/>
          <a:stretch/>
        </p:blipFill>
        <p:spPr>
          <a:xfrm>
            <a:off x="1729735" y="6136085"/>
            <a:ext cx="10269527" cy="513476"/>
          </a:xfrm>
          <a:prstGeom prst="rect">
            <a:avLst/>
          </a:prstGeom>
        </p:spPr>
      </p:pic>
      <p:sp>
        <p:nvSpPr>
          <p:cNvPr id="3" name="TextBox 2"/>
          <p:cNvSpPr txBox="1"/>
          <p:nvPr/>
        </p:nvSpPr>
        <p:spPr>
          <a:xfrm>
            <a:off x="7670761" y="3363420"/>
            <a:ext cx="292539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161107" y="4520567"/>
            <a:ext cx="1467328" cy="14845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265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“All boys’ voices break at the same time during puberty”</a:t>
            </a:r>
          </a:p>
          <a:p>
            <a:pPr marL="0" indent="0">
              <a:buNone/>
            </a:pPr>
            <a:endParaRPr lang="en-US" sz="3638" dirty="0"/>
          </a:p>
          <a:p>
            <a:pPr marL="0" indent="0">
              <a:buNone/>
            </a:pPr>
            <a:r>
              <a:rPr lang="en-US" sz="3638" dirty="0" smtClean="0"/>
              <a:t>This is a </a:t>
            </a:r>
            <a:r>
              <a:rPr lang="en-US" sz="3638" b="1" dirty="0" smtClean="0"/>
              <a:t>myth</a:t>
            </a:r>
            <a:r>
              <a:rPr lang="en-US" sz="3638" dirty="0" smtClean="0"/>
              <a:t>. </a:t>
            </a:r>
            <a:r>
              <a:rPr lang="en-US" sz="4000" dirty="0"/>
              <a:t>Boys' voices can change at different ages, usually between ages 11 and 15. Some boys may experience voice changes earlier, while others may notice them later.</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204313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“Girls can’t participate in sports or swim when they have their period”</a:t>
            </a:r>
          </a:p>
          <a:p>
            <a:pPr marL="0" indent="0">
              <a:buNone/>
            </a:pPr>
            <a:endParaRPr lang="en-US" sz="3638" dirty="0"/>
          </a:p>
          <a:p>
            <a:pPr marL="0" indent="0">
              <a:buNone/>
            </a:pPr>
            <a:r>
              <a:rPr lang="en-US" sz="3638" dirty="0" smtClean="0"/>
              <a:t>This is a </a:t>
            </a:r>
            <a:r>
              <a:rPr lang="en-US" sz="3638" b="1" dirty="0" smtClean="0"/>
              <a:t>myth</a:t>
            </a:r>
            <a:r>
              <a:rPr lang="en-US" sz="3638" dirty="0" smtClean="0"/>
              <a:t>. </a:t>
            </a:r>
            <a:r>
              <a:rPr lang="en-US" sz="4000" dirty="0"/>
              <a:t>Girls can absolutely participate in sports, swim, and continue with their normal activities while on their period. There are various menstrual products (e.g., pads, tampons, menstrual cups) designed to make this possible, and staying active can even help alleviate some period symptoms like cramps.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19685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“Girls start menstruation (getting their period around 10-16 years old”</a:t>
            </a:r>
          </a:p>
          <a:p>
            <a:pPr marL="0" indent="0">
              <a:buNone/>
            </a:pPr>
            <a:endParaRPr lang="en-US" sz="3638" dirty="0"/>
          </a:p>
          <a:p>
            <a:pPr marL="0" indent="0">
              <a:buNone/>
            </a:pPr>
            <a:r>
              <a:rPr lang="en-US" sz="3638" dirty="0" smtClean="0"/>
              <a:t>This is a </a:t>
            </a:r>
            <a:r>
              <a:rPr lang="en-US" sz="3638" b="1" dirty="0" smtClean="0"/>
              <a:t>fact. </a:t>
            </a:r>
            <a:r>
              <a:rPr lang="en-US" sz="3638" dirty="0"/>
              <a:t>M</a:t>
            </a:r>
            <a:r>
              <a:rPr lang="en-US" sz="4000" dirty="0" smtClean="0"/>
              <a:t>ost </a:t>
            </a:r>
            <a:r>
              <a:rPr lang="en-US" sz="4000" dirty="0"/>
              <a:t>girls start their period between ages 10 and 16, but the exact age varies. It’s a natural part of growing up for girls, and it signals that their body is able to have children in the future.</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102201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“Acne is a normal party of puberty but not everyone will get it.”</a:t>
            </a:r>
          </a:p>
          <a:p>
            <a:pPr marL="0" indent="0">
              <a:buNone/>
            </a:pPr>
            <a:endParaRPr lang="en-US" sz="3638" dirty="0"/>
          </a:p>
          <a:p>
            <a:pPr marL="0" indent="0">
              <a:buNone/>
            </a:pPr>
            <a:r>
              <a:rPr lang="en-US" sz="3638" dirty="0" smtClean="0"/>
              <a:t>This is a </a:t>
            </a:r>
            <a:r>
              <a:rPr lang="en-US" sz="3638" b="1" dirty="0" smtClean="0"/>
              <a:t>fact. </a:t>
            </a:r>
            <a:r>
              <a:rPr lang="en-US" sz="4000" dirty="0"/>
              <a:t>Acne happens due to hormonal changes during puberty, but not everyone will get it. Some people might have mild acne, while others may have more severe cases. Keeping your skin clean can help, but sometimes acne is just part of growing up.</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4011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“People need to start shaving as soon as body hair appears.”</a:t>
            </a:r>
          </a:p>
          <a:p>
            <a:pPr marL="0" indent="0">
              <a:buNone/>
            </a:pPr>
            <a:endParaRPr lang="en-US" sz="3638" dirty="0"/>
          </a:p>
          <a:p>
            <a:pPr marL="0" indent="0">
              <a:buNone/>
            </a:pPr>
            <a:r>
              <a:rPr lang="en-US" sz="3638" dirty="0" smtClean="0"/>
              <a:t>This is a </a:t>
            </a:r>
            <a:r>
              <a:rPr lang="en-US" sz="3638" b="1" dirty="0" smtClean="0"/>
              <a:t>myth. </a:t>
            </a:r>
            <a:r>
              <a:rPr lang="en-US" sz="4000" dirty="0"/>
              <a:t>Shaving is a personal choice, and there’s no rule saying </a:t>
            </a:r>
            <a:r>
              <a:rPr lang="en-US" sz="4000" dirty="0" smtClean="0"/>
              <a:t>people </a:t>
            </a:r>
            <a:r>
              <a:rPr lang="en-US" sz="4000" dirty="0"/>
              <a:t>have to shave when hair starts growing. Some people choose to shave, and others don’t</a:t>
            </a:r>
            <a:r>
              <a:rPr lang="en-US" sz="4000" dirty="0" smtClean="0"/>
              <a:t>.</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4387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“Once puberty starts, the changes happen quickly, and it’s over in a few months”</a:t>
            </a:r>
          </a:p>
          <a:p>
            <a:pPr marL="0" indent="0">
              <a:buNone/>
            </a:pPr>
            <a:endParaRPr lang="en-US" sz="3638" dirty="0"/>
          </a:p>
          <a:p>
            <a:pPr marL="0" indent="0">
              <a:buNone/>
            </a:pPr>
            <a:r>
              <a:rPr lang="en-US" sz="3638" dirty="0" smtClean="0"/>
              <a:t>This is a </a:t>
            </a:r>
            <a:r>
              <a:rPr lang="en-US" sz="3638" b="1" dirty="0" smtClean="0"/>
              <a:t>myth.</a:t>
            </a:r>
            <a:r>
              <a:rPr lang="en-US" sz="4000" dirty="0"/>
              <a:t> Puberty is a gradual process that can take several years to complete. Changes like growth spurts, voice deepening, and body development happen over time, not all at once.</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96269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will be learning much more about puberty in your Personal Development lessons this week.</a:t>
            </a:r>
          </a:p>
          <a:p>
            <a:pPr marL="0" indent="0">
              <a:buNone/>
            </a:pPr>
            <a:endParaRPr lang="en-US" sz="3638" dirty="0"/>
          </a:p>
          <a:p>
            <a:pPr marL="0" indent="0">
              <a:buNone/>
            </a:pPr>
            <a:r>
              <a:rPr lang="en-US" sz="3638" dirty="0" smtClean="0"/>
              <a:t>If you do have any questions about puberty you can speak to a staff member or an older relative that </a:t>
            </a:r>
            <a:r>
              <a:rPr lang="en-US" sz="3638" smtClean="0"/>
              <a:t>you trust.</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Puberty</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1862072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10000"/>
          </a:bodyPr>
          <a:lstStyle/>
          <a:p>
            <a:pPr algn="ctr">
              <a:lnSpc>
                <a:spcPct val="100000"/>
              </a:lnSpc>
            </a:pPr>
            <a:r>
              <a:rPr lang="en-GB" sz="4800" b="1" dirty="0" smtClean="0"/>
              <a:t>Thought of the Day</a:t>
            </a:r>
          </a:p>
          <a:p>
            <a:pPr algn="ctr">
              <a:lnSpc>
                <a:spcPct val="100000"/>
              </a:lnSpc>
            </a:pPr>
            <a:r>
              <a:rPr lang="en-GB" dirty="0" smtClean="0"/>
              <a:t>“Be patient with yourself. Puberty is a time of big changes, but it is also the start of discovering who you really are”</a:t>
            </a:r>
          </a:p>
          <a:p>
            <a:pPr algn="ctr">
              <a:lnSpc>
                <a:spcPct val="100000"/>
              </a:lnSpc>
            </a:pPr>
            <a:r>
              <a:rPr lang="en-US" sz="4000" dirty="0" smtClean="0"/>
              <a:t>Naomi Wolf</a:t>
            </a:r>
            <a:endParaRPr lang="en-GB" sz="40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336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a:t>
            </a:r>
            <a:r>
              <a:rPr kumimoji="0" lang="en-GB" sz="4000" b="0" i="0" u="sng" strike="noStrike" kern="1200" cap="none" spc="0" normalizeH="0" baseline="0" noProof="0">
                <a:ln>
                  <a:noFill/>
                </a:ln>
                <a:solidFill>
                  <a:prstClr val="black"/>
                </a:solidFill>
                <a:effectLst/>
                <a:uLnTx/>
                <a:uFillTx/>
                <a:latin typeface="Comic Sans MS" panose="030F0702030302020204" pitchFamily="66" charset="0"/>
                <a:ea typeface="+mn-ea"/>
                <a:cs typeface="+mn-cs"/>
              </a:rPr>
              <a:t>your </a:t>
            </a:r>
            <a:r>
              <a:rPr kumimoji="0" lang="en-GB" sz="4000" b="0" i="0" u="sng"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Staying safe – rail, bike and water</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oral health</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personal hygiene?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24" y="1587018"/>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mental health?</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592" y="1606368"/>
            <a:ext cx="1514726"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social and physical health?</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237" y="1605351"/>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puberty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73"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73"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indent="0" defTabSz="554499">
              <a:lnSpc>
                <a:spcPct val="110000"/>
              </a:lnSpc>
              <a:spcBef>
                <a:spcPts val="607"/>
              </a:spcBef>
              <a:buNone/>
              <a:defRPr/>
            </a:pPr>
            <a:r>
              <a:rPr lang="en-US" sz="1940" b="1" dirty="0" smtClean="0">
                <a:solidFill>
                  <a:prstClr val="black"/>
                </a:solidFill>
                <a:latin typeface="Comic Sans MS"/>
              </a:rPr>
              <a:t>What does puberty mean?</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puberty</a:t>
            </a:r>
          </a:p>
          <a:p>
            <a:pPr marL="138623" indent="-138623" defTabSz="554499">
              <a:lnSpc>
                <a:spcPct val="110000"/>
              </a:lnSpc>
              <a:spcBef>
                <a:spcPts val="607"/>
              </a:spcBef>
              <a:buFontTx/>
              <a:buChar char="-"/>
              <a:defRPr/>
            </a:pPr>
            <a:r>
              <a:rPr lang="en-US" sz="1940" b="1" dirty="0">
                <a:solidFill>
                  <a:prstClr val="black"/>
                </a:solidFill>
                <a:latin typeface="Comic Sans MS"/>
              </a:rPr>
              <a:t>When does puberty begin</a:t>
            </a:r>
          </a:p>
          <a:p>
            <a:pPr marL="138623" indent="-138623" defTabSz="554499">
              <a:lnSpc>
                <a:spcPct val="110000"/>
              </a:lnSpc>
              <a:spcBef>
                <a:spcPts val="607"/>
              </a:spcBef>
              <a:buFontTx/>
              <a:buChar char="-"/>
              <a:defRPr/>
            </a:pPr>
            <a:r>
              <a:rPr lang="en-US" sz="1940" b="1" dirty="0">
                <a:solidFill>
                  <a:prstClr val="black"/>
                </a:solidFill>
                <a:latin typeface="Comic Sans MS"/>
              </a:rPr>
              <a:t>Myth busting</a:t>
            </a:r>
          </a:p>
          <a:p>
            <a:pPr marL="138616" marR="0" lvl="0" indent="-138616" algn="l" defTabSz="554473" rtl="0" eaLnBrk="1" fontAlgn="auto" latinLnBrk="0" hangingPunct="1">
              <a:lnSpc>
                <a:spcPct val="110000"/>
              </a:lnSpc>
              <a:spcBef>
                <a:spcPts val="607"/>
              </a:spcBef>
              <a:spcAft>
                <a:spcPts val="0"/>
              </a:spcAft>
              <a:buClrTx/>
              <a:buSzTx/>
              <a:buFontTx/>
              <a:buChar char="-"/>
              <a:tabLst/>
              <a:defRPr/>
            </a:pPr>
            <a:endParaRPr kumimoji="0" lang="en-US" sz="1940" b="1" i="0" u="none" strike="noStrike" kern="1200" cap="none" spc="0" normalizeH="0" baseline="0" noProof="0" dirty="0" smtClean="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73"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73"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73"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39072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a:t>P</a:t>
            </a:r>
            <a:r>
              <a:rPr lang="en-US" sz="3638" dirty="0" smtClean="0"/>
              <a:t>uberty is…</a:t>
            </a:r>
          </a:p>
          <a:p>
            <a:pPr marL="0" indent="0">
              <a:buNone/>
            </a:pPr>
            <a:endParaRPr lang="en-US" sz="3638" dirty="0"/>
          </a:p>
          <a:p>
            <a:pPr marL="0" indent="0">
              <a:buNone/>
            </a:pPr>
            <a:r>
              <a:rPr lang="en-US" sz="3638" dirty="0" smtClean="0"/>
              <a:t>“a period of time when a child’s body starts to develop into an adult body”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puberty?</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Puberty can mean lots of physical and emotional changes as people become a teenager. It is important to learn that these changes are completely natural and happen to all people (but at different times). This helps secure your wellbeing as people can become upset or worried about these changes.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2533" y="2914006"/>
            <a:ext cx="4722516" cy="1804870"/>
          </a:xfrm>
          <a:prstGeom prst="rect">
            <a:avLst/>
          </a:prstGeom>
        </p:spPr>
      </p:pic>
    </p:spTree>
    <p:extLst>
      <p:ext uri="{BB962C8B-B14F-4D97-AF65-F5344CB8AC3E}">
        <p14:creationId xmlns:p14="http://schemas.microsoft.com/office/powerpoint/2010/main" val="304623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24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states that children have the right to information about how to stay healthy. Due to all the changes during puberty, </a:t>
            </a:r>
            <a:r>
              <a:rPr lang="en-US" sz="3200" dirty="0" smtClean="0">
                <a:solidFill>
                  <a:srgbClr val="323232"/>
                </a:solidFill>
                <a:latin typeface="Calibri" panose="020F0502020204030204"/>
              </a:rPr>
              <a:t>it is important to learn about these changes so people can understand why this is happening to their bodies and their emotions.</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8770577" y="3611042"/>
            <a:ext cx="2340282" cy="3124055"/>
          </a:xfrm>
          <a:prstGeom prst="rect">
            <a:avLst/>
          </a:prstGeom>
        </p:spPr>
      </p:pic>
    </p:spTree>
    <p:extLst>
      <p:ext uri="{BB962C8B-B14F-4D97-AF65-F5344CB8AC3E}">
        <p14:creationId xmlns:p14="http://schemas.microsoft.com/office/powerpoint/2010/main" val="397660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400" b="1" kern="0" noProof="0" dirty="0" smtClean="0">
                <a:solidFill>
                  <a:srgbClr val="323232"/>
                </a:solidFill>
                <a:latin typeface="Calibri" panose="020F0502020204030204"/>
              </a:rPr>
              <a:t>Age</a:t>
            </a:r>
            <a:r>
              <a:rPr lang="en-US" sz="2400" kern="0" noProof="0" dirty="0" smtClean="0">
                <a:solidFill>
                  <a:srgbClr val="323232"/>
                </a:solidFill>
                <a:latin typeface="Calibri" panose="020F0502020204030204"/>
              </a:rPr>
              <a:t> is a Protected Characteristic. Puberty happens to everyone, at different speeds during teenage years. This means they should not be treated differently to people of other ages, however people may need to be more patient with teenagers due to emotional and hormonal changes happening.</a:t>
            </a:r>
            <a:endParaRPr kumimoji="0" lang="en-US" sz="2400" b="1"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410824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Puberty begins for people between the ages of </a:t>
            </a:r>
            <a:r>
              <a:rPr lang="en-US" sz="3638" b="1" dirty="0" smtClean="0"/>
              <a:t>8-14 years old.</a:t>
            </a:r>
            <a:endParaRPr lang="en-US" sz="3638" dirty="0" smtClean="0"/>
          </a:p>
          <a:p>
            <a:pPr marL="0" indent="0">
              <a:buNone/>
            </a:pPr>
            <a:endParaRPr lang="en-US" sz="3638" dirty="0"/>
          </a:p>
          <a:p>
            <a:pPr marL="0" indent="0">
              <a:buNone/>
            </a:pPr>
            <a:r>
              <a:rPr lang="en-US" sz="3638" dirty="0" smtClean="0"/>
              <a:t>This shows that puberty is different for everyone and the changes during this time can take several years to complete.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does puberty begin?</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19149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1097</Words>
  <Application>Microsoft Office PowerPoint</Application>
  <PresentationFormat>Widescreen</PresentationFormat>
  <Paragraphs>141</Paragraphs>
  <Slides>16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1_Office Theme</vt:lpstr>
      <vt:lpstr>PowerPoint Presentation</vt:lpstr>
      <vt:lpstr>PowerPoint Presentation</vt:lpstr>
      <vt:lpstr>PowerPoint Presentation</vt:lpstr>
      <vt:lpstr>PowerPoint Presentation</vt:lpstr>
      <vt:lpstr>What is puberty?</vt:lpstr>
      <vt:lpstr>Why are we learning about this?</vt:lpstr>
      <vt:lpstr>Why are we learning about this?</vt:lpstr>
      <vt:lpstr>Why are we learning about this?</vt:lpstr>
      <vt:lpstr>When does puberty begin?</vt:lpstr>
      <vt:lpstr>Discussion</vt:lpstr>
      <vt:lpstr>Discussion</vt:lpstr>
      <vt:lpstr>Discussion</vt:lpstr>
      <vt:lpstr>Discussion</vt:lpstr>
      <vt:lpstr>Discussion</vt:lpstr>
      <vt:lpstr>Discussion</vt:lpstr>
      <vt:lpstr>Puberty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37</cp:revision>
  <dcterms:created xsi:type="dcterms:W3CDTF">2024-08-15T13:31:51Z</dcterms:created>
  <dcterms:modified xsi:type="dcterms:W3CDTF">2025-04-14T10:50:03Z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