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720" r:id="rId3"/>
  </p:sldMasterIdLst>
  <p:notesMasterIdLst>
    <p:notesMasterId r:id="rId20"/>
  </p:notesMasterIdLst>
  <p:sldIdLst>
    <p:sldId id="286" r:id="rId4"/>
    <p:sldId id="296" r:id="rId5"/>
    <p:sldId id="288" r:id="rId6"/>
    <p:sldId id="289" r:id="rId7"/>
    <p:sldId id="277" r:id="rId8"/>
    <p:sldId id="290" r:id="rId9"/>
    <p:sldId id="291" r:id="rId10"/>
    <p:sldId id="292" r:id="rId11"/>
    <p:sldId id="278" r:id="rId12"/>
    <p:sldId id="279" r:id="rId13"/>
    <p:sldId id="280" r:id="rId14"/>
    <p:sldId id="294" r:id="rId15"/>
    <p:sldId id="295" r:id="rId16"/>
    <p:sldId id="282" r:id="rId17"/>
    <p:sldId id="293" r:id="rId18"/>
    <p:sldId id="28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uXjDkMBNlyhyC4dzSJqiuA==" hashData="fOIrSaNNqBOHQW6BxUobOg0n4yrKOdgqely1koq6NTvpy1aZntE3nEhiX2aBhbGkts8jGBEH/hxeXQHuA6xX1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6" d="100"/>
          <a:sy n="106" d="100"/>
        </p:scale>
        <p:origin x="73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Please give time for the students to produce answers for themselves before showing answers.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D6A70-63EA-426D-B8D5-D5B61176F00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63131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4EEB56-BCA5-684F-88D0-DE52578AC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1101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https://www.youtube.com/watch?v=DxIDKZHW3-E play </a:t>
            </a:r>
            <a:r>
              <a:rPr lang="en-GB" smtClean="0"/>
              <a:t>from beginning to 4.50</a:t>
            </a:r>
            <a:endParaRPr lang="en-GB"/>
          </a:p>
        </p:txBody>
      </p:sp>
      <p:sp>
        <p:nvSpPr>
          <p:cNvPr id="4" name="Slide Number Placeholder 3"/>
          <p:cNvSpPr>
            <a:spLocks noGrp="1"/>
          </p:cNvSpPr>
          <p:nvPr>
            <p:ph type="sldNum" sz="quarter" idx="10"/>
          </p:nvPr>
        </p:nvSpPr>
        <p:spPr/>
        <p:txBody>
          <a:bodyPr/>
          <a:lstStyle/>
          <a:p>
            <a:fld id="{5875363B-810C-4065-AEF7-90C1F8936BA4}" type="slidenum">
              <a:rPr lang="en-GB" smtClean="0"/>
              <a:t>10</a:t>
            </a:fld>
            <a:endParaRPr lang="en-GB"/>
          </a:p>
        </p:txBody>
      </p:sp>
    </p:spTree>
    <p:extLst>
      <p:ext uri="{BB962C8B-B14F-4D97-AF65-F5344CB8AC3E}">
        <p14:creationId xmlns:p14="http://schemas.microsoft.com/office/powerpoint/2010/main" val="735830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357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94076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7648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ought for the day">
    <p:bg>
      <p:bgPr>
        <a:solidFill>
          <a:srgbClr val="142A33"/>
        </a:solidFill>
        <a:effectLst/>
      </p:bgPr>
    </p:bg>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normAutofit/>
          </a:bodyPr>
          <a:lstStyle>
            <a:lvl1pPr marL="0" indent="0">
              <a:buNone/>
              <a:defRPr sz="5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hasCustomPrompt="1"/>
          </p:nvPr>
        </p:nvSpPr>
        <p:spPr>
          <a:xfrm>
            <a:off x="4495966" y="219073"/>
            <a:ext cx="4480560" cy="565150"/>
          </a:xfrm>
        </p:spPr>
        <p:txBody>
          <a:bodyPr/>
          <a:lstStyle>
            <a:lvl1pPr marL="0" indent="0">
              <a:buNone/>
              <a:defRPr>
                <a:solidFill>
                  <a:schemeClr val="bg1"/>
                </a:solidFill>
              </a:defRPr>
            </a:lvl1pPr>
          </a:lstStyle>
          <a:p>
            <a:pPr lvl="0"/>
            <a:r>
              <a:rPr lang="en-US" dirty="0"/>
              <a:t>Thought for the Day</a:t>
            </a:r>
          </a:p>
        </p:txBody>
      </p:sp>
    </p:spTree>
    <p:extLst>
      <p:ext uri="{BB962C8B-B14F-4D97-AF65-F5344CB8AC3E}">
        <p14:creationId xmlns:p14="http://schemas.microsoft.com/office/powerpoint/2010/main" val="1335125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9" y="722979"/>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3"/>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90"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001212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91392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83153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15371303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11190651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17826695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04837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3890480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228608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4364313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17355620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9213282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18959470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4111404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26611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905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0279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486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3935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8815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2565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32" r:id="rId12"/>
    <p:sldLayoutId id="2147483733" r:id="rId13"/>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377671993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video" Target="https://www.youtube.com/embed/DxIDKZHW3-E?si=vLl0oEoB7ghOil79&amp;start=0&amp;end=290;" TargetMode="External"/><Relationship Id="rId6" Type="http://schemas.openxmlformats.org/officeDocument/2006/relationships/image" Target="../media/image20.png"/><Relationship Id="rId5" Type="http://schemas.openxmlformats.org/officeDocument/2006/relationships/image" Target="../media/image1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2.png"/><Relationship Id="rId7"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9.png"/><Relationship Id="rId5" Type="http://schemas.openxmlformats.org/officeDocument/2006/relationships/image" Target="../media/image18.JP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173C55-CE5D-D7C3-166E-EB96ECDFDDDE}"/>
              </a:ext>
            </a:extLst>
          </p:cNvPr>
          <p:cNvSpPr>
            <a:spLocks noGrp="1"/>
          </p:cNvSpPr>
          <p:nvPr>
            <p:ph sz="quarter" idx="13"/>
          </p:nvPr>
        </p:nvSpPr>
        <p:spPr/>
        <p:txBody>
          <a:bodyPr anchor="ctr">
            <a:normAutofit lnSpcReduction="10000"/>
          </a:bodyPr>
          <a:lstStyle/>
          <a:p>
            <a:pPr algn="ctr">
              <a:lnSpc>
                <a:spcPct val="100000"/>
              </a:lnSpc>
            </a:pPr>
            <a:r>
              <a:rPr lang="en-US" b="1" u="sng" dirty="0" smtClean="0"/>
              <a:t>Thought of the Day</a:t>
            </a:r>
            <a:endParaRPr lang="en-GB" b="1" u="sng" dirty="0" smtClean="0"/>
          </a:p>
          <a:p>
            <a:pPr algn="ctr">
              <a:lnSpc>
                <a:spcPct val="100000"/>
              </a:lnSpc>
            </a:pPr>
            <a:r>
              <a:rPr lang="en-GB" dirty="0" smtClean="0"/>
              <a:t>“What mental health needs is more sunlight, more </a:t>
            </a:r>
            <a:r>
              <a:rPr lang="en-GB" dirty="0" err="1" smtClean="0"/>
              <a:t>candor</a:t>
            </a:r>
            <a:r>
              <a:rPr lang="en-GB" dirty="0" smtClean="0"/>
              <a:t>, and more unashamed conversation”</a:t>
            </a:r>
          </a:p>
          <a:p>
            <a:pPr algn="ctr">
              <a:lnSpc>
                <a:spcPct val="100000"/>
              </a:lnSpc>
            </a:pPr>
            <a:r>
              <a:rPr lang="en-GB" sz="4000" dirty="0" smtClean="0"/>
              <a:t>Glenn Close</a:t>
            </a:r>
          </a:p>
        </p:txBody>
      </p:sp>
    </p:spTree>
    <p:extLst>
      <p:ext uri="{BB962C8B-B14F-4D97-AF65-F5344CB8AC3E}">
        <p14:creationId xmlns:p14="http://schemas.microsoft.com/office/powerpoint/2010/main" val="2253549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mental health?</a:t>
            </a:r>
            <a:endParaRPr sz="2426" spc="27" dirty="0"/>
          </a:p>
        </p:txBody>
      </p:sp>
      <p:pic>
        <p:nvPicPr>
          <p:cNvPr id="9" name="DxIDKZHW3-E"/>
          <p:cNvPicPr>
            <a:picLocks noRot="1" noChangeAspect="1"/>
          </p:cNvPicPr>
          <p:nvPr>
            <a:videoFile r:link="rId1"/>
          </p:nvPr>
        </p:nvPicPr>
        <p:blipFill>
          <a:blip r:embed="rId6"/>
          <a:stretch>
            <a:fillRect/>
          </a:stretch>
        </p:blipFill>
        <p:spPr>
          <a:xfrm>
            <a:off x="1022838" y="1165449"/>
            <a:ext cx="10073054" cy="5666093"/>
          </a:xfrm>
          <a:prstGeom prst="rect">
            <a:avLst/>
          </a:prstGeom>
        </p:spPr>
      </p:pic>
    </p:spTree>
    <p:extLst>
      <p:ext uri="{BB962C8B-B14F-4D97-AF65-F5344CB8AC3E}">
        <p14:creationId xmlns:p14="http://schemas.microsoft.com/office/powerpoint/2010/main" val="3067252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617914" cy="5108889"/>
          </a:xfrm>
        </p:spPr>
        <p:txBody>
          <a:bodyPr>
            <a:normAutofit fontScale="62500" lnSpcReduction="20000"/>
          </a:bodyPr>
          <a:lstStyle/>
          <a:p>
            <a:pPr marL="0" indent="0">
              <a:buNone/>
            </a:pPr>
            <a:r>
              <a:rPr lang="en-US" sz="3638" dirty="0" smtClean="0"/>
              <a:t>People often confuse mental health and mental illness.</a:t>
            </a:r>
          </a:p>
          <a:p>
            <a:pPr marL="0" indent="0">
              <a:buNone/>
            </a:pPr>
            <a:endParaRPr lang="en-US" sz="3638" dirty="0"/>
          </a:p>
          <a:p>
            <a:pPr marL="0" indent="0">
              <a:buNone/>
            </a:pPr>
            <a:r>
              <a:rPr lang="en-US" sz="3638" dirty="0" smtClean="0"/>
              <a:t>Everyone has mental health but not everyone has mental illness</a:t>
            </a:r>
          </a:p>
          <a:p>
            <a:pPr marL="0" indent="0">
              <a:buNone/>
            </a:pPr>
            <a:endParaRPr lang="en-US" sz="3638" dirty="0"/>
          </a:p>
          <a:p>
            <a:pPr marL="0" indent="0">
              <a:buNone/>
            </a:pPr>
            <a:r>
              <a:rPr lang="en-US" sz="3638" dirty="0" smtClean="0"/>
              <a:t>Mental illness can include things like depression, eating disorders, mood disorders and anxiety. These things affect a persons ability to function over a long period of time. They also need to be diagnosed by a trained professional.</a:t>
            </a:r>
          </a:p>
          <a:p>
            <a:pPr marL="0" indent="0">
              <a:buNone/>
            </a:pPr>
            <a:endParaRPr lang="en-US" sz="3638" dirty="0"/>
          </a:p>
          <a:p>
            <a:pPr marL="0" indent="0">
              <a:buNone/>
            </a:pPr>
            <a:r>
              <a:rPr lang="en-US" sz="3638" dirty="0" smtClean="0"/>
              <a:t>When a person is suffering from poor mental health one day, it does not mean that they have a mental illness. This is because it is not over a long period of time.</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380053"/>
            <a:ext cx="6022811" cy="754002"/>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the difference between mental health and mental illness?</a:t>
            </a:r>
            <a:endParaRPr sz="2426" spc="27" dirty="0"/>
          </a:p>
        </p:txBody>
      </p:sp>
      <p:pic>
        <p:nvPicPr>
          <p:cNvPr id="3" name="Picture 2"/>
          <p:cNvPicPr>
            <a:picLocks noChangeAspect="1"/>
          </p:cNvPicPr>
          <p:nvPr/>
        </p:nvPicPr>
        <p:blipFill>
          <a:blip r:embed="rId4"/>
          <a:stretch>
            <a:fillRect/>
          </a:stretch>
        </p:blipFill>
        <p:spPr>
          <a:xfrm>
            <a:off x="6727452" y="1522535"/>
            <a:ext cx="2466975" cy="1847850"/>
          </a:xfrm>
          <a:prstGeom prst="rect">
            <a:avLst/>
          </a:prstGeom>
        </p:spPr>
      </p:pic>
      <p:pic>
        <p:nvPicPr>
          <p:cNvPr id="4" name="Picture 3"/>
          <p:cNvPicPr>
            <a:picLocks noChangeAspect="1"/>
          </p:cNvPicPr>
          <p:nvPr/>
        </p:nvPicPr>
        <p:blipFill>
          <a:blip r:embed="rId5"/>
          <a:stretch>
            <a:fillRect/>
          </a:stretch>
        </p:blipFill>
        <p:spPr>
          <a:xfrm>
            <a:off x="8380193" y="3002053"/>
            <a:ext cx="2800350" cy="1628775"/>
          </a:xfrm>
          <a:prstGeom prst="rect">
            <a:avLst/>
          </a:prstGeom>
        </p:spPr>
      </p:pic>
      <p:pic>
        <p:nvPicPr>
          <p:cNvPr id="5" name="Picture 4"/>
          <p:cNvPicPr>
            <a:picLocks noChangeAspect="1"/>
          </p:cNvPicPr>
          <p:nvPr/>
        </p:nvPicPr>
        <p:blipFill>
          <a:blip r:embed="rId6"/>
          <a:stretch>
            <a:fillRect/>
          </a:stretch>
        </p:blipFill>
        <p:spPr>
          <a:xfrm>
            <a:off x="6650493" y="3902165"/>
            <a:ext cx="2409825" cy="1895475"/>
          </a:xfrm>
          <a:prstGeom prst="rect">
            <a:avLst/>
          </a:prstGeom>
        </p:spPr>
      </p:pic>
    </p:spTree>
    <p:extLst>
      <p:ext uri="{BB962C8B-B14F-4D97-AF65-F5344CB8AC3E}">
        <p14:creationId xmlns:p14="http://schemas.microsoft.com/office/powerpoint/2010/main" val="4110932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20000"/>
          </a:bodyPr>
          <a:lstStyle/>
          <a:p>
            <a:pPr marL="0" indent="0">
              <a:buNone/>
            </a:pPr>
            <a:endParaRPr lang="en-US" sz="4000" dirty="0"/>
          </a:p>
          <a:p>
            <a:pPr marL="0" indent="0">
              <a:buNone/>
            </a:pPr>
            <a:r>
              <a:rPr lang="en-US" sz="4000" dirty="0" smtClean="0"/>
              <a:t>You have 1 minute to think about the following question:</a:t>
            </a:r>
          </a:p>
          <a:p>
            <a:pPr marL="0" indent="0">
              <a:buNone/>
            </a:pPr>
            <a:endParaRPr lang="en-US" sz="4000" dirty="0"/>
          </a:p>
          <a:p>
            <a:pPr marL="0" indent="0">
              <a:buNone/>
            </a:pPr>
            <a:r>
              <a:rPr lang="en-US" sz="4000" dirty="0" smtClean="0"/>
              <a:t>“What do you think can help a person’s mental health?”</a:t>
            </a:r>
          </a:p>
          <a:p>
            <a:pPr marL="0" indent="0">
              <a:buNone/>
            </a:pPr>
            <a:endParaRPr lang="en-US" sz="4000" dirty="0"/>
          </a:p>
          <a:p>
            <a:pPr marL="0" indent="0">
              <a:buNone/>
            </a:pPr>
            <a:r>
              <a:rPr lang="en-US" sz="4000" dirty="0" smtClean="0"/>
              <a:t>Social media includes Instagram, Snapchat, YouTube </a:t>
            </a:r>
            <a:r>
              <a:rPr lang="en-US" sz="4000" dirty="0" err="1" smtClean="0"/>
              <a:t>etc</a:t>
            </a:r>
            <a:endParaRPr lang="en-US" sz="4000" dirty="0" smtClean="0"/>
          </a:p>
          <a:p>
            <a:pPr marL="0" indent="0">
              <a:buNone/>
            </a:pP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How to have good mental health</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4209194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smtClean="0"/>
          </a:p>
          <a:p>
            <a:pPr marL="0" indent="0">
              <a:buNone/>
            </a:pPr>
            <a:r>
              <a:rPr lang="en-US" sz="4000" b="1" dirty="0"/>
              <a:t>“What do you think can help a person’s mental health?”</a:t>
            </a:r>
          </a:p>
          <a:p>
            <a:pPr marL="0" indent="0">
              <a:buNone/>
            </a:pPr>
            <a:endParaRPr lang="en-US" sz="4000" dirty="0" smtClean="0"/>
          </a:p>
          <a:p>
            <a:pPr marL="0" indent="0">
              <a:buNone/>
            </a:pPr>
            <a:r>
              <a:rPr lang="en-US" sz="4000" dirty="0" smtClean="0"/>
              <a:t>Remember to use the sentence starters to add, build or challenge what your partner has said.</a:t>
            </a:r>
          </a:p>
          <a:p>
            <a:pPr marL="0" indent="0">
              <a:buNone/>
            </a:pPr>
            <a:endParaRPr lang="en-US" sz="4000" dirty="0" smtClean="0"/>
          </a:p>
          <a:p>
            <a:pPr marL="0" indent="0">
              <a:buNone/>
            </a:pPr>
            <a:r>
              <a:rPr lang="en-US" sz="4000" dirty="0" smtClean="0"/>
              <a:t>Be ready to share your discussion with the class</a:t>
            </a:r>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How to have good mental health</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2752561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11084458" cy="1182265"/>
          </a:xfrm>
        </p:spPr>
        <p:txBody>
          <a:bodyPr>
            <a:normAutofit/>
          </a:bodyPr>
          <a:lstStyle/>
          <a:p>
            <a:pPr marL="0" indent="0">
              <a:buNone/>
            </a:pPr>
            <a:r>
              <a:rPr lang="en-US" sz="3638" dirty="0" smtClean="0"/>
              <a:t>Studies have shown that there are a number of things that can help you have good mental health. </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How to have good mental health</a:t>
            </a:r>
            <a:endParaRPr sz="2426" spc="27" dirty="0"/>
          </a:p>
        </p:txBody>
      </p:sp>
      <p:pic>
        <p:nvPicPr>
          <p:cNvPr id="2" name="Picture 1"/>
          <p:cNvPicPr>
            <a:picLocks noChangeAspect="1"/>
          </p:cNvPicPr>
          <p:nvPr/>
        </p:nvPicPr>
        <p:blipFill>
          <a:blip r:embed="rId4"/>
          <a:stretch>
            <a:fillRect/>
          </a:stretch>
        </p:blipFill>
        <p:spPr>
          <a:xfrm>
            <a:off x="422763" y="2388966"/>
            <a:ext cx="2571750" cy="1781175"/>
          </a:xfrm>
          <a:prstGeom prst="rect">
            <a:avLst/>
          </a:prstGeom>
        </p:spPr>
      </p:pic>
      <p:pic>
        <p:nvPicPr>
          <p:cNvPr id="3" name="Picture 2"/>
          <p:cNvPicPr>
            <a:picLocks noChangeAspect="1"/>
          </p:cNvPicPr>
          <p:nvPr/>
        </p:nvPicPr>
        <p:blipFill>
          <a:blip r:embed="rId5"/>
          <a:stretch>
            <a:fillRect/>
          </a:stretch>
        </p:blipFill>
        <p:spPr>
          <a:xfrm>
            <a:off x="3639087" y="2388966"/>
            <a:ext cx="2533650" cy="1809750"/>
          </a:xfrm>
          <a:prstGeom prst="rect">
            <a:avLst/>
          </a:prstGeom>
        </p:spPr>
      </p:pic>
      <p:pic>
        <p:nvPicPr>
          <p:cNvPr id="4" name="Picture 3"/>
          <p:cNvPicPr>
            <a:picLocks noChangeAspect="1"/>
          </p:cNvPicPr>
          <p:nvPr/>
        </p:nvPicPr>
        <p:blipFill>
          <a:blip r:embed="rId6"/>
          <a:stretch>
            <a:fillRect/>
          </a:stretch>
        </p:blipFill>
        <p:spPr>
          <a:xfrm>
            <a:off x="7163898" y="2631576"/>
            <a:ext cx="2981325" cy="1533525"/>
          </a:xfrm>
          <a:prstGeom prst="rect">
            <a:avLst/>
          </a:prstGeom>
        </p:spPr>
      </p:pic>
      <p:pic>
        <p:nvPicPr>
          <p:cNvPr id="5" name="Picture 4"/>
          <p:cNvPicPr>
            <a:picLocks noChangeAspect="1"/>
          </p:cNvPicPr>
          <p:nvPr/>
        </p:nvPicPr>
        <p:blipFill>
          <a:blip r:embed="rId7"/>
          <a:stretch>
            <a:fillRect/>
          </a:stretch>
        </p:blipFill>
        <p:spPr>
          <a:xfrm>
            <a:off x="2079014" y="4643437"/>
            <a:ext cx="2143125" cy="1741485"/>
          </a:xfrm>
          <a:prstGeom prst="rect">
            <a:avLst/>
          </a:prstGeom>
        </p:spPr>
      </p:pic>
      <p:pic>
        <p:nvPicPr>
          <p:cNvPr id="9" name="Picture 8"/>
          <p:cNvPicPr>
            <a:picLocks noChangeAspect="1"/>
          </p:cNvPicPr>
          <p:nvPr/>
        </p:nvPicPr>
        <p:blipFill>
          <a:blip r:embed="rId8"/>
          <a:stretch>
            <a:fillRect/>
          </a:stretch>
        </p:blipFill>
        <p:spPr>
          <a:xfrm>
            <a:off x="6289796" y="4641847"/>
            <a:ext cx="2619375" cy="1743075"/>
          </a:xfrm>
          <a:prstGeom prst="rect">
            <a:avLst/>
          </a:prstGeom>
        </p:spPr>
      </p:pic>
      <p:sp>
        <p:nvSpPr>
          <p:cNvPr id="12" name="Content Placeholder 2"/>
          <p:cNvSpPr txBox="1">
            <a:spLocks/>
          </p:cNvSpPr>
          <p:nvPr/>
        </p:nvSpPr>
        <p:spPr>
          <a:xfrm>
            <a:off x="822337" y="4198716"/>
            <a:ext cx="1792899" cy="491680"/>
          </a:xfrm>
          <a:prstGeom prst="rect">
            <a:avLst/>
          </a:prstGeom>
        </p:spPr>
        <p:txBody>
          <a:bodyPr vert="horz" lIns="91440" tIns="45720" rIns="91440" bIns="45720" rtlCol="0">
            <a:normAutofit fontScale="92500" lnSpcReduction="2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38" dirty="0" smtClean="0"/>
              <a:t>Exercise</a:t>
            </a:r>
          </a:p>
          <a:p>
            <a:pPr marL="0" indent="0">
              <a:buFont typeface="Arial" panose="020B0604020202020204" pitchFamily="34" charset="0"/>
              <a:buNone/>
            </a:pPr>
            <a:endParaRPr lang="en-US" sz="3638" dirty="0"/>
          </a:p>
        </p:txBody>
      </p:sp>
      <p:sp>
        <p:nvSpPr>
          <p:cNvPr id="13" name="Content Placeholder 2"/>
          <p:cNvSpPr txBox="1">
            <a:spLocks/>
          </p:cNvSpPr>
          <p:nvPr/>
        </p:nvSpPr>
        <p:spPr>
          <a:xfrm>
            <a:off x="4222139" y="4198716"/>
            <a:ext cx="1950598" cy="491680"/>
          </a:xfrm>
          <a:prstGeom prst="rect">
            <a:avLst/>
          </a:prstGeom>
        </p:spPr>
        <p:txBody>
          <a:bodyPr vert="horz" lIns="91440" tIns="45720" rIns="91440" bIns="45720" rtlCol="0">
            <a:normAutofit fontScale="70000" lnSpcReduction="2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38" dirty="0" smtClean="0"/>
              <a:t>Stay hydrated</a:t>
            </a:r>
          </a:p>
          <a:p>
            <a:pPr marL="0" indent="0">
              <a:buFont typeface="Arial" panose="020B0604020202020204" pitchFamily="34" charset="0"/>
              <a:buNone/>
            </a:pPr>
            <a:endParaRPr lang="en-US" sz="3638" dirty="0"/>
          </a:p>
        </p:txBody>
      </p:sp>
      <p:sp>
        <p:nvSpPr>
          <p:cNvPr id="14" name="Content Placeholder 2"/>
          <p:cNvSpPr txBox="1">
            <a:spLocks/>
          </p:cNvSpPr>
          <p:nvPr/>
        </p:nvSpPr>
        <p:spPr>
          <a:xfrm>
            <a:off x="7213375" y="4182887"/>
            <a:ext cx="2931847" cy="491680"/>
          </a:xfrm>
          <a:prstGeom prst="rect">
            <a:avLst/>
          </a:prstGeom>
        </p:spPr>
        <p:txBody>
          <a:bodyPr vert="horz" lIns="91440" tIns="45720" rIns="91440" bIns="45720" rtlCol="0">
            <a:normAutofit fontScale="85000" lnSpcReduction="1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38" dirty="0" smtClean="0"/>
              <a:t>Eat healthy food</a:t>
            </a:r>
          </a:p>
          <a:p>
            <a:pPr marL="0" indent="0">
              <a:buFont typeface="Arial" panose="020B0604020202020204" pitchFamily="34" charset="0"/>
              <a:buNone/>
            </a:pPr>
            <a:endParaRPr lang="en-US" sz="3638" dirty="0"/>
          </a:p>
        </p:txBody>
      </p:sp>
      <p:sp>
        <p:nvSpPr>
          <p:cNvPr id="15" name="Content Placeholder 2"/>
          <p:cNvSpPr txBox="1">
            <a:spLocks/>
          </p:cNvSpPr>
          <p:nvPr/>
        </p:nvSpPr>
        <p:spPr>
          <a:xfrm>
            <a:off x="1833496" y="6337963"/>
            <a:ext cx="2931847" cy="491680"/>
          </a:xfrm>
          <a:prstGeom prst="rect">
            <a:avLst/>
          </a:prstGeom>
        </p:spPr>
        <p:txBody>
          <a:bodyPr vert="horz" lIns="91440" tIns="45720" rIns="91440" bIns="45720" rtlCol="0">
            <a:normAutofit fontScale="47500" lnSpcReduction="2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38" dirty="0" smtClean="0"/>
              <a:t>Do things that make you happy</a:t>
            </a:r>
          </a:p>
          <a:p>
            <a:pPr marL="0" indent="0">
              <a:buFont typeface="Arial" panose="020B0604020202020204" pitchFamily="34" charset="0"/>
              <a:buNone/>
            </a:pPr>
            <a:endParaRPr lang="en-US" sz="3638" dirty="0"/>
          </a:p>
        </p:txBody>
      </p:sp>
      <p:sp>
        <p:nvSpPr>
          <p:cNvPr id="16" name="Content Placeholder 2"/>
          <p:cNvSpPr txBox="1">
            <a:spLocks/>
          </p:cNvSpPr>
          <p:nvPr/>
        </p:nvSpPr>
        <p:spPr>
          <a:xfrm>
            <a:off x="6133559" y="6384922"/>
            <a:ext cx="3318172" cy="587378"/>
          </a:xfrm>
          <a:prstGeom prst="rect">
            <a:avLst/>
          </a:prstGeom>
        </p:spPr>
        <p:txBody>
          <a:bodyPr vert="horz" lIns="91440" tIns="45720" rIns="91440" bIns="45720" rtlCol="0">
            <a:normAutofit fontScale="40000" lnSpcReduction="2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38" dirty="0" smtClean="0"/>
              <a:t>Speak to people in person to feel connected. Speaking online is not as effective</a:t>
            </a:r>
          </a:p>
          <a:p>
            <a:pPr marL="0" indent="0">
              <a:buFont typeface="Arial" panose="020B0604020202020204" pitchFamily="34" charset="0"/>
              <a:buNone/>
            </a:pPr>
            <a:endParaRPr lang="en-US" sz="3638" dirty="0"/>
          </a:p>
        </p:txBody>
      </p:sp>
    </p:spTree>
    <p:extLst>
      <p:ext uri="{BB962C8B-B14F-4D97-AF65-F5344CB8AC3E}">
        <p14:creationId xmlns:p14="http://schemas.microsoft.com/office/powerpoint/2010/main" val="3341991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617914" cy="5108889"/>
          </a:xfrm>
        </p:spPr>
        <p:txBody>
          <a:bodyPr>
            <a:normAutofit fontScale="92500" lnSpcReduction="20000"/>
          </a:bodyPr>
          <a:lstStyle/>
          <a:p>
            <a:pPr marL="0" indent="0">
              <a:buNone/>
            </a:pPr>
            <a:r>
              <a:rPr lang="en-US" sz="3638" dirty="0" smtClean="0"/>
              <a:t>You will be learning more about mental health in your Personal Development lessons this week.</a:t>
            </a:r>
          </a:p>
          <a:p>
            <a:pPr marL="0" indent="0">
              <a:buNone/>
            </a:pPr>
            <a:endParaRPr lang="en-US" sz="3638" dirty="0"/>
          </a:p>
          <a:p>
            <a:pPr marL="0" indent="0">
              <a:buNone/>
            </a:pPr>
            <a:r>
              <a:rPr lang="en-US" sz="3638" dirty="0" smtClean="0"/>
              <a:t>Until then, reflect on what you do to look after your mental health. What do you do to make you feel happy and content? What things do not make you happy and content – you should try to avoid these.</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Mental Health</a:t>
            </a:r>
            <a:endParaRPr sz="2426" spc="27" dirty="0"/>
          </a:p>
        </p:txBody>
      </p:sp>
      <p:pic>
        <p:nvPicPr>
          <p:cNvPr id="3" name="Picture 2"/>
          <p:cNvPicPr>
            <a:picLocks noChangeAspect="1"/>
          </p:cNvPicPr>
          <p:nvPr/>
        </p:nvPicPr>
        <p:blipFill>
          <a:blip r:embed="rId4"/>
          <a:stretch>
            <a:fillRect/>
          </a:stretch>
        </p:blipFill>
        <p:spPr>
          <a:xfrm>
            <a:off x="6727452" y="1522535"/>
            <a:ext cx="2466975" cy="1847850"/>
          </a:xfrm>
          <a:prstGeom prst="rect">
            <a:avLst/>
          </a:prstGeom>
        </p:spPr>
      </p:pic>
      <p:pic>
        <p:nvPicPr>
          <p:cNvPr id="4" name="Picture 3"/>
          <p:cNvPicPr>
            <a:picLocks noChangeAspect="1"/>
          </p:cNvPicPr>
          <p:nvPr/>
        </p:nvPicPr>
        <p:blipFill>
          <a:blip r:embed="rId5"/>
          <a:stretch>
            <a:fillRect/>
          </a:stretch>
        </p:blipFill>
        <p:spPr>
          <a:xfrm>
            <a:off x="8380193" y="3002053"/>
            <a:ext cx="2800350" cy="1628775"/>
          </a:xfrm>
          <a:prstGeom prst="rect">
            <a:avLst/>
          </a:prstGeom>
        </p:spPr>
      </p:pic>
      <p:pic>
        <p:nvPicPr>
          <p:cNvPr id="5" name="Picture 4"/>
          <p:cNvPicPr>
            <a:picLocks noChangeAspect="1"/>
          </p:cNvPicPr>
          <p:nvPr/>
        </p:nvPicPr>
        <p:blipFill>
          <a:blip r:embed="rId6"/>
          <a:stretch>
            <a:fillRect/>
          </a:stretch>
        </p:blipFill>
        <p:spPr>
          <a:xfrm>
            <a:off x="6650493" y="3902165"/>
            <a:ext cx="2409825" cy="1895475"/>
          </a:xfrm>
          <a:prstGeom prst="rect">
            <a:avLst/>
          </a:prstGeom>
        </p:spPr>
      </p:pic>
    </p:spTree>
    <p:extLst>
      <p:ext uri="{BB962C8B-B14F-4D97-AF65-F5344CB8AC3E}">
        <p14:creationId xmlns:p14="http://schemas.microsoft.com/office/powerpoint/2010/main" val="573804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GB" sz="4851" dirty="0"/>
              <a:t>Support</a:t>
            </a:r>
          </a:p>
        </p:txBody>
      </p:sp>
      <p:sp>
        <p:nvSpPr>
          <p:cNvPr id="26" name="Content Placeholder 2"/>
          <p:cNvSpPr txBox="1">
            <a:spLocks/>
          </p:cNvSpPr>
          <p:nvPr/>
        </p:nvSpPr>
        <p:spPr>
          <a:xfrm>
            <a:off x="479264" y="1514351"/>
            <a:ext cx="11275785" cy="896305"/>
          </a:xfrm>
          <a:prstGeom prst="rect">
            <a:avLst/>
          </a:prstGeom>
        </p:spPr>
        <p:txBody>
          <a:bodyPr vert="horz" lIns="55449" tIns="27725" rIns="55449" bIns="27725" rtlCol="0">
            <a:normAutofit fontScale="700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defTabSz="914358">
              <a:spcBef>
                <a:spcPts val="1000"/>
              </a:spcBef>
              <a:buNone/>
            </a:pPr>
            <a:r>
              <a:rPr lang="en-US" sz="4366" dirty="0"/>
              <a:t>If you ever need support about </a:t>
            </a:r>
            <a:r>
              <a:rPr lang="en-US" sz="4366" dirty="0" smtClean="0"/>
              <a:t>mental health </a:t>
            </a:r>
            <a:r>
              <a:rPr lang="en-US" sz="4366" dirty="0"/>
              <a:t>for either yourself or a friend/family member, you can get support from the following places</a:t>
            </a:r>
          </a:p>
        </p:txBody>
      </p:sp>
      <p:pic>
        <p:nvPicPr>
          <p:cNvPr id="27" name="Picture 26"/>
          <p:cNvPicPr>
            <a:picLocks noChangeAspect="1"/>
          </p:cNvPicPr>
          <p:nvPr/>
        </p:nvPicPr>
        <p:blipFill>
          <a:blip r:embed="rId4"/>
          <a:stretch>
            <a:fillRect/>
          </a:stretch>
        </p:blipFill>
        <p:spPr>
          <a:xfrm>
            <a:off x="479264" y="2799109"/>
            <a:ext cx="4804620" cy="3222017"/>
          </a:xfrm>
          <a:prstGeom prst="rect">
            <a:avLst/>
          </a:prstGeom>
        </p:spPr>
      </p:pic>
      <p:pic>
        <p:nvPicPr>
          <p:cNvPr id="28" name="Picture 27"/>
          <p:cNvPicPr>
            <a:picLocks noChangeAspect="1"/>
          </p:cNvPicPr>
          <p:nvPr/>
        </p:nvPicPr>
        <p:blipFill>
          <a:blip r:embed="rId5"/>
          <a:stretch>
            <a:fillRect/>
          </a:stretch>
        </p:blipFill>
        <p:spPr>
          <a:xfrm>
            <a:off x="5560769" y="2601762"/>
            <a:ext cx="2161767" cy="1438558"/>
          </a:xfrm>
          <a:prstGeom prst="rect">
            <a:avLst/>
          </a:prstGeom>
        </p:spPr>
      </p:pic>
      <p:pic>
        <p:nvPicPr>
          <p:cNvPr id="29" name="Picture 28"/>
          <p:cNvPicPr>
            <a:picLocks noChangeAspect="1"/>
          </p:cNvPicPr>
          <p:nvPr/>
        </p:nvPicPr>
        <p:blipFill>
          <a:blip r:embed="rId6"/>
          <a:stretch>
            <a:fillRect/>
          </a:stretch>
        </p:blipFill>
        <p:spPr>
          <a:xfrm>
            <a:off x="5569395" y="4551315"/>
            <a:ext cx="2011239" cy="2011239"/>
          </a:xfrm>
          <a:prstGeom prst="rect">
            <a:avLst/>
          </a:prstGeom>
        </p:spPr>
      </p:pic>
      <p:sp>
        <p:nvSpPr>
          <p:cNvPr id="30" name="TextBox 29"/>
          <p:cNvSpPr txBox="1"/>
          <p:nvPr/>
        </p:nvSpPr>
        <p:spPr>
          <a:xfrm>
            <a:off x="8069311" y="2562422"/>
            <a:ext cx="2043935" cy="1883593"/>
          </a:xfrm>
          <a:prstGeom prst="rect">
            <a:avLst/>
          </a:prstGeom>
          <a:noFill/>
        </p:spPr>
        <p:txBody>
          <a:bodyPr wrap="square" rtlCol="0">
            <a:spAutoFit/>
          </a:bodyPr>
          <a:lstStyle/>
          <a:p>
            <a:pPr defTabSz="277246"/>
            <a:r>
              <a:rPr lang="en-US" sz="1940" dirty="0">
                <a:solidFill>
                  <a:srgbClr val="2A2C65"/>
                </a:solidFill>
                <a:latin typeface="Calibri" panose="020F0502020204030204" pitchFamily="34" charset="0"/>
                <a:cs typeface="Calibri" panose="020F0502020204030204" pitchFamily="34" charset="0"/>
              </a:rPr>
              <a:t>Childline.org.uk</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Call – 08001111</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Email or chat online for support</a:t>
            </a:r>
            <a:endParaRPr lang="en-GB" sz="1940" dirty="0">
              <a:solidFill>
                <a:srgbClr val="2A2C65"/>
              </a:solidFill>
              <a:latin typeface="Calibri" panose="020F0502020204030204" pitchFamily="34" charset="0"/>
              <a:cs typeface="Calibri" panose="020F0502020204030204" pitchFamily="34" charset="0"/>
            </a:endParaRPr>
          </a:p>
        </p:txBody>
      </p:sp>
      <p:sp>
        <p:nvSpPr>
          <p:cNvPr id="31" name="TextBox 30"/>
          <p:cNvSpPr txBox="1"/>
          <p:nvPr/>
        </p:nvSpPr>
        <p:spPr>
          <a:xfrm>
            <a:off x="7805687" y="4644666"/>
            <a:ext cx="3949362" cy="2182136"/>
          </a:xfrm>
          <a:prstGeom prst="rect">
            <a:avLst/>
          </a:prstGeom>
          <a:noFill/>
        </p:spPr>
        <p:txBody>
          <a:bodyPr wrap="square" rtlCol="0">
            <a:spAutoFit/>
          </a:bodyPr>
          <a:lstStyle/>
          <a:p>
            <a:pPr defTabSz="277246"/>
            <a:r>
              <a:rPr lang="en-US" sz="1940" dirty="0">
                <a:solidFill>
                  <a:srgbClr val="2A2C65"/>
                </a:solidFill>
                <a:latin typeface="Calibri" panose="020F0502020204030204" pitchFamily="34" charset="0"/>
                <a:cs typeface="Calibri" panose="020F0502020204030204" pitchFamily="34" charset="0"/>
              </a:rPr>
              <a:t>Themix.org.uk</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You can email or have one-to-chat online.</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There is also a crisis messenger which is available 24/7</a:t>
            </a:r>
            <a:endParaRPr lang="en-GB" sz="1940" dirty="0">
              <a:solidFill>
                <a:srgbClr val="2A2C6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792952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86EFE-4154-FD82-C862-6582C0A4E2E9}"/>
            </a:ext>
          </a:extLst>
        </p:cNvPr>
        <p:cNvGrpSpPr/>
        <p:nvPr/>
      </p:nvGrpSpPr>
      <p:grpSpPr>
        <a:xfrm>
          <a:off x="0" y="0"/>
          <a:ext cx="0" cy="0"/>
          <a:chOff x="0" y="0"/>
          <a:chExt cx="0" cy="0"/>
        </a:xfrm>
      </p:grpSpPr>
      <p:sp>
        <p:nvSpPr>
          <p:cNvPr id="6" name="Title 1"/>
          <p:cNvSpPr txBox="1">
            <a:spLocks/>
          </p:cNvSpPr>
          <p:nvPr/>
        </p:nvSpPr>
        <p:spPr>
          <a:xfrm>
            <a:off x="270639" y="1025568"/>
            <a:ext cx="7769128" cy="2386594"/>
          </a:xfrm>
          <a:prstGeom prst="rect">
            <a:avLst/>
          </a:prstGeom>
        </p:spPr>
        <p:txBody>
          <a:bodyPr>
            <a:normAutofit fontScale="97500"/>
          </a:bodyPr>
          <a:lstStyle>
            <a:lvl1pPr algn="l" defTabSz="914377" rtl="0" eaLnBrk="1" latinLnBrk="0" hangingPunct="1">
              <a:lnSpc>
                <a:spcPct val="90000"/>
              </a:lnSpc>
              <a:spcBef>
                <a:spcPct val="0"/>
              </a:spcBef>
              <a:buNone/>
              <a:defRPr sz="44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stStyle>
          <a:p>
            <a:r>
              <a:rPr lang="en-GB" sz="2911" dirty="0">
                <a:solidFill>
                  <a:srgbClr val="FF0000"/>
                </a:solidFill>
              </a:rPr>
              <a:t>Homework has been set for this week.</a:t>
            </a:r>
          </a:p>
          <a:p>
            <a:r>
              <a:rPr lang="en-GB" sz="2911" dirty="0">
                <a:solidFill>
                  <a:srgbClr val="FF0000"/>
                </a:solidFill>
              </a:rPr>
              <a:t>Remember to log in and complete your set tasks. </a:t>
            </a:r>
          </a:p>
        </p:txBody>
      </p:sp>
      <p:sp>
        <p:nvSpPr>
          <p:cNvPr id="7" name="Subtitle 2"/>
          <p:cNvSpPr txBox="1">
            <a:spLocks/>
          </p:cNvSpPr>
          <p:nvPr/>
        </p:nvSpPr>
        <p:spPr>
          <a:xfrm>
            <a:off x="217792" y="2548601"/>
            <a:ext cx="6855114" cy="1655066"/>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We still use Classcharts for announcements, surveys and revision material </a:t>
            </a:r>
          </a:p>
          <a:p>
            <a:endParaRPr lang="en-GB" sz="1800" dirty="0"/>
          </a:p>
          <a:p>
            <a:r>
              <a:rPr lang="en-GB" sz="1800" dirty="0"/>
              <a:t>Homework Club every morning in West Canteen from 8am </a:t>
            </a:r>
          </a:p>
          <a:p>
            <a:endParaRPr lang="en-GB" sz="1800" dirty="0"/>
          </a:p>
          <a:p>
            <a:r>
              <a:rPr lang="en-GB" sz="1800" dirty="0"/>
              <a:t>Library is open before school and at break times</a:t>
            </a:r>
          </a:p>
          <a:p>
            <a:endParaRPr lang="en-GB" sz="1800" dirty="0"/>
          </a:p>
          <a:p>
            <a:r>
              <a:rPr lang="en-GB" sz="1800" dirty="0"/>
              <a:t>Students on the following slides have not completed ALL tasks </a:t>
            </a:r>
          </a:p>
        </p:txBody>
      </p:sp>
      <p:pic>
        <p:nvPicPr>
          <p:cNvPr id="8" name="Picture 7"/>
          <p:cNvPicPr>
            <a:picLocks noChangeAspect="1"/>
          </p:cNvPicPr>
          <p:nvPr/>
        </p:nvPicPr>
        <p:blipFill rotWithShape="1">
          <a:blip r:embed="rId3"/>
          <a:srcRect l="1782" t="1680" r="4835"/>
          <a:stretch/>
        </p:blipFill>
        <p:spPr>
          <a:xfrm>
            <a:off x="8294521" y="542641"/>
            <a:ext cx="2212471" cy="1354405"/>
          </a:xfrm>
          <a:prstGeom prst="rect">
            <a:avLst/>
          </a:prstGeom>
        </p:spPr>
      </p:pic>
      <p:pic>
        <p:nvPicPr>
          <p:cNvPr id="2" name="Picture 1"/>
          <p:cNvPicPr>
            <a:picLocks noChangeAspect="1"/>
          </p:cNvPicPr>
          <p:nvPr/>
        </p:nvPicPr>
        <p:blipFill rotWithShape="1">
          <a:blip r:embed="rId4"/>
          <a:srcRect l="26769" t="41600" r="41731" b="55600"/>
          <a:stretch/>
        </p:blipFill>
        <p:spPr>
          <a:xfrm>
            <a:off x="1643058" y="5344184"/>
            <a:ext cx="10266643" cy="513332"/>
          </a:xfrm>
          <a:prstGeom prst="rect">
            <a:avLst/>
          </a:prstGeom>
        </p:spPr>
      </p:pic>
      <p:sp>
        <p:nvSpPr>
          <p:cNvPr id="3" name="TextBox 2"/>
          <p:cNvSpPr txBox="1"/>
          <p:nvPr/>
        </p:nvSpPr>
        <p:spPr>
          <a:xfrm>
            <a:off x="7582415" y="2572300"/>
            <a:ext cx="2924577" cy="876202"/>
          </a:xfrm>
          <a:prstGeom prst="rect">
            <a:avLst/>
          </a:prstGeom>
          <a:noFill/>
        </p:spPr>
        <p:txBody>
          <a:bodyPr wrap="square" rtlCol="0">
            <a:spAutoFit/>
          </a:bodyPr>
          <a:lstStyle/>
          <a:p>
            <a:pPr algn="ctr"/>
            <a:r>
              <a:rPr lang="en-GB" sz="1698" b="1" dirty="0"/>
              <a:t>Make sure you are completing the SET TASKS! These are the tasks your teachers have set. </a:t>
            </a:r>
          </a:p>
        </p:txBody>
      </p:sp>
      <p:cxnSp>
        <p:nvCxnSpPr>
          <p:cNvPr id="5" name="Straight Arrow Connector 4"/>
          <p:cNvCxnSpPr/>
          <p:nvPr/>
        </p:nvCxnSpPr>
        <p:spPr>
          <a:xfrm flipH="1">
            <a:off x="7072906" y="3729120"/>
            <a:ext cx="1466916" cy="1484114"/>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996026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7" descr="Equipment for sale _Page_2">
            <a:extLst>
              <a:ext uri="{FF2B5EF4-FFF2-40B4-BE49-F238E27FC236}">
                <a16:creationId xmlns:a16="http://schemas.microsoft.com/office/drawing/2014/main" id="{4547BDF5-A547-4AC5-B9EB-83E496193A7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34500" t="2696" r="34099" b="82884"/>
          <a:stretch>
            <a:fillRect/>
          </a:stretch>
        </p:blipFill>
        <p:spPr bwMode="auto">
          <a:xfrm>
            <a:off x="10804900" y="1863149"/>
            <a:ext cx="1083447" cy="80138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0" name="Picture 6" descr="Equipment for sale _Page_1">
            <a:extLst>
              <a:ext uri="{FF2B5EF4-FFF2-40B4-BE49-F238E27FC236}">
                <a16:creationId xmlns:a16="http://schemas.microsoft.com/office/drawing/2014/main" id="{E0ACBE95-C8F8-4AE5-975B-C6C61B40E7C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61" t="40316" r="15645" b="35473"/>
          <a:stretch/>
        </p:blipFill>
        <p:spPr bwMode="auto">
          <a:xfrm>
            <a:off x="8469686" y="1941244"/>
            <a:ext cx="2105986" cy="115781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2" name="Picture 6" descr="Equipment for sale _Page_1">
            <a:extLst>
              <a:ext uri="{FF2B5EF4-FFF2-40B4-BE49-F238E27FC236}">
                <a16:creationId xmlns:a16="http://schemas.microsoft.com/office/drawing/2014/main" id="{8837DC3C-22D2-4E14-BC52-8EDBA5695FE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595" t="63545" r="30610" b="15608"/>
          <a:stretch/>
        </p:blipFill>
        <p:spPr bwMode="auto">
          <a:xfrm>
            <a:off x="9955713" y="2447197"/>
            <a:ext cx="1093011" cy="99694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5" name="Picture 24" descr="Background pattern&#10;&#10;Description automatically generated">
            <a:extLst>
              <a:ext uri="{FF2B5EF4-FFF2-40B4-BE49-F238E27FC236}">
                <a16:creationId xmlns:a16="http://schemas.microsoft.com/office/drawing/2014/main" id="{EC7156D7-6116-432F-A855-464F7654D83A}"/>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6542096" y="1210467"/>
            <a:ext cx="5647533" cy="5647533"/>
          </a:xfrm>
          <a:prstGeom prst="rect">
            <a:avLst/>
          </a:prstGeom>
        </p:spPr>
      </p:pic>
      <p:sp>
        <p:nvSpPr>
          <p:cNvPr id="4" name="Control 4"/>
          <p:cNvSpPr>
            <a:spLocks noChangeArrowheads="1" noChangeShapeType="1"/>
          </p:cNvSpPr>
          <p:nvPr/>
        </p:nvSpPr>
        <p:spPr bwMode="auto">
          <a:xfrm>
            <a:off x="-226504" y="3698897"/>
            <a:ext cx="5994400" cy="2160204"/>
          </a:xfrm>
          <a:prstGeom prst="rect">
            <a:avLst/>
          </a:prstGeom>
          <a:noFill/>
          <a:ln>
            <a:noFill/>
          </a:ln>
          <a:effectLst/>
          <a:extLst>
            <a:ext uri="{91240B29-F687-4F45-9708-019B960494DF}">
              <a14:hiddenLine xmlns:a14="http://schemas.microsoft.com/office/drawing/2010/main" w="25400" algn="ctr">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p>
        </p:txBody>
      </p:sp>
      <p:sp>
        <p:nvSpPr>
          <p:cNvPr id="5" name="Text Box 5"/>
          <p:cNvSpPr txBox="1">
            <a:spLocks noChangeArrowheads="1"/>
          </p:cNvSpPr>
          <p:nvPr/>
        </p:nvSpPr>
        <p:spPr bwMode="auto">
          <a:xfrm>
            <a:off x="240070" y="941234"/>
            <a:ext cx="5659833" cy="6328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Replacement equipment for your learning wallet can be purchased at the following locations/times:</a:t>
            </a:r>
          </a:p>
        </p:txBody>
      </p:sp>
      <p:sp>
        <p:nvSpPr>
          <p:cNvPr id="20" name="Text Box 5">
            <a:extLst>
              <a:ext uri="{FF2B5EF4-FFF2-40B4-BE49-F238E27FC236}">
                <a16:creationId xmlns:a16="http://schemas.microsoft.com/office/drawing/2014/main" id="{A53F7710-F081-4C60-8230-214C86A026C4}"/>
              </a:ext>
            </a:extLst>
          </p:cNvPr>
          <p:cNvSpPr txBox="1">
            <a:spLocks noChangeArrowheads="1"/>
          </p:cNvSpPr>
          <p:nvPr/>
        </p:nvSpPr>
        <p:spPr bwMode="auto">
          <a:xfrm>
            <a:off x="6424105" y="937911"/>
            <a:ext cx="5437420" cy="18907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The following items can be purchased for </a:t>
            </a:r>
            <a:r>
              <a:rPr kumimoji="0" lang="en-GB" altLang="en-US" sz="1600" b="1" i="0" u="sng" strike="noStrike" kern="1200" cap="none" spc="0" normalizeH="0" baseline="0" noProof="0" dirty="0">
                <a:ln>
                  <a:noFill/>
                </a:ln>
                <a:solidFill>
                  <a:prstClr val="black"/>
                </a:solidFill>
                <a:effectLst/>
                <a:uLnTx/>
                <a:uFillTx/>
                <a:latin typeface="Calibri" panose="020F0502020204030204" pitchFamily="34" charset="0"/>
                <a:ea typeface="+mn-ea"/>
                <a:cs typeface="+mn-cs"/>
              </a:rPr>
              <a:t>10p each</a:t>
            </a:r>
            <a:r>
              <a:rPr kumimoji="0" lang="en-GB"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(cash only) from West Canteen, East Canteen, the Library, and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LRC (next to W214):</a:t>
            </a:r>
          </a:p>
        </p:txBody>
      </p:sp>
      <p:pic>
        <p:nvPicPr>
          <p:cNvPr id="1033" name="Picture 9" descr="CA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5944" y="6247306"/>
            <a:ext cx="1827213" cy="3905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4" name="Picture 10" descr="Secur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69140" y="6244131"/>
            <a:ext cx="2655887" cy="393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3" name="Straight Connector 2">
            <a:extLst>
              <a:ext uri="{FF2B5EF4-FFF2-40B4-BE49-F238E27FC236}">
                <a16:creationId xmlns:a16="http://schemas.microsoft.com/office/drawing/2014/main" id="{52DE424C-A8DF-4E31-8B11-64DFBC4F3497}"/>
              </a:ext>
            </a:extLst>
          </p:cNvPr>
          <p:cNvCxnSpPr>
            <a:cxnSpLocks/>
          </p:cNvCxnSpPr>
          <p:nvPr/>
        </p:nvCxnSpPr>
        <p:spPr>
          <a:xfrm>
            <a:off x="6096000" y="640933"/>
            <a:ext cx="0" cy="540164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A8A5EB2A-FC66-45A8-A795-2640F0FFD25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0070" y="312325"/>
            <a:ext cx="2486301" cy="380404"/>
          </a:xfrm>
          <a:prstGeom prst="rect">
            <a:avLst/>
          </a:prstGeom>
        </p:spPr>
      </p:pic>
      <p:sp>
        <p:nvSpPr>
          <p:cNvPr id="14" name="Rectangle 13">
            <a:extLst>
              <a:ext uri="{FF2B5EF4-FFF2-40B4-BE49-F238E27FC236}">
                <a16:creationId xmlns:a16="http://schemas.microsoft.com/office/drawing/2014/main" id="{A3D8D4DA-99E6-4DFF-8EC4-836A988D3CAE}"/>
              </a:ext>
            </a:extLst>
          </p:cNvPr>
          <p:cNvSpPr/>
          <p:nvPr/>
        </p:nvSpPr>
        <p:spPr>
          <a:xfrm>
            <a:off x="0" y="0"/>
            <a:ext cx="12192000" cy="93781"/>
          </a:xfrm>
          <a:prstGeom prst="rect">
            <a:avLst/>
          </a:prstGeom>
          <a:solidFill>
            <a:srgbClr val="C02727"/>
          </a:solidFill>
          <a:ln>
            <a:solidFill>
              <a:srgbClr val="C02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8" name="Table 17">
            <a:extLst>
              <a:ext uri="{FF2B5EF4-FFF2-40B4-BE49-F238E27FC236}">
                <a16:creationId xmlns:a16="http://schemas.microsoft.com/office/drawing/2014/main" id="{F08ACAB6-840A-429C-81D3-E4B3A63CFF8F}"/>
              </a:ext>
            </a:extLst>
          </p:cNvPr>
          <p:cNvGraphicFramePr>
            <a:graphicFrameLocks noGrp="1"/>
          </p:cNvGraphicFramePr>
          <p:nvPr>
            <p:extLst/>
          </p:nvPr>
        </p:nvGraphicFramePr>
        <p:xfrm>
          <a:off x="490140" y="1827105"/>
          <a:ext cx="5201050" cy="3743583"/>
        </p:xfrm>
        <a:graphic>
          <a:graphicData uri="http://schemas.openxmlformats.org/drawingml/2006/table">
            <a:tbl>
              <a:tblPr firstRow="1" bandRow="1">
                <a:tableStyleId>{5C22544A-7EE6-4342-B048-85BDC9FD1C3A}</a:tableStyleId>
              </a:tblPr>
              <a:tblGrid>
                <a:gridCol w="1040210">
                  <a:extLst>
                    <a:ext uri="{9D8B030D-6E8A-4147-A177-3AD203B41FA5}">
                      <a16:colId xmlns:a16="http://schemas.microsoft.com/office/drawing/2014/main" val="3484098122"/>
                    </a:ext>
                  </a:extLst>
                </a:gridCol>
                <a:gridCol w="1040210">
                  <a:extLst>
                    <a:ext uri="{9D8B030D-6E8A-4147-A177-3AD203B41FA5}">
                      <a16:colId xmlns:a16="http://schemas.microsoft.com/office/drawing/2014/main" val="94406851"/>
                    </a:ext>
                  </a:extLst>
                </a:gridCol>
                <a:gridCol w="1040210">
                  <a:extLst>
                    <a:ext uri="{9D8B030D-6E8A-4147-A177-3AD203B41FA5}">
                      <a16:colId xmlns:a16="http://schemas.microsoft.com/office/drawing/2014/main" val="3789054177"/>
                    </a:ext>
                  </a:extLst>
                </a:gridCol>
                <a:gridCol w="1040210">
                  <a:extLst>
                    <a:ext uri="{9D8B030D-6E8A-4147-A177-3AD203B41FA5}">
                      <a16:colId xmlns:a16="http://schemas.microsoft.com/office/drawing/2014/main" val="3385057007"/>
                    </a:ext>
                  </a:extLst>
                </a:gridCol>
                <a:gridCol w="1040210">
                  <a:extLst>
                    <a:ext uri="{9D8B030D-6E8A-4147-A177-3AD203B41FA5}">
                      <a16:colId xmlns:a16="http://schemas.microsoft.com/office/drawing/2014/main" val="1821976195"/>
                    </a:ext>
                  </a:extLst>
                </a:gridCol>
              </a:tblGrid>
              <a:tr h="268863">
                <a:tc>
                  <a:txBody>
                    <a:bodyPr/>
                    <a:lstStyle/>
                    <a:p>
                      <a:pPr algn="ctr"/>
                      <a:r>
                        <a:rPr lang="en-GB" sz="1100" dirty="0">
                          <a:latin typeface="Calibri" panose="020F0502020204030204" pitchFamily="34" charset="0"/>
                          <a:cs typeface="Calibri" panose="020F0502020204030204" pitchFamily="34" charset="0"/>
                        </a:rPr>
                        <a:t>Day</a:t>
                      </a:r>
                    </a:p>
                  </a:txBody>
                  <a:tcPr anchor="ctr">
                    <a:solidFill>
                      <a:srgbClr val="C02727"/>
                    </a:solidFill>
                  </a:tcPr>
                </a:tc>
                <a:tc>
                  <a:txBody>
                    <a:bodyPr/>
                    <a:lstStyle/>
                    <a:p>
                      <a:pPr algn="ctr"/>
                      <a:r>
                        <a:rPr lang="en-GB" sz="1100" dirty="0">
                          <a:latin typeface="Calibri" panose="020F0502020204030204" pitchFamily="34" charset="0"/>
                          <a:cs typeface="Calibri" panose="020F0502020204030204" pitchFamily="34" charset="0"/>
                        </a:rPr>
                        <a:t>West</a:t>
                      </a:r>
                      <a:r>
                        <a:rPr lang="en-GB" sz="1100" baseline="0" dirty="0">
                          <a:latin typeface="Calibri" panose="020F0502020204030204" pitchFamily="34" charset="0"/>
                          <a:cs typeface="Calibri" panose="020F0502020204030204" pitchFamily="34" charset="0"/>
                        </a:rPr>
                        <a:t> Canteen</a:t>
                      </a:r>
                      <a:endParaRPr lang="en-GB" sz="1100" dirty="0">
                        <a:latin typeface="Calibri" panose="020F0502020204030204" pitchFamily="34" charset="0"/>
                        <a:cs typeface="Calibri" panose="020F0502020204030204" pitchFamily="34" charset="0"/>
                      </a:endParaRPr>
                    </a:p>
                  </a:txBody>
                  <a:tcPr anchor="ctr">
                    <a:solidFill>
                      <a:srgbClr val="C02727"/>
                    </a:solidFill>
                  </a:tcPr>
                </a:tc>
                <a:tc>
                  <a:txBody>
                    <a:bodyPr/>
                    <a:lstStyle/>
                    <a:p>
                      <a:pPr algn="ctr"/>
                      <a:r>
                        <a:rPr lang="en-GB" sz="1100" baseline="0" dirty="0">
                          <a:latin typeface="Calibri" panose="020F0502020204030204" pitchFamily="34" charset="0"/>
                          <a:cs typeface="Calibri" panose="020F0502020204030204" pitchFamily="34" charset="0"/>
                        </a:rPr>
                        <a:t>East Canteen</a:t>
                      </a:r>
                      <a:endParaRPr lang="en-GB" sz="1100" dirty="0">
                        <a:latin typeface="Calibri" panose="020F0502020204030204" pitchFamily="34" charset="0"/>
                        <a:cs typeface="Calibri" panose="020F0502020204030204" pitchFamily="34" charset="0"/>
                      </a:endParaRPr>
                    </a:p>
                  </a:txBody>
                  <a:tcPr anchor="ctr">
                    <a:solidFill>
                      <a:srgbClr val="C02727"/>
                    </a:solidFill>
                  </a:tcPr>
                </a:tc>
                <a:tc>
                  <a:txBody>
                    <a:bodyPr/>
                    <a:lstStyle/>
                    <a:p>
                      <a:pPr algn="ctr"/>
                      <a:r>
                        <a:rPr lang="en-GB" sz="1100" dirty="0">
                          <a:latin typeface="Calibri" panose="020F0502020204030204" pitchFamily="34" charset="0"/>
                          <a:cs typeface="Calibri" panose="020F0502020204030204" pitchFamily="34" charset="0"/>
                        </a:rPr>
                        <a:t>Library or LRC</a:t>
                      </a:r>
                    </a:p>
                  </a:txBody>
                  <a:tcPr anchor="ctr">
                    <a:solidFill>
                      <a:srgbClr val="C02727"/>
                    </a:solidFill>
                  </a:tcPr>
                </a:tc>
                <a:tc>
                  <a:txBody>
                    <a:bodyPr/>
                    <a:lstStyle/>
                    <a:p>
                      <a:pPr algn="ctr"/>
                      <a:r>
                        <a:rPr lang="en-GB" sz="1100" dirty="0">
                          <a:latin typeface="Calibri" panose="020F0502020204030204" pitchFamily="34" charset="0"/>
                          <a:cs typeface="Calibri" panose="020F0502020204030204" pitchFamily="34" charset="0"/>
                        </a:rPr>
                        <a:t>Library</a:t>
                      </a:r>
                    </a:p>
                  </a:txBody>
                  <a:tcPr anchor="ctr">
                    <a:solidFill>
                      <a:srgbClr val="C02727"/>
                    </a:solidFill>
                  </a:tcPr>
                </a:tc>
                <a:extLst>
                  <a:ext uri="{0D108BD9-81ED-4DB2-BD59-A6C34878D82A}">
                    <a16:rowId xmlns:a16="http://schemas.microsoft.com/office/drawing/2014/main" val="1347746171"/>
                  </a:ext>
                </a:extLst>
              </a:tr>
              <a:tr h="338247">
                <a:tc>
                  <a:txBody>
                    <a:bodyPr/>
                    <a:lstStyle/>
                    <a:p>
                      <a:pPr algn="ctr"/>
                      <a:r>
                        <a:rPr lang="en-GB" sz="1100" dirty="0">
                          <a:solidFill>
                            <a:srgbClr val="142A33"/>
                          </a:solidFill>
                          <a:latin typeface="Calibri" panose="020F0502020204030204" pitchFamily="34" charset="0"/>
                          <a:cs typeface="Calibri" panose="020F0502020204030204" pitchFamily="34" charset="0"/>
                        </a:rPr>
                        <a:t>Monday</a:t>
                      </a: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08:00–08:35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08:30–08:35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algn="ctr"/>
                      <a:r>
                        <a:rPr lang="en-GB" sz="1100" dirty="0">
                          <a:solidFill>
                            <a:srgbClr val="142A33"/>
                          </a:solidFill>
                          <a:latin typeface="Calibri" panose="020F0502020204030204" pitchFamily="34" charset="0"/>
                          <a:cs typeface="Calibri" panose="020F0502020204030204" pitchFamily="34" charset="0"/>
                        </a:rPr>
                        <a:t>10:10– </a:t>
                      </a:r>
                      <a:r>
                        <a:rPr lang="en-GB" sz="1100" dirty="0" smtClean="0">
                          <a:solidFill>
                            <a:srgbClr val="142A33"/>
                          </a:solidFill>
                          <a:latin typeface="Calibri" panose="020F0502020204030204" pitchFamily="34" charset="0"/>
                          <a:cs typeface="Calibri" panose="020F0502020204030204" pitchFamily="34" charset="0"/>
                        </a:rPr>
                        <a:t>10:30</a:t>
                      </a:r>
                      <a:endParaRPr lang="en-GB" sz="1100" dirty="0">
                        <a:solidFill>
                          <a:srgbClr val="142A33"/>
                        </a:solidFill>
                        <a:latin typeface="Calibri" panose="020F0502020204030204" pitchFamily="34" charset="0"/>
                        <a:cs typeface="Calibri" panose="020F0502020204030204" pitchFamily="34" charset="0"/>
                      </a:endParaRPr>
                    </a:p>
                    <a:p>
                      <a:pPr algn="ctr"/>
                      <a:r>
                        <a:rPr lang="en-GB" sz="1100" dirty="0" smtClean="0">
                          <a:solidFill>
                            <a:srgbClr val="142A33"/>
                          </a:solidFill>
                          <a:latin typeface="Calibri" panose="020F0502020204030204" pitchFamily="34" charset="0"/>
                          <a:cs typeface="Calibri" panose="020F0502020204030204" pitchFamily="34" charset="0"/>
                        </a:rPr>
                        <a:t>11:10</a:t>
                      </a:r>
                      <a:r>
                        <a:rPr lang="en-GB" sz="1100" baseline="0" dirty="0" smtClean="0">
                          <a:solidFill>
                            <a:srgbClr val="142A33"/>
                          </a:solidFill>
                          <a:latin typeface="Calibri" panose="020F0502020204030204" pitchFamily="34" charset="0"/>
                          <a:cs typeface="Calibri" panose="020F0502020204030204" pitchFamily="34" charset="0"/>
                        </a:rPr>
                        <a:t>–11:30</a:t>
                      </a:r>
                      <a:endParaRPr lang="en-GB" sz="1100" baseline="0" dirty="0">
                        <a:solidFill>
                          <a:srgbClr val="142A33"/>
                        </a:solidFill>
                        <a:latin typeface="Calibri" panose="020F0502020204030204" pitchFamily="34" charset="0"/>
                        <a:cs typeface="Calibri" panose="020F0502020204030204" pitchFamily="34" charset="0"/>
                      </a:endParaRPr>
                    </a:p>
                    <a:p>
                      <a:pPr algn="ctr"/>
                      <a:r>
                        <a:rPr lang="en-GB" sz="1100" dirty="0" smtClean="0">
                          <a:solidFill>
                            <a:srgbClr val="142A33"/>
                          </a:solidFill>
                          <a:latin typeface="Calibri" panose="020F0502020204030204" pitchFamily="34" charset="0"/>
                          <a:cs typeface="Calibri" panose="020F0502020204030204" pitchFamily="34" charset="0"/>
                        </a:rPr>
                        <a:t>12:40–13:00</a:t>
                      </a:r>
                      <a:endParaRPr lang="en-GB" sz="1100" dirty="0">
                        <a:solidFill>
                          <a:srgbClr val="142A33"/>
                        </a:solidFill>
                        <a:latin typeface="Calibri" panose="020F0502020204030204" pitchFamily="34" charset="0"/>
                        <a:cs typeface="Calibri" panose="020F0502020204030204" pitchFamily="34" charset="0"/>
                      </a:endParaRPr>
                    </a:p>
                    <a:p>
                      <a:pPr algn="ctr"/>
                      <a:r>
                        <a:rPr lang="en-GB" sz="1100" dirty="0" smtClean="0">
                          <a:solidFill>
                            <a:srgbClr val="142A33"/>
                          </a:solidFill>
                          <a:latin typeface="Calibri" panose="020F0502020204030204" pitchFamily="34" charset="0"/>
                          <a:cs typeface="Calibri" panose="020F0502020204030204" pitchFamily="34" charset="0"/>
                        </a:rPr>
                        <a:t>13:40–14:00</a:t>
                      </a:r>
                      <a:endParaRPr lang="en-GB" sz="1100" dirty="0">
                        <a:solidFill>
                          <a:srgbClr val="142A33"/>
                        </a:solidFill>
                        <a:latin typeface="Calibri" panose="020F0502020204030204" pitchFamily="34" charset="0"/>
                        <a:cs typeface="Calibri" panose="020F0502020204030204" pitchFamily="34" charset="0"/>
                      </a:endParaRPr>
                    </a:p>
                  </a:txBody>
                  <a:tcPr anchor="ctr"/>
                </a:tc>
                <a:tc>
                  <a:txBody>
                    <a:bodyPr/>
                    <a:lstStyle/>
                    <a:p>
                      <a:pPr algn="ctr"/>
                      <a:r>
                        <a:rPr lang="en-GB" sz="1100" dirty="0">
                          <a:solidFill>
                            <a:srgbClr val="142A33"/>
                          </a:solidFill>
                          <a:latin typeface="Calibri" panose="020F0502020204030204" pitchFamily="34" charset="0"/>
                          <a:cs typeface="Calibri" panose="020F0502020204030204" pitchFamily="34" charset="0"/>
                        </a:rPr>
                        <a:t>16:10</a:t>
                      </a:r>
                      <a:r>
                        <a:rPr lang="en-GB" sz="1100" baseline="0" dirty="0">
                          <a:solidFill>
                            <a:srgbClr val="142A33"/>
                          </a:solidFill>
                          <a:latin typeface="Calibri" panose="020F0502020204030204" pitchFamily="34" charset="0"/>
                          <a:cs typeface="Calibri" panose="020F0502020204030204" pitchFamily="34" charset="0"/>
                        </a:rPr>
                        <a:t>–16:30</a:t>
                      </a:r>
                      <a:endParaRPr lang="en-GB" sz="1100" dirty="0">
                        <a:solidFill>
                          <a:srgbClr val="142A33"/>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087789653"/>
                  </a:ext>
                </a:extLst>
              </a:tr>
              <a:tr h="338247">
                <a:tc>
                  <a:txBody>
                    <a:bodyPr/>
                    <a:lstStyle/>
                    <a:p>
                      <a:pPr algn="ctr"/>
                      <a:r>
                        <a:rPr lang="en-GB" sz="1100" dirty="0">
                          <a:solidFill>
                            <a:srgbClr val="142A33"/>
                          </a:solidFill>
                          <a:latin typeface="Calibri" panose="020F0502020204030204" pitchFamily="34" charset="0"/>
                          <a:cs typeface="Calibri" panose="020F0502020204030204" pitchFamily="34" charset="0"/>
                        </a:rPr>
                        <a:t>Tuesday</a:t>
                      </a: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08:00–08:35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08:30–08:35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10:10– 10:30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11:10–11:30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12:40–13:00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13:40–14:00</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algn="ctr"/>
                      <a:r>
                        <a:rPr lang="en-GB" sz="1100" dirty="0">
                          <a:solidFill>
                            <a:srgbClr val="142A33"/>
                          </a:solidFill>
                          <a:latin typeface="Calibri" panose="020F0502020204030204" pitchFamily="34" charset="0"/>
                          <a:cs typeface="Calibri" panose="020F0502020204030204" pitchFamily="34" charset="0"/>
                        </a:rPr>
                        <a:t>15:10–15:30</a:t>
                      </a:r>
                    </a:p>
                  </a:txBody>
                  <a:tcPr anchor="ctr"/>
                </a:tc>
                <a:extLst>
                  <a:ext uri="{0D108BD9-81ED-4DB2-BD59-A6C34878D82A}">
                    <a16:rowId xmlns:a16="http://schemas.microsoft.com/office/drawing/2014/main" val="925187817"/>
                  </a:ext>
                </a:extLst>
              </a:tr>
              <a:tr h="338247">
                <a:tc>
                  <a:txBody>
                    <a:bodyPr/>
                    <a:lstStyle/>
                    <a:p>
                      <a:pPr algn="ctr"/>
                      <a:r>
                        <a:rPr lang="en-GB" sz="1100" dirty="0">
                          <a:solidFill>
                            <a:srgbClr val="142A33"/>
                          </a:solidFill>
                          <a:latin typeface="Calibri" panose="020F0502020204030204" pitchFamily="34" charset="0"/>
                          <a:cs typeface="Calibri" panose="020F0502020204030204" pitchFamily="34" charset="0"/>
                        </a:rPr>
                        <a:t>Wednesday</a:t>
                      </a: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08:00–08:35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08:30–08:35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10:10– 10:30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11:10–11:30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12:40–13:00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13:40–14:00</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rPr>
                        <a:t>15:10–15:30</a:t>
                      </a:r>
                    </a:p>
                  </a:txBody>
                  <a:tcPr anchor="ctr"/>
                </a:tc>
                <a:extLst>
                  <a:ext uri="{0D108BD9-81ED-4DB2-BD59-A6C34878D82A}">
                    <a16:rowId xmlns:a16="http://schemas.microsoft.com/office/drawing/2014/main" val="2488480627"/>
                  </a:ext>
                </a:extLst>
              </a:tr>
              <a:tr h="338247">
                <a:tc>
                  <a:txBody>
                    <a:bodyPr/>
                    <a:lstStyle/>
                    <a:p>
                      <a:pPr algn="ctr"/>
                      <a:r>
                        <a:rPr lang="en-GB" sz="1100" dirty="0">
                          <a:solidFill>
                            <a:srgbClr val="142A33"/>
                          </a:solidFill>
                          <a:latin typeface="Calibri" panose="020F0502020204030204" pitchFamily="34" charset="0"/>
                          <a:cs typeface="Calibri" panose="020F0502020204030204" pitchFamily="34" charset="0"/>
                        </a:rPr>
                        <a:t>Thursday</a:t>
                      </a: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08:00–08:35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08:30–08:35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10:10– 10:30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11:10–11:30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12:40–13:00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13:40–14:00</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rPr>
                        <a:t>15:10–15:30</a:t>
                      </a:r>
                    </a:p>
                  </a:txBody>
                  <a:tcPr anchor="ctr"/>
                </a:tc>
                <a:extLst>
                  <a:ext uri="{0D108BD9-81ED-4DB2-BD59-A6C34878D82A}">
                    <a16:rowId xmlns:a16="http://schemas.microsoft.com/office/drawing/2014/main" val="4286124507"/>
                  </a:ext>
                </a:extLst>
              </a:tr>
              <a:tr h="268863">
                <a:tc>
                  <a:txBody>
                    <a:bodyPr/>
                    <a:lstStyle/>
                    <a:p>
                      <a:pPr algn="ctr"/>
                      <a:r>
                        <a:rPr lang="en-GB" sz="1100" dirty="0">
                          <a:solidFill>
                            <a:srgbClr val="142A33"/>
                          </a:solidFill>
                          <a:latin typeface="Calibri" panose="020F0502020204030204" pitchFamily="34" charset="0"/>
                          <a:cs typeface="Calibri" panose="020F0502020204030204" pitchFamily="34" charset="0"/>
                        </a:rPr>
                        <a:t>Friday</a:t>
                      </a: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08:00–08:35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08:30–08:35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algn="ctr"/>
                      <a:r>
                        <a:rPr lang="en-GB" sz="1100" dirty="0" smtClean="0">
                          <a:solidFill>
                            <a:srgbClr val="142A33"/>
                          </a:solidFill>
                          <a:latin typeface="Calibri" panose="020F0502020204030204" pitchFamily="34" charset="0"/>
                          <a:cs typeface="Calibri" panose="020F0502020204030204" pitchFamily="34" charset="0"/>
                        </a:rPr>
                        <a:t>11:10–11:30</a:t>
                      </a:r>
                      <a:endParaRPr lang="en-GB" sz="1100" baseline="0" dirty="0">
                        <a:solidFill>
                          <a:srgbClr val="142A33"/>
                        </a:solidFill>
                        <a:latin typeface="Calibri" panose="020F0502020204030204" pitchFamily="34" charset="0"/>
                        <a:cs typeface="Calibri" panose="020F0502020204030204" pitchFamily="34" charset="0"/>
                      </a:endParaRPr>
                    </a:p>
                    <a:p>
                      <a:pPr algn="ctr"/>
                      <a:r>
                        <a:rPr lang="en-GB" sz="1100" baseline="0" smtClean="0">
                          <a:solidFill>
                            <a:srgbClr val="142A33"/>
                          </a:solidFill>
                          <a:latin typeface="Calibri" panose="020F0502020204030204" pitchFamily="34" charset="0"/>
                          <a:cs typeface="Calibri" panose="020F0502020204030204" pitchFamily="34" charset="0"/>
                        </a:rPr>
                        <a:t>12:40–12:30</a:t>
                      </a:r>
                      <a:endParaRPr lang="en-GB" sz="1100" dirty="0">
                        <a:solidFill>
                          <a:srgbClr val="142A33"/>
                        </a:solidFill>
                        <a:latin typeface="Calibri" panose="020F0502020204030204" pitchFamily="34" charset="0"/>
                        <a:cs typeface="Calibri" panose="020F0502020204030204" pitchFamily="34" charset="0"/>
                      </a:endParaRPr>
                    </a:p>
                  </a:txBody>
                  <a:tcPr anchor="ctr"/>
                </a:tc>
                <a:tc>
                  <a:txBody>
                    <a:bodyPr/>
                    <a:lstStyle/>
                    <a:p>
                      <a:pPr algn="ctr"/>
                      <a:r>
                        <a:rPr lang="en-GB" sz="1100" dirty="0">
                          <a:solidFill>
                            <a:srgbClr val="142A33"/>
                          </a:solidFill>
                          <a:latin typeface="Calibri" panose="020F0502020204030204" pitchFamily="34" charset="0"/>
                          <a:cs typeface="Calibri" panose="020F0502020204030204" pitchFamily="34" charset="0"/>
                        </a:rPr>
                        <a:t>13:40–14:00</a:t>
                      </a:r>
                    </a:p>
                  </a:txBody>
                  <a:tcPr anchor="ctr"/>
                </a:tc>
                <a:extLst>
                  <a:ext uri="{0D108BD9-81ED-4DB2-BD59-A6C34878D82A}">
                    <a16:rowId xmlns:a16="http://schemas.microsoft.com/office/drawing/2014/main" val="2413085152"/>
                  </a:ext>
                </a:extLst>
              </a:tr>
            </a:tbl>
          </a:graphicData>
        </a:graphic>
      </p:graphicFrame>
      <p:pic>
        <p:nvPicPr>
          <p:cNvPr id="31" name="Picture 6" descr="Equipment for sale _Page_1">
            <a:extLst>
              <a:ext uri="{FF2B5EF4-FFF2-40B4-BE49-F238E27FC236}">
                <a16:creationId xmlns:a16="http://schemas.microsoft.com/office/drawing/2014/main" id="{134DA244-0F8D-4F68-805F-221B944BB7A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234" t="22981" r="37757" b="59180"/>
          <a:stretch/>
        </p:blipFill>
        <p:spPr bwMode="auto">
          <a:xfrm rot="2691819">
            <a:off x="7932045" y="2522488"/>
            <a:ext cx="870389" cy="99950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2" name="Picture 6" descr="Equipment for sale _Page_1">
            <a:extLst>
              <a:ext uri="{FF2B5EF4-FFF2-40B4-BE49-F238E27FC236}">
                <a16:creationId xmlns:a16="http://schemas.microsoft.com/office/drawing/2014/main" id="{03B07411-6DF9-4341-8417-77BD37B0F99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61" t="4715" r="15645" b="77098"/>
          <a:stretch/>
        </p:blipFill>
        <p:spPr bwMode="auto">
          <a:xfrm>
            <a:off x="6240815" y="1882603"/>
            <a:ext cx="2467280" cy="10189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34" name="Table 33">
            <a:extLst>
              <a:ext uri="{FF2B5EF4-FFF2-40B4-BE49-F238E27FC236}">
                <a16:creationId xmlns:a16="http://schemas.microsoft.com/office/drawing/2014/main" id="{8D1F10A1-8E03-4918-BED0-1144B5AD1C0F}"/>
              </a:ext>
            </a:extLst>
          </p:cNvPr>
          <p:cNvGraphicFramePr>
            <a:graphicFrameLocks noGrp="1"/>
          </p:cNvGraphicFramePr>
          <p:nvPr>
            <p:extLst/>
          </p:nvPr>
        </p:nvGraphicFramePr>
        <p:xfrm>
          <a:off x="8974130" y="5547687"/>
          <a:ext cx="2887397" cy="335280"/>
        </p:xfrm>
        <a:graphic>
          <a:graphicData uri="http://schemas.openxmlformats.org/drawingml/2006/table">
            <a:tbl>
              <a:tblPr firstRow="1" bandRow="1">
                <a:tableStyleId>{5C22544A-7EE6-4342-B048-85BDC9FD1C3A}</a:tableStyleId>
              </a:tblPr>
              <a:tblGrid>
                <a:gridCol w="2887397">
                  <a:extLst>
                    <a:ext uri="{9D8B030D-6E8A-4147-A177-3AD203B41FA5}">
                      <a16:colId xmlns:a16="http://schemas.microsoft.com/office/drawing/2014/main" val="2392273897"/>
                    </a:ext>
                  </a:extLst>
                </a:gridCol>
              </a:tblGrid>
              <a:tr h="178121">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normalizeH="0" baseline="0" dirty="0">
                          <a:ln>
                            <a:noFill/>
                          </a:ln>
                          <a:solidFill>
                            <a:schemeClr val="tx1"/>
                          </a:solidFill>
                          <a:effectLst/>
                          <a:latin typeface="Calibri" panose="020F0502020204030204" pitchFamily="34" charset="0"/>
                          <a:ea typeface="+mn-ea"/>
                          <a:cs typeface="+mn-cs"/>
                        </a:rPr>
                        <a:t>£15.00</a:t>
                      </a:r>
                      <a:endParaRPr kumimoji="0" lang="en-GB" sz="1600" b="1" i="0" u="none" strike="noStrike" kern="1200" cap="none" normalizeH="0" baseline="0" dirty="0">
                        <a:ln>
                          <a:noFill/>
                        </a:ln>
                        <a:solidFill>
                          <a:schemeClr val="tx1"/>
                        </a:solidFill>
                        <a:effectLst/>
                        <a:latin typeface="Calibri" panose="020F0502020204030204"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302039"/>
                  </a:ext>
                </a:extLst>
              </a:tr>
            </a:tbl>
          </a:graphicData>
        </a:graphic>
      </p:graphicFrame>
      <p:sp>
        <p:nvSpPr>
          <p:cNvPr id="36" name="TextBox 35">
            <a:extLst>
              <a:ext uri="{FF2B5EF4-FFF2-40B4-BE49-F238E27FC236}">
                <a16:creationId xmlns:a16="http://schemas.microsoft.com/office/drawing/2014/main" id="{ACC4F06B-EEBF-450B-B7DD-CCF2197225B2}"/>
              </a:ext>
            </a:extLst>
          </p:cNvPr>
          <p:cNvSpPr txBox="1"/>
          <p:nvPr/>
        </p:nvSpPr>
        <p:spPr>
          <a:xfrm>
            <a:off x="6817708" y="5554756"/>
            <a:ext cx="2635334" cy="338554"/>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£1.70</a:t>
            </a:r>
          </a:p>
        </p:txBody>
      </p:sp>
      <p:sp>
        <p:nvSpPr>
          <p:cNvPr id="38" name="TextBox 37">
            <a:extLst>
              <a:ext uri="{FF2B5EF4-FFF2-40B4-BE49-F238E27FC236}">
                <a16:creationId xmlns:a16="http://schemas.microsoft.com/office/drawing/2014/main" id="{3C6ED1E8-FC63-425D-BB44-8AF979190E32}"/>
              </a:ext>
            </a:extLst>
          </p:cNvPr>
          <p:cNvSpPr txBox="1"/>
          <p:nvPr/>
        </p:nvSpPr>
        <p:spPr>
          <a:xfrm>
            <a:off x="6500811" y="3447311"/>
            <a:ext cx="5360709" cy="58477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The following items can be purchased from West Office using money on your ParentPay:</a:t>
            </a:r>
            <a:endPar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026" name="Picture 2" descr="A3 Tuff Bag Assorted">
            <a:extLst>
              <a:ext uri="{FF2B5EF4-FFF2-40B4-BE49-F238E27FC236}">
                <a16:creationId xmlns:a16="http://schemas.microsoft.com/office/drawing/2014/main" id="{B5B2D3A7-3FA3-4C6A-AF6E-96EE13EC895D}"/>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702" t="2286" r="2979" b="3210"/>
          <a:stretch/>
        </p:blipFill>
        <p:spPr bwMode="auto">
          <a:xfrm>
            <a:off x="7334798" y="4279940"/>
            <a:ext cx="1601154" cy="118562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1" descr="fx-85GT-728x512px">
            <a:extLst>
              <a:ext uri="{FF2B5EF4-FFF2-40B4-BE49-F238E27FC236}">
                <a16:creationId xmlns:a16="http://schemas.microsoft.com/office/drawing/2014/main" id="{4EF5A8A5-DE86-4634-A253-C8193B28990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l="31754" r="32710"/>
          <a:stretch>
            <a:fillRect/>
          </a:stretch>
        </p:blipFill>
        <p:spPr bwMode="auto">
          <a:xfrm>
            <a:off x="10059738" y="4201397"/>
            <a:ext cx="716179" cy="134449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8022901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89" y="1062085"/>
            <a:ext cx="5647137" cy="5647137"/>
          </a:xfrm>
          <a:prstGeom prst="rect">
            <a:avLst/>
          </a:prstGeom>
        </p:spPr>
      </p:pic>
      <p:sp>
        <p:nvSpPr>
          <p:cNvPr id="20" name="TextBox 19"/>
          <p:cNvSpPr txBox="1"/>
          <p:nvPr/>
        </p:nvSpPr>
        <p:spPr>
          <a:xfrm>
            <a:off x="99730" y="69076"/>
            <a:ext cx="6514276" cy="1323439"/>
          </a:xfrm>
          <a:prstGeom prst="rect">
            <a:avLst/>
          </a:prstGeom>
          <a:noFill/>
        </p:spPr>
        <p:txBody>
          <a:bodyPr wrap="square" rtlCol="0">
            <a:spAutoFit/>
          </a:bodyPr>
          <a:lstStyle/>
          <a:p>
            <a:pPr algn="ctr" defTabSz="277233">
              <a:defRPr/>
            </a:pPr>
            <a:r>
              <a:rPr lang="en-GB" sz="4000" u="sng" dirty="0">
                <a:solidFill>
                  <a:prstClr val="black"/>
                </a:solidFill>
                <a:latin typeface="Comic Sans MS" panose="030F0702030302020204" pitchFamily="66" charset="0"/>
              </a:rPr>
              <a:t>Secure </a:t>
            </a:r>
            <a:r>
              <a:rPr lang="en-GB" sz="4000" u="sng">
                <a:solidFill>
                  <a:prstClr val="black"/>
                </a:solidFill>
                <a:latin typeface="Comic Sans MS" panose="030F0702030302020204" pitchFamily="66" charset="0"/>
              </a:rPr>
              <a:t>your </a:t>
            </a:r>
            <a:r>
              <a:rPr lang="en-GB" sz="4000" u="sng" smtClean="0">
                <a:solidFill>
                  <a:prstClr val="black"/>
                </a:solidFill>
                <a:latin typeface="Comic Sans MS" panose="030F0702030302020204" pitchFamily="66" charset="0"/>
              </a:rPr>
              <a:t>Wellbeing: </a:t>
            </a:r>
            <a:r>
              <a:rPr lang="en-GB" sz="4000" u="sng" dirty="0">
                <a:solidFill>
                  <a:prstClr val="black"/>
                </a:solidFill>
                <a:latin typeface="Comic Sans MS" panose="030F0702030302020204" pitchFamily="66" charset="0"/>
              </a:rPr>
              <a:t>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28" name="Rounded Rectangle 27"/>
          <p:cNvSpPr/>
          <p:nvPr/>
        </p:nvSpPr>
        <p:spPr>
          <a:xfrm>
            <a:off x="581677" y="1587019"/>
            <a:ext cx="1445948" cy="1007970"/>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smtClean="0">
                <a:solidFill>
                  <a:prstClr val="black"/>
                </a:solidFill>
                <a:latin typeface="Comic Sans MS" panose="030F0702030302020204" pitchFamily="66" charset="0"/>
              </a:rPr>
              <a:t>Staying safe – rail, bike and water</a:t>
            </a:r>
            <a:endParaRPr lang="en-US" sz="1400" dirty="0">
              <a:solidFill>
                <a:prstClr val="black"/>
              </a:solidFill>
              <a:latin typeface="Comic Sans MS" panose="030F0702030302020204" pitchFamily="66" charset="0"/>
            </a:endParaRPr>
          </a:p>
        </p:txBody>
      </p:sp>
      <p:sp>
        <p:nvSpPr>
          <p:cNvPr id="29" name="Rounded Rectangle 28"/>
          <p:cNvSpPr/>
          <p:nvPr/>
        </p:nvSpPr>
        <p:spPr>
          <a:xfrm>
            <a:off x="2526026" y="1618283"/>
            <a:ext cx="1445948" cy="1007970"/>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a:solidFill>
                  <a:prstClr val="black"/>
                </a:solidFill>
                <a:latin typeface="Comic Sans MS" panose="030F0702030302020204" pitchFamily="66" charset="0"/>
              </a:rPr>
              <a:t>What is </a:t>
            </a:r>
            <a:r>
              <a:rPr lang="en-US" sz="1400" dirty="0" smtClean="0">
                <a:solidFill>
                  <a:prstClr val="black"/>
                </a:solidFill>
                <a:latin typeface="Comic Sans MS" panose="030F0702030302020204" pitchFamily="66" charset="0"/>
              </a:rPr>
              <a:t>oral health</a:t>
            </a:r>
            <a:endParaRPr lang="en-US" sz="1400" dirty="0">
              <a:solidFill>
                <a:prstClr val="black"/>
              </a:solidFill>
              <a:latin typeface="Comic Sans MS" panose="030F0702030302020204" pitchFamily="66" charset="0"/>
            </a:endParaRPr>
          </a:p>
        </p:txBody>
      </p:sp>
      <p:sp>
        <p:nvSpPr>
          <p:cNvPr id="30" name="Rounded Rectangle 29"/>
          <p:cNvSpPr/>
          <p:nvPr/>
        </p:nvSpPr>
        <p:spPr>
          <a:xfrm>
            <a:off x="4470375" y="1592986"/>
            <a:ext cx="1445948" cy="1007970"/>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smtClean="0">
                <a:solidFill>
                  <a:prstClr val="black"/>
                </a:solidFill>
                <a:latin typeface="Comic Sans MS" panose="030F0702030302020204" pitchFamily="66" charset="0"/>
              </a:rPr>
              <a:t>What is personal hygiene?</a:t>
            </a:r>
            <a:endParaRPr lang="en-US" sz="1400" dirty="0">
              <a:solidFill>
                <a:prstClr val="black"/>
              </a:solidFill>
              <a:latin typeface="Comic Sans MS" panose="030F0702030302020204" pitchFamily="66" charset="0"/>
            </a:endParaRPr>
          </a:p>
        </p:txBody>
      </p:sp>
      <p:sp>
        <p:nvSpPr>
          <p:cNvPr id="31" name="Rounded Rectangle 30"/>
          <p:cNvSpPr/>
          <p:nvPr/>
        </p:nvSpPr>
        <p:spPr>
          <a:xfrm>
            <a:off x="6414724" y="1587018"/>
            <a:ext cx="1445948" cy="1007970"/>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smtClean="0">
                <a:solidFill>
                  <a:prstClr val="black"/>
                </a:solidFill>
                <a:latin typeface="Comic Sans MS" panose="030F0702030302020204" pitchFamily="66" charset="0"/>
              </a:rPr>
              <a:t>What is mental health?</a:t>
            </a:r>
            <a:endParaRPr lang="en-US" sz="1400" dirty="0">
              <a:solidFill>
                <a:prstClr val="black"/>
              </a:solidFill>
              <a:latin typeface="Comic Sans MS" panose="030F0702030302020204" pitchFamily="66" charset="0"/>
            </a:endParaRPr>
          </a:p>
        </p:txBody>
      </p:sp>
      <p:sp>
        <p:nvSpPr>
          <p:cNvPr id="32" name="Rounded Rectangle 31"/>
          <p:cNvSpPr/>
          <p:nvPr/>
        </p:nvSpPr>
        <p:spPr>
          <a:xfrm>
            <a:off x="8422592" y="1606368"/>
            <a:ext cx="1514726" cy="1007970"/>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smtClean="0">
                <a:solidFill>
                  <a:prstClr val="black"/>
                </a:solidFill>
                <a:latin typeface="Comic Sans MS" panose="030F0702030302020204" pitchFamily="66" charset="0"/>
              </a:rPr>
              <a:t>What is social and physical health?</a:t>
            </a:r>
            <a:endParaRPr lang="en-US" sz="1400" dirty="0">
              <a:solidFill>
                <a:prstClr val="black"/>
              </a:solidFill>
              <a:latin typeface="Comic Sans MS" panose="030F0702030302020204" pitchFamily="66" charset="0"/>
            </a:endParaRPr>
          </a:p>
        </p:txBody>
      </p:sp>
      <p:sp>
        <p:nvSpPr>
          <p:cNvPr id="33" name="Rounded Rectangle 32"/>
          <p:cNvSpPr/>
          <p:nvPr/>
        </p:nvSpPr>
        <p:spPr>
          <a:xfrm>
            <a:off x="10499237" y="1605351"/>
            <a:ext cx="1445948" cy="1007970"/>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smtClean="0">
                <a:solidFill>
                  <a:prstClr val="black"/>
                </a:solidFill>
                <a:latin typeface="Comic Sans MS" panose="030F0702030302020204" pitchFamily="66" charset="0"/>
              </a:rPr>
              <a:t>What does puberty mean?</a:t>
            </a:r>
            <a:endParaRPr lang="en-US" sz="1400" dirty="0">
              <a:solidFill>
                <a:prstClr val="black"/>
              </a:solidFill>
              <a:latin typeface="Comic Sans MS" panose="030F0702030302020204" pitchFamily="66" charset="0"/>
            </a:endParaRPr>
          </a:p>
        </p:txBody>
      </p:sp>
      <p:sp>
        <p:nvSpPr>
          <p:cNvPr id="34" name="Content Placeholder 2"/>
          <p:cNvSpPr txBox="1">
            <a:spLocks/>
          </p:cNvSpPr>
          <p:nvPr/>
        </p:nvSpPr>
        <p:spPr>
          <a:xfrm>
            <a:off x="175906" y="3123362"/>
            <a:ext cx="6774434" cy="3585860"/>
          </a:xfrm>
          <a:prstGeom prst="rect">
            <a:avLst/>
          </a:prstGeom>
          <a:ln>
            <a:solidFill>
              <a:srgbClr val="E74519"/>
            </a:solidFill>
          </a:ln>
        </p:spPr>
        <p:txBody>
          <a:bodyPr vert="horz" lIns="55445" tIns="27723" rIns="55445" bIns="2772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73">
              <a:lnSpc>
                <a:spcPct val="110000"/>
              </a:lnSpc>
              <a:spcBef>
                <a:spcPts val="607"/>
              </a:spcBef>
              <a:buNone/>
              <a:defRPr/>
            </a:pPr>
            <a:r>
              <a:rPr lang="en-US" sz="1940" b="1" dirty="0">
                <a:solidFill>
                  <a:prstClr val="black"/>
                </a:solidFill>
                <a:latin typeface="Comic Sans MS"/>
              </a:rPr>
              <a:t>Today we will look at:</a:t>
            </a:r>
          </a:p>
          <a:p>
            <a:pPr marL="0" indent="0" defTabSz="554473">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a:solidFill>
                  <a:prstClr val="black"/>
                </a:solidFill>
                <a:latin typeface="Comic Sans MS"/>
              </a:rPr>
              <a:t>What is mental health?</a:t>
            </a: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a:solidFill>
                  <a:prstClr val="black"/>
                </a:solidFill>
                <a:latin typeface="Comic Sans MS"/>
              </a:rPr>
              <a:t>This includes:</a:t>
            </a:r>
          </a:p>
          <a:p>
            <a:pPr marL="138623" indent="-138623" defTabSz="554499">
              <a:lnSpc>
                <a:spcPct val="110000"/>
              </a:lnSpc>
              <a:spcBef>
                <a:spcPts val="607"/>
              </a:spcBef>
              <a:buFontTx/>
              <a:buChar char="-"/>
              <a:defRPr/>
            </a:pPr>
            <a:r>
              <a:rPr lang="en-US" sz="1940" b="1" dirty="0">
                <a:solidFill>
                  <a:prstClr val="black"/>
                </a:solidFill>
                <a:latin typeface="Comic Sans MS"/>
              </a:rPr>
              <a:t>Definition of mental health?</a:t>
            </a:r>
          </a:p>
          <a:p>
            <a:pPr marL="138623" indent="-138623" defTabSz="554499">
              <a:lnSpc>
                <a:spcPct val="110000"/>
              </a:lnSpc>
              <a:spcBef>
                <a:spcPts val="607"/>
              </a:spcBef>
              <a:buFontTx/>
              <a:buChar char="-"/>
              <a:defRPr/>
            </a:pPr>
            <a:r>
              <a:rPr lang="en-US" sz="1940" b="1" dirty="0">
                <a:solidFill>
                  <a:prstClr val="black"/>
                </a:solidFill>
                <a:latin typeface="Comic Sans MS"/>
              </a:rPr>
              <a:t>Difference between mental health and mental illness</a:t>
            </a:r>
          </a:p>
          <a:p>
            <a:pPr marL="138623" indent="-138623" defTabSz="554499">
              <a:lnSpc>
                <a:spcPct val="110000"/>
              </a:lnSpc>
              <a:spcBef>
                <a:spcPts val="607"/>
              </a:spcBef>
              <a:buFontTx/>
              <a:buChar char="-"/>
              <a:defRPr/>
            </a:pPr>
            <a:r>
              <a:rPr lang="en-US" sz="1940" b="1" dirty="0">
                <a:solidFill>
                  <a:prstClr val="black"/>
                </a:solidFill>
                <a:latin typeface="Comic Sans MS"/>
              </a:rPr>
              <a:t>Ways to improve mental health?</a:t>
            </a:r>
          </a:p>
          <a:p>
            <a:pPr marL="138616" indent="-138616" defTabSz="554473">
              <a:lnSpc>
                <a:spcPct val="110000"/>
              </a:lnSpc>
              <a:spcBef>
                <a:spcPts val="607"/>
              </a:spcBef>
              <a:buFontTx/>
              <a:buChar char="-"/>
              <a:defRPr/>
            </a:pPr>
            <a:endParaRPr lang="en-US" sz="1940" b="1" dirty="0" smtClean="0">
              <a:solidFill>
                <a:prstClr val="black"/>
              </a:solidFill>
              <a:latin typeface="Comic Sans MS"/>
            </a:endParaRPr>
          </a:p>
        </p:txBody>
      </p:sp>
      <p:sp>
        <p:nvSpPr>
          <p:cNvPr id="14" name="Content Placeholder 2"/>
          <p:cNvSpPr txBox="1">
            <a:spLocks/>
          </p:cNvSpPr>
          <p:nvPr/>
        </p:nvSpPr>
        <p:spPr>
          <a:xfrm>
            <a:off x="7274893" y="3095776"/>
            <a:ext cx="4674338" cy="3585860"/>
          </a:xfrm>
          <a:prstGeom prst="rect">
            <a:avLst/>
          </a:prstGeom>
          <a:ln>
            <a:solidFill>
              <a:srgbClr val="E74519"/>
            </a:solidFill>
          </a:ln>
        </p:spPr>
        <p:txBody>
          <a:bodyPr vert="horz" lIns="55445" tIns="27723" rIns="55445" bIns="2772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73">
              <a:lnSpc>
                <a:spcPct val="110000"/>
              </a:lnSpc>
              <a:spcBef>
                <a:spcPts val="607"/>
              </a:spcBef>
              <a:buNone/>
              <a:defRPr/>
            </a:pPr>
            <a:r>
              <a:rPr lang="en-US" sz="2183" b="1" dirty="0">
                <a:solidFill>
                  <a:prstClr val="black"/>
                </a:solidFill>
                <a:latin typeface="Comic Sans MS"/>
              </a:rPr>
              <a:t>Please remember that during the lesson we should not be asking any pupil or teacher personal questions.</a:t>
            </a:r>
          </a:p>
          <a:p>
            <a:pPr marL="0" indent="0" defTabSz="554473">
              <a:lnSpc>
                <a:spcPct val="110000"/>
              </a:lnSpc>
              <a:spcBef>
                <a:spcPts val="607"/>
              </a:spcBef>
              <a:buNone/>
              <a:defRPr/>
            </a:pPr>
            <a:endParaRPr lang="en-US" sz="2183" b="1" dirty="0">
              <a:solidFill>
                <a:prstClr val="black"/>
              </a:solidFill>
              <a:latin typeface="Comic Sans MS"/>
            </a:endParaRPr>
          </a:p>
          <a:p>
            <a:pPr marL="0" indent="0" defTabSz="554473">
              <a:lnSpc>
                <a:spcPct val="110000"/>
              </a:lnSpc>
              <a:spcBef>
                <a:spcPts val="607"/>
              </a:spcBef>
              <a:buNone/>
              <a:defRPr/>
            </a:pPr>
            <a:r>
              <a:rPr lang="en-US" sz="2183" b="1" dirty="0">
                <a:solidFill>
                  <a:prstClr val="black"/>
                </a:solidFill>
                <a:latin typeface="Comic Sans MS"/>
              </a:rPr>
              <a:t>Your teacher can ask you questions but this will be to check your knowledge in the lesson.</a:t>
            </a:r>
          </a:p>
        </p:txBody>
      </p:sp>
    </p:spTree>
    <p:extLst>
      <p:ext uri="{BB962C8B-B14F-4D97-AF65-F5344CB8AC3E}">
        <p14:creationId xmlns:p14="http://schemas.microsoft.com/office/powerpoint/2010/main" val="10857131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617914" cy="5108889"/>
          </a:xfrm>
        </p:spPr>
        <p:txBody>
          <a:bodyPr>
            <a:normAutofit/>
          </a:bodyPr>
          <a:lstStyle/>
          <a:p>
            <a:pPr marL="0" indent="0">
              <a:buNone/>
            </a:pPr>
            <a:r>
              <a:rPr lang="en-US" sz="3638" dirty="0" smtClean="0"/>
              <a:t>Mental Health is…</a:t>
            </a:r>
          </a:p>
          <a:p>
            <a:pPr marL="0" indent="0">
              <a:buNone/>
            </a:pPr>
            <a:endParaRPr lang="en-US" sz="3638" dirty="0"/>
          </a:p>
          <a:p>
            <a:pPr marL="0" indent="0">
              <a:buNone/>
            </a:pPr>
            <a:r>
              <a:rPr lang="en-US" sz="3638" dirty="0" smtClean="0"/>
              <a:t>“mental health is a state of mental well being that enables people to cope with the stresses of life, </a:t>
            </a:r>
            <a:r>
              <a:rPr lang="en-US" sz="3638" dirty="0" err="1" smtClean="0"/>
              <a:t>realise</a:t>
            </a:r>
            <a:r>
              <a:rPr lang="en-US" sz="3638" dirty="0" smtClean="0"/>
              <a:t> their abilities, learn well and work well and contribute to their community”</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mental health?</a:t>
            </a:r>
            <a:endParaRPr sz="2426" spc="27" dirty="0"/>
          </a:p>
        </p:txBody>
      </p:sp>
      <p:pic>
        <p:nvPicPr>
          <p:cNvPr id="3" name="Picture 2"/>
          <p:cNvPicPr>
            <a:picLocks noChangeAspect="1"/>
          </p:cNvPicPr>
          <p:nvPr/>
        </p:nvPicPr>
        <p:blipFill>
          <a:blip r:embed="rId4"/>
          <a:stretch>
            <a:fillRect/>
          </a:stretch>
        </p:blipFill>
        <p:spPr>
          <a:xfrm>
            <a:off x="6727452" y="1522535"/>
            <a:ext cx="2466975" cy="1847850"/>
          </a:xfrm>
          <a:prstGeom prst="rect">
            <a:avLst/>
          </a:prstGeom>
        </p:spPr>
      </p:pic>
      <p:pic>
        <p:nvPicPr>
          <p:cNvPr id="4" name="Picture 3"/>
          <p:cNvPicPr>
            <a:picLocks noChangeAspect="1"/>
          </p:cNvPicPr>
          <p:nvPr/>
        </p:nvPicPr>
        <p:blipFill>
          <a:blip r:embed="rId5"/>
          <a:stretch>
            <a:fillRect/>
          </a:stretch>
        </p:blipFill>
        <p:spPr>
          <a:xfrm>
            <a:off x="8380193" y="3002053"/>
            <a:ext cx="2800350" cy="1628775"/>
          </a:xfrm>
          <a:prstGeom prst="rect">
            <a:avLst/>
          </a:prstGeom>
        </p:spPr>
      </p:pic>
      <p:pic>
        <p:nvPicPr>
          <p:cNvPr id="5" name="Picture 4"/>
          <p:cNvPicPr>
            <a:picLocks noChangeAspect="1"/>
          </p:cNvPicPr>
          <p:nvPr/>
        </p:nvPicPr>
        <p:blipFill>
          <a:blip r:embed="rId6"/>
          <a:stretch>
            <a:fillRect/>
          </a:stretch>
        </p:blipFill>
        <p:spPr>
          <a:xfrm>
            <a:off x="6650493" y="3902165"/>
            <a:ext cx="2409825" cy="1895475"/>
          </a:xfrm>
          <a:prstGeom prst="rect">
            <a:avLst/>
          </a:prstGeom>
        </p:spPr>
      </p:pic>
    </p:spTree>
    <p:extLst>
      <p:ext uri="{BB962C8B-B14F-4D97-AF65-F5344CB8AC3E}">
        <p14:creationId xmlns:p14="http://schemas.microsoft.com/office/powerpoint/2010/main" val="3833024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a:bodyPr>
          <a:lstStyle/>
          <a:p>
            <a:pPr marL="0" indent="0">
              <a:buNone/>
            </a:pPr>
            <a:r>
              <a:rPr lang="en-US" sz="3638" dirty="0" smtClean="0"/>
              <a:t>This links to the Golden Thread of </a:t>
            </a:r>
            <a:r>
              <a:rPr lang="en-US" sz="3638" b="1" dirty="0" smtClean="0"/>
              <a:t>“Secure your Wellbeing“</a:t>
            </a:r>
          </a:p>
          <a:p>
            <a:pPr marL="0" indent="0">
              <a:buNone/>
            </a:pPr>
            <a:endParaRPr lang="en-US" sz="3638" b="1" dirty="0"/>
          </a:p>
          <a:p>
            <a:pPr marL="0" indent="0">
              <a:buNone/>
            </a:pPr>
            <a:r>
              <a:rPr lang="en-US" sz="3638" dirty="0" smtClean="0"/>
              <a:t>Mental health is just as important as our physical health. It is important to look after your mental health in order to feel good, be productive and have an overall better wellbeing</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3" name="Picture 2"/>
          <p:cNvPicPr>
            <a:picLocks noChangeAspect="1"/>
          </p:cNvPicPr>
          <p:nvPr/>
        </p:nvPicPr>
        <p:blipFill>
          <a:blip r:embed="rId4"/>
          <a:stretch>
            <a:fillRect/>
          </a:stretch>
        </p:blipFill>
        <p:spPr>
          <a:xfrm>
            <a:off x="7032533" y="2914006"/>
            <a:ext cx="4722516" cy="1804870"/>
          </a:xfrm>
          <a:prstGeom prst="rect">
            <a:avLst/>
          </a:prstGeom>
        </p:spPr>
      </p:pic>
    </p:spTree>
    <p:extLst>
      <p:ext uri="{BB962C8B-B14F-4D97-AF65-F5344CB8AC3E}">
        <p14:creationId xmlns:p14="http://schemas.microsoft.com/office/powerpoint/2010/main" val="2358382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grpSp>
        <p:nvGrpSpPr>
          <p:cNvPr id="9" name="Group 8">
            <a:extLst>
              <a:ext uri="{FF2B5EF4-FFF2-40B4-BE49-F238E27FC236}">
                <a16:creationId xmlns:a16="http://schemas.microsoft.com/office/drawing/2014/main" id="{3223EBB9-3A7F-C565-EAA7-0BB380AF50A5}"/>
              </a:ext>
            </a:extLst>
          </p:cNvPr>
          <p:cNvGrpSpPr/>
          <p:nvPr/>
        </p:nvGrpSpPr>
        <p:grpSpPr>
          <a:xfrm>
            <a:off x="8080438" y="1243282"/>
            <a:ext cx="3788217" cy="2367760"/>
            <a:chOff x="3539766" y="641202"/>
            <a:chExt cx="3708683" cy="1638445"/>
          </a:xfrm>
        </p:grpSpPr>
        <p:sp>
          <p:nvSpPr>
            <p:cNvPr id="11" name="Freeform 10">
              <a:extLst>
                <a:ext uri="{FF2B5EF4-FFF2-40B4-BE49-F238E27FC236}">
                  <a16:creationId xmlns:a16="http://schemas.microsoft.com/office/drawing/2014/main" id="{02B643A7-1D8B-9E38-C376-8F04E25E7DC7}"/>
                </a:ext>
              </a:extLst>
            </p:cNvPr>
            <p:cNvSpPr/>
            <p:nvPr/>
          </p:nvSpPr>
          <p:spPr>
            <a:xfrm>
              <a:off x="3541409" y="641202"/>
              <a:ext cx="3608995" cy="1638445"/>
            </a:xfrm>
            <a:custGeom>
              <a:avLst/>
              <a:gdLst>
                <a:gd name="connsiteX0" fmla="*/ 9241 w 3608995"/>
                <a:gd name="connsiteY0" fmla="*/ 224360 h 1553607"/>
                <a:gd name="connsiteX1" fmla="*/ 67675 w 3608995"/>
                <a:gd name="connsiteY1" fmla="*/ 68332 h 1553607"/>
                <a:gd name="connsiteX2" fmla="*/ 260887 w 3608995"/>
                <a:gd name="connsiteY2" fmla="*/ 32628 h 1553607"/>
                <a:gd name="connsiteX3" fmla="*/ 2647769 w 3608995"/>
                <a:gd name="connsiteY3" fmla="*/ 1118 h 1553607"/>
                <a:gd name="connsiteX4" fmla="*/ 3133148 w 3608995"/>
                <a:gd name="connsiteY4" fmla="*/ 4040 h 1553607"/>
                <a:gd name="connsiteX5" fmla="*/ 3578513 w 3608995"/>
                <a:gd name="connsiteY5" fmla="*/ 174680 h 1553607"/>
                <a:gd name="connsiteX6" fmla="*/ 3594519 w 3608995"/>
                <a:gd name="connsiteY6" fmla="*/ 1223805 h 1553607"/>
                <a:gd name="connsiteX7" fmla="*/ 3583594 w 3608995"/>
                <a:gd name="connsiteY7" fmla="*/ 1303598 h 1553607"/>
                <a:gd name="connsiteX8" fmla="*/ 2952004 w 3608995"/>
                <a:gd name="connsiteY8" fmla="*/ 1508798 h 1553607"/>
                <a:gd name="connsiteX9" fmla="*/ 788821 w 3608995"/>
                <a:gd name="connsiteY9" fmla="*/ 1541198 h 1553607"/>
                <a:gd name="connsiteX10" fmla="*/ 149482 w 3608995"/>
                <a:gd name="connsiteY10" fmla="*/ 1530525 h 1553607"/>
                <a:gd name="connsiteX11" fmla="*/ 62594 w 3608995"/>
                <a:gd name="connsiteY11" fmla="*/ 1470172 h 1553607"/>
                <a:gd name="connsiteX12" fmla="*/ 13814 w 3608995"/>
                <a:gd name="connsiteY12" fmla="*/ 1319861 h 1553607"/>
                <a:gd name="connsiteX13" fmla="*/ 4668 w 3608995"/>
                <a:gd name="connsiteY13" fmla="*/ 1003485 h 1553607"/>
                <a:gd name="connsiteX14" fmla="*/ 2382 w 3608995"/>
                <a:gd name="connsiteY14" fmla="*/ 517231 h 1553607"/>
                <a:gd name="connsiteX15" fmla="*/ 9241 w 3608995"/>
                <a:gd name="connsiteY15" fmla="*/ 224360 h 155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08995" h="1553607">
                  <a:moveTo>
                    <a:pt x="9241" y="224360"/>
                  </a:moveTo>
                  <a:cubicBezTo>
                    <a:pt x="8733" y="149395"/>
                    <a:pt x="32996" y="85104"/>
                    <a:pt x="67675" y="68332"/>
                  </a:cubicBezTo>
                  <a:cubicBezTo>
                    <a:pt x="108960" y="48384"/>
                    <a:pt x="172728" y="34026"/>
                    <a:pt x="260887" y="32628"/>
                  </a:cubicBezTo>
                  <a:cubicBezTo>
                    <a:pt x="840776" y="23353"/>
                    <a:pt x="2550083" y="3659"/>
                    <a:pt x="2647769" y="1118"/>
                  </a:cubicBezTo>
                  <a:cubicBezTo>
                    <a:pt x="2764382" y="-1932"/>
                    <a:pt x="2822180" y="2007"/>
                    <a:pt x="3133148" y="4040"/>
                  </a:cubicBezTo>
                  <a:cubicBezTo>
                    <a:pt x="3444116" y="6073"/>
                    <a:pt x="3549804" y="87899"/>
                    <a:pt x="3578513" y="174680"/>
                  </a:cubicBezTo>
                  <a:cubicBezTo>
                    <a:pt x="3634660" y="344558"/>
                    <a:pt x="3596424" y="1035123"/>
                    <a:pt x="3594519" y="1223805"/>
                  </a:cubicBezTo>
                  <a:cubicBezTo>
                    <a:pt x="3594265" y="1252139"/>
                    <a:pt x="3590962" y="1280219"/>
                    <a:pt x="3583594" y="1303598"/>
                  </a:cubicBezTo>
                  <a:cubicBezTo>
                    <a:pt x="3520079" y="1505494"/>
                    <a:pt x="3221052" y="1501682"/>
                    <a:pt x="2952004" y="1508798"/>
                  </a:cubicBezTo>
                  <a:cubicBezTo>
                    <a:pt x="2660217" y="1516548"/>
                    <a:pt x="1093183" y="1529889"/>
                    <a:pt x="788821" y="1541198"/>
                  </a:cubicBezTo>
                  <a:cubicBezTo>
                    <a:pt x="484458" y="1552506"/>
                    <a:pt x="229891" y="1566482"/>
                    <a:pt x="149482" y="1530525"/>
                  </a:cubicBezTo>
                  <a:cubicBezTo>
                    <a:pt x="133095" y="1523283"/>
                    <a:pt x="80124" y="1488341"/>
                    <a:pt x="62594" y="1470172"/>
                  </a:cubicBezTo>
                  <a:cubicBezTo>
                    <a:pt x="15974" y="1421635"/>
                    <a:pt x="6828" y="1373480"/>
                    <a:pt x="13814" y="1319861"/>
                  </a:cubicBezTo>
                  <a:cubicBezTo>
                    <a:pt x="14704" y="1312619"/>
                    <a:pt x="9622" y="1151254"/>
                    <a:pt x="4668" y="1003485"/>
                  </a:cubicBezTo>
                  <a:cubicBezTo>
                    <a:pt x="-667" y="841358"/>
                    <a:pt x="-1429" y="679104"/>
                    <a:pt x="2382" y="517231"/>
                  </a:cubicBezTo>
                  <a:lnTo>
                    <a:pt x="9241" y="224360"/>
                  </a:lnTo>
                  <a:close/>
                </a:path>
              </a:pathLst>
            </a:custGeom>
            <a:solidFill>
              <a:srgbClr val="3476B7"/>
            </a:solidFill>
            <a:ln w="12692" cap="flat">
              <a:noFill/>
              <a:prstDash val="solid"/>
              <a:miter/>
            </a:ln>
          </p:spPr>
          <p:txBody>
            <a:bodyPr rtlCol="0" anchor="ctr"/>
            <a:lstStyle/>
            <a:p>
              <a:endParaRPr lang="en-US" sz="1100">
                <a:solidFill>
                  <a:srgbClr val="323232"/>
                </a:solidFill>
                <a:latin typeface="Calibri" panose="020F0502020204030204"/>
              </a:endParaRPr>
            </a:p>
          </p:txBody>
        </p:sp>
        <p:sp>
          <p:nvSpPr>
            <p:cNvPr id="14" name="TextBox 13">
              <a:extLst>
                <a:ext uri="{FF2B5EF4-FFF2-40B4-BE49-F238E27FC236}">
                  <a16:creationId xmlns:a16="http://schemas.microsoft.com/office/drawing/2014/main" id="{39414427-990A-BDC5-82F7-26390A095568}"/>
                </a:ext>
              </a:extLst>
            </p:cNvPr>
            <p:cNvSpPr txBox="1"/>
            <p:nvPr/>
          </p:nvSpPr>
          <p:spPr>
            <a:xfrm rot="21548433">
              <a:off x="3539766" y="765226"/>
              <a:ext cx="3708683" cy="638927"/>
            </a:xfrm>
            <a:prstGeom prst="rect">
              <a:avLst/>
            </a:prstGeom>
            <a:noFill/>
          </p:spPr>
          <p:txBody>
            <a:bodyPr wrap="none" rtlCol="0">
              <a:spAutoFit/>
            </a:bodyPr>
            <a:lstStyle/>
            <a:p>
              <a:pPr algn="ctr"/>
              <a:r>
                <a:rPr lang="en-US" sz="5400" spc="200" dirty="0">
                  <a:solidFill>
                    <a:srgbClr val="FFFFFF"/>
                  </a:solidFill>
                  <a:latin typeface="LondrinaSolid-Black"/>
                  <a:sym typeface="LondrinaSolid-Black"/>
                  <a:rtl val="0"/>
                </a:rPr>
                <a:t>UN Rights </a:t>
              </a:r>
            </a:p>
          </p:txBody>
        </p:sp>
        <p:sp>
          <p:nvSpPr>
            <p:cNvPr id="15" name="TextBox 14">
              <a:extLst>
                <a:ext uri="{FF2B5EF4-FFF2-40B4-BE49-F238E27FC236}">
                  <a16:creationId xmlns:a16="http://schemas.microsoft.com/office/drawing/2014/main" id="{421C6E39-C95B-6EFD-F944-F6967525D7AA}"/>
                </a:ext>
              </a:extLst>
            </p:cNvPr>
            <p:cNvSpPr txBox="1"/>
            <p:nvPr/>
          </p:nvSpPr>
          <p:spPr>
            <a:xfrm rot="21548433">
              <a:off x="3645563" y="1513898"/>
              <a:ext cx="3294375" cy="638927"/>
            </a:xfrm>
            <a:prstGeom prst="rect">
              <a:avLst/>
            </a:prstGeom>
            <a:noFill/>
          </p:spPr>
          <p:txBody>
            <a:bodyPr wrap="none" rtlCol="0">
              <a:spAutoFit/>
            </a:bodyPr>
            <a:lstStyle/>
            <a:p>
              <a:pPr algn="ctr"/>
              <a:r>
                <a:rPr lang="en-US" sz="5400" spc="200" dirty="0">
                  <a:solidFill>
                    <a:srgbClr val="FFFFFF"/>
                  </a:solidFill>
                  <a:latin typeface="LondrinaSolid-Black"/>
                  <a:sym typeface="LondrinaSolid-Black"/>
                  <a:rtl val="0"/>
                </a:rPr>
                <a:t>of a Child</a:t>
              </a:r>
            </a:p>
          </p:txBody>
        </p:sp>
      </p:grpSp>
      <p:sp>
        <p:nvSpPr>
          <p:cNvPr id="16" name="Freeform 15">
            <a:extLst>
              <a:ext uri="{FF2B5EF4-FFF2-40B4-BE49-F238E27FC236}">
                <a16:creationId xmlns:a16="http://schemas.microsoft.com/office/drawing/2014/main" id="{EB93A297-9606-DD29-9D48-26123FE4EA25}"/>
              </a:ext>
            </a:extLst>
          </p:cNvPr>
          <p:cNvSpPr/>
          <p:nvPr/>
        </p:nvSpPr>
        <p:spPr>
          <a:xfrm>
            <a:off x="275303" y="1394153"/>
            <a:ext cx="7481656" cy="5340944"/>
          </a:xfrm>
          <a:custGeom>
            <a:avLst/>
            <a:gdLst>
              <a:gd name="connsiteX0" fmla="*/ 115100 w 5690469"/>
              <a:gd name="connsiteY0" fmla="*/ 792594 h 4128458"/>
              <a:gd name="connsiteX1" fmla="*/ 1069853 w 5690469"/>
              <a:gd name="connsiteY1" fmla="*/ 134175 h 4128458"/>
              <a:gd name="connsiteX2" fmla="*/ 3796412 w 5690469"/>
              <a:gd name="connsiteY2" fmla="*/ 16646 h 4128458"/>
              <a:gd name="connsiteX3" fmla="*/ 4707467 w 5690469"/>
              <a:gd name="connsiteY3" fmla="*/ 218161 h 4128458"/>
              <a:gd name="connsiteX4" fmla="*/ 5509784 w 5690469"/>
              <a:gd name="connsiteY4" fmla="*/ 1047982 h 4128458"/>
              <a:gd name="connsiteX5" fmla="*/ 5686609 w 5690469"/>
              <a:gd name="connsiteY5" fmla="*/ 2968350 h 4128458"/>
              <a:gd name="connsiteX6" fmla="*/ 5006748 w 5690469"/>
              <a:gd name="connsiteY6" fmla="*/ 3833747 h 4128458"/>
              <a:gd name="connsiteX7" fmla="*/ 1209332 w 5690469"/>
              <a:gd name="connsiteY7" fmla="*/ 4097394 h 4128458"/>
              <a:gd name="connsiteX8" fmla="*/ 67083 w 5690469"/>
              <a:gd name="connsiteY8" fmla="*/ 2971272 h 4128458"/>
              <a:gd name="connsiteX9" fmla="*/ 53491 w 5690469"/>
              <a:gd name="connsiteY9" fmla="*/ 1027145 h 4128458"/>
              <a:gd name="connsiteX10" fmla="*/ 115100 w 5690469"/>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01994 w 5677363"/>
              <a:gd name="connsiteY0" fmla="*/ 792594 h 4128458"/>
              <a:gd name="connsiteX1" fmla="*/ 1056747 w 5677363"/>
              <a:gd name="connsiteY1" fmla="*/ 134175 h 4128458"/>
              <a:gd name="connsiteX2" fmla="*/ 3783306 w 5677363"/>
              <a:gd name="connsiteY2" fmla="*/ 16646 h 4128458"/>
              <a:gd name="connsiteX3" fmla="*/ 4694361 w 5677363"/>
              <a:gd name="connsiteY3" fmla="*/ 218161 h 4128458"/>
              <a:gd name="connsiteX4" fmla="*/ 5496678 w 5677363"/>
              <a:gd name="connsiteY4" fmla="*/ 1047982 h 4128458"/>
              <a:gd name="connsiteX5" fmla="*/ 5673503 w 5677363"/>
              <a:gd name="connsiteY5" fmla="*/ 2968350 h 4128458"/>
              <a:gd name="connsiteX6" fmla="*/ 4993642 w 5677363"/>
              <a:gd name="connsiteY6" fmla="*/ 3833747 h 4128458"/>
              <a:gd name="connsiteX7" fmla="*/ 1196226 w 5677363"/>
              <a:gd name="connsiteY7" fmla="*/ 4097394 h 4128458"/>
              <a:gd name="connsiteX8" fmla="*/ 53977 w 5677363"/>
              <a:gd name="connsiteY8" fmla="*/ 2971272 h 4128458"/>
              <a:gd name="connsiteX9" fmla="*/ 40385 w 5677363"/>
              <a:gd name="connsiteY9" fmla="*/ 1027145 h 4128458"/>
              <a:gd name="connsiteX10" fmla="*/ 101994 w 5677363"/>
              <a:gd name="connsiteY10" fmla="*/ 792594 h 412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77363" h="4128458">
                <a:moveTo>
                  <a:pt x="101994" y="792594"/>
                </a:moveTo>
                <a:cubicBezTo>
                  <a:pt x="208953" y="408241"/>
                  <a:pt x="603125" y="137352"/>
                  <a:pt x="1056747" y="134175"/>
                </a:cubicBezTo>
                <a:cubicBezTo>
                  <a:pt x="2412151" y="124900"/>
                  <a:pt x="3252958" y="-54507"/>
                  <a:pt x="3783306" y="16646"/>
                </a:cubicBezTo>
                <a:cubicBezTo>
                  <a:pt x="4313654" y="87799"/>
                  <a:pt x="4354430" y="64039"/>
                  <a:pt x="4694361" y="218161"/>
                </a:cubicBezTo>
                <a:cubicBezTo>
                  <a:pt x="5034291" y="372284"/>
                  <a:pt x="5415126" y="633008"/>
                  <a:pt x="5496678" y="1047982"/>
                </a:cubicBezTo>
                <a:cubicBezTo>
                  <a:pt x="5578231" y="1462957"/>
                  <a:pt x="5700687" y="2340044"/>
                  <a:pt x="5673503" y="2968350"/>
                </a:cubicBezTo>
                <a:cubicBezTo>
                  <a:pt x="5649749" y="3517879"/>
                  <a:pt x="5429988" y="3669715"/>
                  <a:pt x="4993642" y="3833747"/>
                </a:cubicBezTo>
                <a:cubicBezTo>
                  <a:pt x="4055403" y="4186336"/>
                  <a:pt x="1971359" y="4144787"/>
                  <a:pt x="1196226" y="4097394"/>
                </a:cubicBezTo>
                <a:cubicBezTo>
                  <a:pt x="421092" y="4050002"/>
                  <a:pt x="108365" y="3410218"/>
                  <a:pt x="53977" y="2971272"/>
                </a:cubicBezTo>
                <a:cubicBezTo>
                  <a:pt x="769" y="2310651"/>
                  <a:pt x="-28573" y="1767791"/>
                  <a:pt x="40385" y="1027145"/>
                </a:cubicBezTo>
                <a:cubicBezTo>
                  <a:pt x="62107" y="940745"/>
                  <a:pt x="82432" y="862858"/>
                  <a:pt x="101994" y="792594"/>
                </a:cubicBezTo>
                <a:close/>
              </a:path>
            </a:pathLst>
          </a:custGeom>
          <a:solidFill>
            <a:srgbClr val="5ABBC9">
              <a:alpha val="30000"/>
            </a:srgbClr>
          </a:solidFill>
          <a:ln w="12692" cap="flat">
            <a:noFill/>
            <a:prstDash val="solid"/>
            <a:miter/>
          </a:ln>
        </p:spPr>
        <p:txBody>
          <a:bodyPr rtlCol="0" anchor="ctr"/>
          <a:lstStyle/>
          <a:p>
            <a:r>
              <a:rPr lang="en-US" sz="3200" b="1" dirty="0" smtClean="0">
                <a:solidFill>
                  <a:srgbClr val="323232"/>
                </a:solidFill>
                <a:latin typeface="Calibri" panose="020F0502020204030204"/>
              </a:rPr>
              <a:t>Article 24 </a:t>
            </a:r>
            <a:r>
              <a:rPr lang="en-US" sz="3200" dirty="0" smtClean="0">
                <a:solidFill>
                  <a:srgbClr val="323232"/>
                </a:solidFill>
                <a:latin typeface="Calibri" panose="020F0502020204030204"/>
              </a:rPr>
              <a:t>states that children should have information about how to stay healthy. This includes mental health. It is important to know how to look after your mental health as this will include doing things that make you and other people around you happy.</a:t>
            </a:r>
            <a:endParaRPr lang="en-US" sz="3200" b="1" dirty="0">
              <a:solidFill>
                <a:srgbClr val="323232"/>
              </a:solidFill>
              <a:latin typeface="Calibri" panose="020F0502020204030204"/>
            </a:endParaRPr>
          </a:p>
        </p:txBody>
      </p:sp>
      <p:pic>
        <p:nvPicPr>
          <p:cNvPr id="2" name="Picture 1"/>
          <p:cNvPicPr>
            <a:picLocks noChangeAspect="1"/>
          </p:cNvPicPr>
          <p:nvPr/>
        </p:nvPicPr>
        <p:blipFill>
          <a:blip r:embed="rId4"/>
          <a:stretch>
            <a:fillRect/>
          </a:stretch>
        </p:blipFill>
        <p:spPr>
          <a:xfrm>
            <a:off x="8813593" y="3651325"/>
            <a:ext cx="2289836" cy="3073744"/>
          </a:xfrm>
          <a:prstGeom prst="rect">
            <a:avLst/>
          </a:prstGeom>
        </p:spPr>
      </p:pic>
    </p:spTree>
    <p:extLst>
      <p:ext uri="{BB962C8B-B14F-4D97-AF65-F5344CB8AC3E}">
        <p14:creationId xmlns:p14="http://schemas.microsoft.com/office/powerpoint/2010/main" val="632942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sp>
        <p:nvSpPr>
          <p:cNvPr id="35"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Why are we learning about this?</a:t>
            </a:r>
            <a:endParaRPr sz="2426" spc="27" dirty="0"/>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pic>
        <p:nvPicPr>
          <p:cNvPr id="20" name="Picture 19" descr="A diagram of different characteristics&#10;&#10;Description automatically generated with medium confidence">
            <a:extLst>
              <a:ext uri="{FF2B5EF4-FFF2-40B4-BE49-F238E27FC236}">
                <a16:creationId xmlns:a16="http://schemas.microsoft.com/office/drawing/2014/main" id="{78AC1B33-C1D8-7BE4-4E14-8099DB50FD93}"/>
              </a:ext>
            </a:extLst>
          </p:cNvPr>
          <p:cNvPicPr>
            <a:picLocks noChangeAspect="1"/>
          </p:cNvPicPr>
          <p:nvPr/>
        </p:nvPicPr>
        <p:blipFill rotWithShape="1">
          <a:blip r:embed="rId5">
            <a:extLst>
              <a:ext uri="{28A0092B-C50C-407E-A947-70E740481C1C}">
                <a14:useLocalDpi xmlns:a14="http://schemas.microsoft.com/office/drawing/2010/main" val="0"/>
              </a:ext>
            </a:extLst>
          </a:blip>
          <a:srcRect l="4715" t="5715" r="44774" b="69518"/>
          <a:stretch/>
        </p:blipFill>
        <p:spPr>
          <a:xfrm>
            <a:off x="689694" y="1040445"/>
            <a:ext cx="4633962" cy="1606440"/>
          </a:xfrm>
          <a:prstGeom prst="rect">
            <a:avLst/>
          </a:prstGeom>
        </p:spPr>
      </p:pic>
      <p:sp>
        <p:nvSpPr>
          <p:cNvPr id="25" name="Freeform 24">
            <a:extLst>
              <a:ext uri="{FF2B5EF4-FFF2-40B4-BE49-F238E27FC236}">
                <a16:creationId xmlns:a16="http://schemas.microsoft.com/office/drawing/2014/main" id="{100B3622-258B-DE1F-F1C6-17158B493C2C}"/>
              </a:ext>
            </a:extLst>
          </p:cNvPr>
          <p:cNvSpPr/>
          <p:nvPr/>
        </p:nvSpPr>
        <p:spPr>
          <a:xfrm>
            <a:off x="494576" y="2739929"/>
            <a:ext cx="5756934" cy="4118071"/>
          </a:xfrm>
          <a:custGeom>
            <a:avLst/>
            <a:gdLst>
              <a:gd name="connsiteX0" fmla="*/ 107409 w 10026261"/>
              <a:gd name="connsiteY0" fmla="*/ 751881 h 4451752"/>
              <a:gd name="connsiteX1" fmla="*/ 995941 w 10026261"/>
              <a:gd name="connsiteY1" fmla="*/ 24881 h 4451752"/>
              <a:gd name="connsiteX2" fmla="*/ 5011041 w 10026261"/>
              <a:gd name="connsiteY2" fmla="*/ 55374 h 4451752"/>
              <a:gd name="connsiteX3" fmla="*/ 8263615 w 10026261"/>
              <a:gd name="connsiteY3" fmla="*/ 29201 h 4451752"/>
              <a:gd name="connsiteX4" fmla="*/ 9111500 w 10026261"/>
              <a:gd name="connsiteY4" fmla="*/ 251672 h 4451752"/>
              <a:gd name="connsiteX5" fmla="*/ 9858147 w 10026261"/>
              <a:gd name="connsiteY5" fmla="*/ 1167854 h 4451752"/>
              <a:gd name="connsiteX6" fmla="*/ 10022643 w 10026261"/>
              <a:gd name="connsiteY6" fmla="*/ 3288247 h 4451752"/>
              <a:gd name="connsiteX7" fmla="*/ 9389810 w 10026261"/>
              <a:gd name="connsiteY7" fmla="*/ 4243689 h 4451752"/>
              <a:gd name="connsiteX8" fmla="*/ 5631045 w 10026261"/>
              <a:gd name="connsiteY8" fmla="*/ 4367184 h 4451752"/>
              <a:gd name="connsiteX9" fmla="*/ 1125506 w 10026261"/>
              <a:gd name="connsiteY9" fmla="*/ 4400727 h 4451752"/>
              <a:gd name="connsiteX10" fmla="*/ 62442 w 10026261"/>
              <a:gd name="connsiteY10" fmla="*/ 3157255 h 4451752"/>
              <a:gd name="connsiteX11" fmla="*/ 49740 w 10026261"/>
              <a:gd name="connsiteY11" fmla="*/ 1010689 h 4451752"/>
              <a:gd name="connsiteX12" fmla="*/ 107409 w 10026261"/>
              <a:gd name="connsiteY12" fmla="*/ 751881 h 4451752"/>
              <a:gd name="connsiteX0" fmla="*/ 107409 w 10022772"/>
              <a:gd name="connsiteY0" fmla="*/ 751881 h 4419426"/>
              <a:gd name="connsiteX1" fmla="*/ 995941 w 10022772"/>
              <a:gd name="connsiteY1" fmla="*/ 24881 h 4419426"/>
              <a:gd name="connsiteX2" fmla="*/ 5011041 w 10022772"/>
              <a:gd name="connsiteY2" fmla="*/ 55374 h 4419426"/>
              <a:gd name="connsiteX3" fmla="*/ 8263615 w 10022772"/>
              <a:gd name="connsiteY3" fmla="*/ 29201 h 4419426"/>
              <a:gd name="connsiteX4" fmla="*/ 9111500 w 10022772"/>
              <a:gd name="connsiteY4" fmla="*/ 251672 h 4419426"/>
              <a:gd name="connsiteX5" fmla="*/ 9858147 w 10022772"/>
              <a:gd name="connsiteY5" fmla="*/ 1167854 h 4419426"/>
              <a:gd name="connsiteX6" fmla="*/ 10014861 w 10022772"/>
              <a:gd name="connsiteY6" fmla="*/ 3354395 h 4419426"/>
              <a:gd name="connsiteX7" fmla="*/ 9389810 w 10022772"/>
              <a:gd name="connsiteY7" fmla="*/ 4243689 h 4419426"/>
              <a:gd name="connsiteX8" fmla="*/ 5631045 w 10022772"/>
              <a:gd name="connsiteY8" fmla="*/ 4367184 h 4419426"/>
              <a:gd name="connsiteX9" fmla="*/ 1125506 w 10022772"/>
              <a:gd name="connsiteY9" fmla="*/ 4400727 h 4419426"/>
              <a:gd name="connsiteX10" fmla="*/ 62442 w 10022772"/>
              <a:gd name="connsiteY10" fmla="*/ 3157255 h 4419426"/>
              <a:gd name="connsiteX11" fmla="*/ 49740 w 10022772"/>
              <a:gd name="connsiteY11" fmla="*/ 1010689 h 4419426"/>
              <a:gd name="connsiteX12" fmla="*/ 107409 w 10022772"/>
              <a:gd name="connsiteY12" fmla="*/ 751881 h 4419426"/>
              <a:gd name="connsiteX0" fmla="*/ 107409 w 10019239"/>
              <a:gd name="connsiteY0" fmla="*/ 751881 h 4419426"/>
              <a:gd name="connsiteX1" fmla="*/ 995941 w 10019239"/>
              <a:gd name="connsiteY1" fmla="*/ 24881 h 4419426"/>
              <a:gd name="connsiteX2" fmla="*/ 5011041 w 10019239"/>
              <a:gd name="connsiteY2" fmla="*/ 55374 h 4419426"/>
              <a:gd name="connsiteX3" fmla="*/ 8263615 w 10019239"/>
              <a:gd name="connsiteY3" fmla="*/ 29201 h 4419426"/>
              <a:gd name="connsiteX4" fmla="*/ 9111500 w 10019239"/>
              <a:gd name="connsiteY4" fmla="*/ 251672 h 4419426"/>
              <a:gd name="connsiteX5" fmla="*/ 9858147 w 10019239"/>
              <a:gd name="connsiteY5" fmla="*/ 1167854 h 4419426"/>
              <a:gd name="connsiteX6" fmla="*/ 10010970 w 10019239"/>
              <a:gd name="connsiteY6" fmla="*/ 3373850 h 4419426"/>
              <a:gd name="connsiteX7" fmla="*/ 9389810 w 10019239"/>
              <a:gd name="connsiteY7" fmla="*/ 4243689 h 4419426"/>
              <a:gd name="connsiteX8" fmla="*/ 5631045 w 10019239"/>
              <a:gd name="connsiteY8" fmla="*/ 4367184 h 4419426"/>
              <a:gd name="connsiteX9" fmla="*/ 1125506 w 10019239"/>
              <a:gd name="connsiteY9" fmla="*/ 4400727 h 4419426"/>
              <a:gd name="connsiteX10" fmla="*/ 62442 w 10019239"/>
              <a:gd name="connsiteY10" fmla="*/ 3157255 h 4419426"/>
              <a:gd name="connsiteX11" fmla="*/ 49740 w 10019239"/>
              <a:gd name="connsiteY11" fmla="*/ 1010689 h 4419426"/>
              <a:gd name="connsiteX12" fmla="*/ 107409 w 10019239"/>
              <a:gd name="connsiteY12" fmla="*/ 751881 h 4419426"/>
              <a:gd name="connsiteX0" fmla="*/ 107409 w 10014837"/>
              <a:gd name="connsiteY0" fmla="*/ 751881 h 4419426"/>
              <a:gd name="connsiteX1" fmla="*/ 995941 w 10014837"/>
              <a:gd name="connsiteY1" fmla="*/ 24881 h 4419426"/>
              <a:gd name="connsiteX2" fmla="*/ 5011041 w 10014837"/>
              <a:gd name="connsiteY2" fmla="*/ 55374 h 4419426"/>
              <a:gd name="connsiteX3" fmla="*/ 8263615 w 10014837"/>
              <a:gd name="connsiteY3" fmla="*/ 29201 h 4419426"/>
              <a:gd name="connsiteX4" fmla="*/ 9111500 w 10014837"/>
              <a:gd name="connsiteY4" fmla="*/ 251672 h 4419426"/>
              <a:gd name="connsiteX5" fmla="*/ 9858147 w 10014837"/>
              <a:gd name="connsiteY5" fmla="*/ 1167854 h 4419426"/>
              <a:gd name="connsiteX6" fmla="*/ 10010970 w 10014837"/>
              <a:gd name="connsiteY6" fmla="*/ 3373850 h 4419426"/>
              <a:gd name="connsiteX7" fmla="*/ 9389810 w 10014837"/>
              <a:gd name="connsiteY7" fmla="*/ 4243689 h 4419426"/>
              <a:gd name="connsiteX8" fmla="*/ 5631045 w 10014837"/>
              <a:gd name="connsiteY8" fmla="*/ 4367184 h 4419426"/>
              <a:gd name="connsiteX9" fmla="*/ 1125506 w 10014837"/>
              <a:gd name="connsiteY9" fmla="*/ 4400727 h 4419426"/>
              <a:gd name="connsiteX10" fmla="*/ 62442 w 10014837"/>
              <a:gd name="connsiteY10" fmla="*/ 3157255 h 4419426"/>
              <a:gd name="connsiteX11" fmla="*/ 49740 w 10014837"/>
              <a:gd name="connsiteY11" fmla="*/ 1010689 h 4419426"/>
              <a:gd name="connsiteX12" fmla="*/ 107409 w 10014837"/>
              <a:gd name="connsiteY12" fmla="*/ 751881 h 4419426"/>
              <a:gd name="connsiteX0" fmla="*/ 107409 w 10014837"/>
              <a:gd name="connsiteY0" fmla="*/ 751881 h 4438300"/>
              <a:gd name="connsiteX1" fmla="*/ 995941 w 10014837"/>
              <a:gd name="connsiteY1" fmla="*/ 24881 h 4438300"/>
              <a:gd name="connsiteX2" fmla="*/ 5011041 w 10014837"/>
              <a:gd name="connsiteY2" fmla="*/ 55374 h 4438300"/>
              <a:gd name="connsiteX3" fmla="*/ 8263615 w 10014837"/>
              <a:gd name="connsiteY3" fmla="*/ 29201 h 4438300"/>
              <a:gd name="connsiteX4" fmla="*/ 9111500 w 10014837"/>
              <a:gd name="connsiteY4" fmla="*/ 251672 h 4438300"/>
              <a:gd name="connsiteX5" fmla="*/ 9858147 w 10014837"/>
              <a:gd name="connsiteY5" fmla="*/ 1167854 h 4438300"/>
              <a:gd name="connsiteX6" fmla="*/ 10010970 w 10014837"/>
              <a:gd name="connsiteY6" fmla="*/ 3373850 h 4438300"/>
              <a:gd name="connsiteX7" fmla="*/ 8833896 w 10014837"/>
              <a:gd name="connsiteY7" fmla="*/ 3853724 h 4438300"/>
              <a:gd name="connsiteX8" fmla="*/ 5631045 w 10014837"/>
              <a:gd name="connsiteY8" fmla="*/ 4367184 h 4438300"/>
              <a:gd name="connsiteX9" fmla="*/ 1125506 w 10014837"/>
              <a:gd name="connsiteY9" fmla="*/ 4400727 h 4438300"/>
              <a:gd name="connsiteX10" fmla="*/ 62442 w 10014837"/>
              <a:gd name="connsiteY10" fmla="*/ 3157255 h 4438300"/>
              <a:gd name="connsiteX11" fmla="*/ 49740 w 10014837"/>
              <a:gd name="connsiteY11" fmla="*/ 1010689 h 4438300"/>
              <a:gd name="connsiteX12" fmla="*/ 107409 w 10014837"/>
              <a:gd name="connsiteY12" fmla="*/ 751881 h 4438300"/>
              <a:gd name="connsiteX0" fmla="*/ 107409 w 9914524"/>
              <a:gd name="connsiteY0" fmla="*/ 751881 h 4438300"/>
              <a:gd name="connsiteX1" fmla="*/ 995941 w 9914524"/>
              <a:gd name="connsiteY1" fmla="*/ 24881 h 4438300"/>
              <a:gd name="connsiteX2" fmla="*/ 5011041 w 9914524"/>
              <a:gd name="connsiteY2" fmla="*/ 55374 h 4438300"/>
              <a:gd name="connsiteX3" fmla="*/ 8263615 w 9914524"/>
              <a:gd name="connsiteY3" fmla="*/ 29201 h 4438300"/>
              <a:gd name="connsiteX4" fmla="*/ 9111500 w 9914524"/>
              <a:gd name="connsiteY4" fmla="*/ 251672 h 4438300"/>
              <a:gd name="connsiteX5" fmla="*/ 9858147 w 9914524"/>
              <a:gd name="connsiteY5" fmla="*/ 1167854 h 4438300"/>
              <a:gd name="connsiteX6" fmla="*/ 9852137 w 9914524"/>
              <a:gd name="connsiteY6" fmla="*/ 2567027 h 4438300"/>
              <a:gd name="connsiteX7" fmla="*/ 8833896 w 9914524"/>
              <a:gd name="connsiteY7" fmla="*/ 3853724 h 4438300"/>
              <a:gd name="connsiteX8" fmla="*/ 5631045 w 9914524"/>
              <a:gd name="connsiteY8" fmla="*/ 4367184 h 4438300"/>
              <a:gd name="connsiteX9" fmla="*/ 1125506 w 9914524"/>
              <a:gd name="connsiteY9" fmla="*/ 4400727 h 4438300"/>
              <a:gd name="connsiteX10" fmla="*/ 62442 w 9914524"/>
              <a:gd name="connsiteY10" fmla="*/ 3157255 h 4438300"/>
              <a:gd name="connsiteX11" fmla="*/ 49740 w 9914524"/>
              <a:gd name="connsiteY11" fmla="*/ 1010689 h 4438300"/>
              <a:gd name="connsiteX12" fmla="*/ 107409 w 9914524"/>
              <a:gd name="connsiteY12" fmla="*/ 751881 h 4438300"/>
              <a:gd name="connsiteX0" fmla="*/ 107409 w 9914524"/>
              <a:gd name="connsiteY0" fmla="*/ 751881 h 4385857"/>
              <a:gd name="connsiteX1" fmla="*/ 995941 w 9914524"/>
              <a:gd name="connsiteY1" fmla="*/ 24881 h 4385857"/>
              <a:gd name="connsiteX2" fmla="*/ 5011041 w 9914524"/>
              <a:gd name="connsiteY2" fmla="*/ 55374 h 4385857"/>
              <a:gd name="connsiteX3" fmla="*/ 8263615 w 9914524"/>
              <a:gd name="connsiteY3" fmla="*/ 29201 h 4385857"/>
              <a:gd name="connsiteX4" fmla="*/ 9111500 w 9914524"/>
              <a:gd name="connsiteY4" fmla="*/ 251672 h 4385857"/>
              <a:gd name="connsiteX5" fmla="*/ 9858147 w 9914524"/>
              <a:gd name="connsiteY5" fmla="*/ 1167854 h 4385857"/>
              <a:gd name="connsiteX6" fmla="*/ 9852137 w 9914524"/>
              <a:gd name="connsiteY6" fmla="*/ 2567027 h 4385857"/>
              <a:gd name="connsiteX7" fmla="*/ 8833896 w 9914524"/>
              <a:gd name="connsiteY7" fmla="*/ 3853724 h 4385857"/>
              <a:gd name="connsiteX8" fmla="*/ 5631045 w 9914524"/>
              <a:gd name="connsiteY8" fmla="*/ 4367184 h 4385857"/>
              <a:gd name="connsiteX9" fmla="*/ 1077855 w 9914524"/>
              <a:gd name="connsiteY9" fmla="*/ 4252809 h 4385857"/>
              <a:gd name="connsiteX10" fmla="*/ 62442 w 9914524"/>
              <a:gd name="connsiteY10" fmla="*/ 3157255 h 4385857"/>
              <a:gd name="connsiteX11" fmla="*/ 49740 w 9914524"/>
              <a:gd name="connsiteY11" fmla="*/ 1010689 h 4385857"/>
              <a:gd name="connsiteX12" fmla="*/ 107409 w 9914524"/>
              <a:gd name="connsiteY12" fmla="*/ 751881 h 4385857"/>
              <a:gd name="connsiteX0" fmla="*/ 107409 w 9914524"/>
              <a:gd name="connsiteY0" fmla="*/ 751881 h 4426575"/>
              <a:gd name="connsiteX1" fmla="*/ 995941 w 9914524"/>
              <a:gd name="connsiteY1" fmla="*/ 24881 h 4426575"/>
              <a:gd name="connsiteX2" fmla="*/ 5011041 w 9914524"/>
              <a:gd name="connsiteY2" fmla="*/ 55374 h 4426575"/>
              <a:gd name="connsiteX3" fmla="*/ 8263615 w 9914524"/>
              <a:gd name="connsiteY3" fmla="*/ 29201 h 4426575"/>
              <a:gd name="connsiteX4" fmla="*/ 9111500 w 9914524"/>
              <a:gd name="connsiteY4" fmla="*/ 251672 h 4426575"/>
              <a:gd name="connsiteX5" fmla="*/ 9858147 w 9914524"/>
              <a:gd name="connsiteY5" fmla="*/ 1167854 h 4426575"/>
              <a:gd name="connsiteX6" fmla="*/ 9852137 w 9914524"/>
              <a:gd name="connsiteY6" fmla="*/ 2567027 h 4426575"/>
              <a:gd name="connsiteX7" fmla="*/ 8833896 w 9914524"/>
              <a:gd name="connsiteY7" fmla="*/ 3853724 h 4426575"/>
              <a:gd name="connsiteX8" fmla="*/ 5631045 w 9914524"/>
              <a:gd name="connsiteY8" fmla="*/ 4367184 h 4426575"/>
              <a:gd name="connsiteX9" fmla="*/ 1077855 w 9914524"/>
              <a:gd name="connsiteY9" fmla="*/ 4252809 h 4426575"/>
              <a:gd name="connsiteX10" fmla="*/ 62442 w 9914524"/>
              <a:gd name="connsiteY10" fmla="*/ 2915208 h 4426575"/>
              <a:gd name="connsiteX11" fmla="*/ 49740 w 9914524"/>
              <a:gd name="connsiteY11" fmla="*/ 1010689 h 4426575"/>
              <a:gd name="connsiteX12" fmla="*/ 107409 w 9914524"/>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66834 w 9873949"/>
              <a:gd name="connsiteY0" fmla="*/ 751881 h 4426575"/>
              <a:gd name="connsiteX1" fmla="*/ 955366 w 9873949"/>
              <a:gd name="connsiteY1" fmla="*/ 24881 h 4426575"/>
              <a:gd name="connsiteX2" fmla="*/ 4970466 w 9873949"/>
              <a:gd name="connsiteY2" fmla="*/ 55374 h 4426575"/>
              <a:gd name="connsiteX3" fmla="*/ 8223040 w 9873949"/>
              <a:gd name="connsiteY3" fmla="*/ 29201 h 4426575"/>
              <a:gd name="connsiteX4" fmla="*/ 9070925 w 9873949"/>
              <a:gd name="connsiteY4" fmla="*/ 251672 h 4426575"/>
              <a:gd name="connsiteX5" fmla="*/ 9817572 w 9873949"/>
              <a:gd name="connsiteY5" fmla="*/ 1167854 h 4426575"/>
              <a:gd name="connsiteX6" fmla="*/ 9811562 w 9873949"/>
              <a:gd name="connsiteY6" fmla="*/ 2567027 h 4426575"/>
              <a:gd name="connsiteX7" fmla="*/ 8793321 w 9873949"/>
              <a:gd name="connsiteY7" fmla="*/ 3853724 h 4426575"/>
              <a:gd name="connsiteX8" fmla="*/ 5590470 w 9873949"/>
              <a:gd name="connsiteY8" fmla="*/ 4367184 h 4426575"/>
              <a:gd name="connsiteX9" fmla="*/ 1037280 w 9873949"/>
              <a:gd name="connsiteY9" fmla="*/ 4252809 h 4426575"/>
              <a:gd name="connsiteX10" fmla="*/ 21867 w 9873949"/>
              <a:gd name="connsiteY10" fmla="*/ 2915208 h 4426575"/>
              <a:gd name="connsiteX11" fmla="*/ 9165 w 9873949"/>
              <a:gd name="connsiteY11" fmla="*/ 1010689 h 4426575"/>
              <a:gd name="connsiteX12" fmla="*/ 66834 w 9873949"/>
              <a:gd name="connsiteY12" fmla="*/ 751881 h 4426575"/>
              <a:gd name="connsiteX0" fmla="*/ 66832 w 9873947"/>
              <a:gd name="connsiteY0" fmla="*/ 751881 h 4371175"/>
              <a:gd name="connsiteX1" fmla="*/ 955364 w 9873947"/>
              <a:gd name="connsiteY1" fmla="*/ 24881 h 4371175"/>
              <a:gd name="connsiteX2" fmla="*/ 4970464 w 9873947"/>
              <a:gd name="connsiteY2" fmla="*/ 55374 h 4371175"/>
              <a:gd name="connsiteX3" fmla="*/ 8223038 w 9873947"/>
              <a:gd name="connsiteY3" fmla="*/ 29201 h 4371175"/>
              <a:gd name="connsiteX4" fmla="*/ 9070923 w 9873947"/>
              <a:gd name="connsiteY4" fmla="*/ 251672 h 4371175"/>
              <a:gd name="connsiteX5" fmla="*/ 9817570 w 9873947"/>
              <a:gd name="connsiteY5" fmla="*/ 1167854 h 4371175"/>
              <a:gd name="connsiteX6" fmla="*/ 9811560 w 9873947"/>
              <a:gd name="connsiteY6" fmla="*/ 2567027 h 4371175"/>
              <a:gd name="connsiteX7" fmla="*/ 8793319 w 9873947"/>
              <a:gd name="connsiteY7" fmla="*/ 3853724 h 4371175"/>
              <a:gd name="connsiteX8" fmla="*/ 5568542 w 9873947"/>
              <a:gd name="connsiteY8" fmla="*/ 4259607 h 4371175"/>
              <a:gd name="connsiteX9" fmla="*/ 1037278 w 9873947"/>
              <a:gd name="connsiteY9" fmla="*/ 4252809 h 4371175"/>
              <a:gd name="connsiteX10" fmla="*/ 21865 w 9873947"/>
              <a:gd name="connsiteY10" fmla="*/ 2915208 h 4371175"/>
              <a:gd name="connsiteX11" fmla="*/ 9163 w 9873947"/>
              <a:gd name="connsiteY11" fmla="*/ 1010689 h 4371175"/>
              <a:gd name="connsiteX12" fmla="*/ 66832 w 9873947"/>
              <a:gd name="connsiteY12" fmla="*/ 751881 h 4371175"/>
              <a:gd name="connsiteX0" fmla="*/ 66832 w 9873947"/>
              <a:gd name="connsiteY0" fmla="*/ 751881 h 4305677"/>
              <a:gd name="connsiteX1" fmla="*/ 955364 w 9873947"/>
              <a:gd name="connsiteY1" fmla="*/ 24881 h 4305677"/>
              <a:gd name="connsiteX2" fmla="*/ 4970464 w 9873947"/>
              <a:gd name="connsiteY2" fmla="*/ 55374 h 4305677"/>
              <a:gd name="connsiteX3" fmla="*/ 8223038 w 9873947"/>
              <a:gd name="connsiteY3" fmla="*/ 29201 h 4305677"/>
              <a:gd name="connsiteX4" fmla="*/ 9070923 w 9873947"/>
              <a:gd name="connsiteY4" fmla="*/ 251672 h 4305677"/>
              <a:gd name="connsiteX5" fmla="*/ 9817570 w 9873947"/>
              <a:gd name="connsiteY5" fmla="*/ 1167854 h 4305677"/>
              <a:gd name="connsiteX6" fmla="*/ 9811560 w 9873947"/>
              <a:gd name="connsiteY6" fmla="*/ 2567027 h 4305677"/>
              <a:gd name="connsiteX7" fmla="*/ 8793319 w 9873947"/>
              <a:gd name="connsiteY7" fmla="*/ 3853724 h 4305677"/>
              <a:gd name="connsiteX8" fmla="*/ 5568542 w 9873947"/>
              <a:gd name="connsiteY8" fmla="*/ 4259607 h 4305677"/>
              <a:gd name="connsiteX9" fmla="*/ 971498 w 9873947"/>
              <a:gd name="connsiteY9" fmla="*/ 4145233 h 4305677"/>
              <a:gd name="connsiteX10" fmla="*/ 21865 w 9873947"/>
              <a:gd name="connsiteY10" fmla="*/ 2915208 h 4305677"/>
              <a:gd name="connsiteX11" fmla="*/ 9163 w 9873947"/>
              <a:gd name="connsiteY11" fmla="*/ 1010689 h 4305677"/>
              <a:gd name="connsiteX12" fmla="*/ 66832 w 9873947"/>
              <a:gd name="connsiteY12" fmla="*/ 751881 h 4305677"/>
              <a:gd name="connsiteX0" fmla="*/ 66832 w 9873947"/>
              <a:gd name="connsiteY0" fmla="*/ 753657 h 4307453"/>
              <a:gd name="connsiteX1" fmla="*/ 955364 w 9873947"/>
              <a:gd name="connsiteY1" fmla="*/ 26657 h 4307453"/>
              <a:gd name="connsiteX2" fmla="*/ 4902480 w 9873947"/>
              <a:gd name="connsiteY2" fmla="*/ 0 h 4307453"/>
              <a:gd name="connsiteX3" fmla="*/ 8223038 w 9873947"/>
              <a:gd name="connsiteY3" fmla="*/ 30977 h 4307453"/>
              <a:gd name="connsiteX4" fmla="*/ 9070923 w 9873947"/>
              <a:gd name="connsiteY4" fmla="*/ 253448 h 4307453"/>
              <a:gd name="connsiteX5" fmla="*/ 9817570 w 9873947"/>
              <a:gd name="connsiteY5" fmla="*/ 1169630 h 4307453"/>
              <a:gd name="connsiteX6" fmla="*/ 9811560 w 9873947"/>
              <a:gd name="connsiteY6" fmla="*/ 2568803 h 4307453"/>
              <a:gd name="connsiteX7" fmla="*/ 8793319 w 9873947"/>
              <a:gd name="connsiteY7" fmla="*/ 3855500 h 4307453"/>
              <a:gd name="connsiteX8" fmla="*/ 5568542 w 9873947"/>
              <a:gd name="connsiteY8" fmla="*/ 4261383 h 4307453"/>
              <a:gd name="connsiteX9" fmla="*/ 971498 w 9873947"/>
              <a:gd name="connsiteY9" fmla="*/ 4147009 h 4307453"/>
              <a:gd name="connsiteX10" fmla="*/ 21865 w 9873947"/>
              <a:gd name="connsiteY10" fmla="*/ 2916984 h 4307453"/>
              <a:gd name="connsiteX11" fmla="*/ 9163 w 9873947"/>
              <a:gd name="connsiteY11" fmla="*/ 1012465 h 4307453"/>
              <a:gd name="connsiteX12" fmla="*/ 66832 w 9873947"/>
              <a:gd name="connsiteY12" fmla="*/ 753657 h 4307453"/>
              <a:gd name="connsiteX0" fmla="*/ 66832 w 9861364"/>
              <a:gd name="connsiteY0" fmla="*/ 753657 h 4307453"/>
              <a:gd name="connsiteX1" fmla="*/ 955364 w 9861364"/>
              <a:gd name="connsiteY1" fmla="*/ 26657 h 4307453"/>
              <a:gd name="connsiteX2" fmla="*/ 4902480 w 9861364"/>
              <a:gd name="connsiteY2" fmla="*/ 0 h 4307453"/>
              <a:gd name="connsiteX3" fmla="*/ 8223038 w 9861364"/>
              <a:gd name="connsiteY3" fmla="*/ 30977 h 4307453"/>
              <a:gd name="connsiteX4" fmla="*/ 9240884 w 9861364"/>
              <a:gd name="connsiteY4" fmla="*/ 276308 h 4307453"/>
              <a:gd name="connsiteX5" fmla="*/ 9817570 w 9861364"/>
              <a:gd name="connsiteY5" fmla="*/ 1169630 h 4307453"/>
              <a:gd name="connsiteX6" fmla="*/ 9811560 w 9861364"/>
              <a:gd name="connsiteY6" fmla="*/ 2568803 h 4307453"/>
              <a:gd name="connsiteX7" fmla="*/ 8793319 w 9861364"/>
              <a:gd name="connsiteY7" fmla="*/ 3855500 h 4307453"/>
              <a:gd name="connsiteX8" fmla="*/ 5568542 w 9861364"/>
              <a:gd name="connsiteY8" fmla="*/ 4261383 h 4307453"/>
              <a:gd name="connsiteX9" fmla="*/ 971498 w 9861364"/>
              <a:gd name="connsiteY9" fmla="*/ 4147009 h 4307453"/>
              <a:gd name="connsiteX10" fmla="*/ 21865 w 9861364"/>
              <a:gd name="connsiteY10" fmla="*/ 2916984 h 4307453"/>
              <a:gd name="connsiteX11" fmla="*/ 9163 w 9861364"/>
              <a:gd name="connsiteY11" fmla="*/ 1012465 h 4307453"/>
              <a:gd name="connsiteX12" fmla="*/ 66832 w 9861364"/>
              <a:gd name="connsiteY12" fmla="*/ 753657 h 430745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364" h="4261383">
                <a:moveTo>
                  <a:pt x="66832" y="753657"/>
                </a:moveTo>
                <a:cubicBezTo>
                  <a:pt x="166292" y="329299"/>
                  <a:pt x="533137" y="30088"/>
                  <a:pt x="955364" y="26657"/>
                </a:cubicBezTo>
                <a:lnTo>
                  <a:pt x="4902480" y="0"/>
                </a:lnTo>
                <a:lnTo>
                  <a:pt x="8223038" y="30977"/>
                </a:lnTo>
                <a:cubicBezTo>
                  <a:pt x="8946105" y="77028"/>
                  <a:pt x="8924595" y="106183"/>
                  <a:pt x="9240884" y="276308"/>
                </a:cubicBezTo>
                <a:cubicBezTo>
                  <a:pt x="9557174" y="446432"/>
                  <a:pt x="9722457" y="787548"/>
                  <a:pt x="9817570" y="1169630"/>
                </a:cubicBezTo>
                <a:cubicBezTo>
                  <a:pt x="9912683" y="1551713"/>
                  <a:pt x="9825292" y="1886765"/>
                  <a:pt x="9811560" y="2568803"/>
                </a:cubicBezTo>
                <a:cubicBezTo>
                  <a:pt x="9789458" y="3175610"/>
                  <a:pt x="9511820" y="3630553"/>
                  <a:pt x="8804650" y="3912650"/>
                </a:cubicBezTo>
                <a:cubicBezTo>
                  <a:pt x="8097480" y="4194747"/>
                  <a:pt x="6874067" y="4222323"/>
                  <a:pt x="5568542" y="4261383"/>
                </a:cubicBezTo>
                <a:cubicBezTo>
                  <a:pt x="4036194" y="4223258"/>
                  <a:pt x="1756016" y="4253714"/>
                  <a:pt x="971498" y="4147009"/>
                </a:cubicBezTo>
                <a:cubicBezTo>
                  <a:pt x="186980" y="4040304"/>
                  <a:pt x="108659" y="3457709"/>
                  <a:pt x="21865" y="2916984"/>
                </a:cubicBezTo>
                <a:cubicBezTo>
                  <a:pt x="-6868" y="2157840"/>
                  <a:pt x="-2989" y="1908964"/>
                  <a:pt x="9163" y="1012465"/>
                </a:cubicBezTo>
                <a:cubicBezTo>
                  <a:pt x="29741" y="917175"/>
                  <a:pt x="48668" y="831286"/>
                  <a:pt x="66832" y="753657"/>
                </a:cubicBezTo>
                <a:close/>
              </a:path>
            </a:pathLst>
          </a:custGeom>
          <a:solidFill>
            <a:srgbClr val="E85119">
              <a:alpha val="15000"/>
            </a:srgbClr>
          </a:solidFill>
          <a:ln w="12692" cap="flat">
            <a:noFill/>
            <a:prstDash val="solid"/>
            <a:miter/>
          </a:ln>
        </p:spPr>
        <p:txBody>
          <a:bodyPr rtlCol="0" anchor="ctr"/>
          <a:lstStyle/>
          <a:p>
            <a:pPr marL="0" marR="0" lvl="0" indent="0" algn="l" defTabSz="554492" rtl="0" eaLnBrk="1" fontAlgn="auto" latinLnBrk="0" hangingPunct="1">
              <a:lnSpc>
                <a:spcPct val="100000"/>
              </a:lnSpc>
              <a:spcBef>
                <a:spcPts val="0"/>
              </a:spcBef>
              <a:spcAft>
                <a:spcPts val="0"/>
              </a:spcAft>
              <a:buClrTx/>
              <a:buSzTx/>
              <a:buFontTx/>
              <a:buNone/>
              <a:tabLst/>
              <a:defRPr/>
            </a:pPr>
            <a:r>
              <a:rPr lang="en-US" sz="2800" kern="0" dirty="0" smtClean="0">
                <a:solidFill>
                  <a:srgbClr val="323232"/>
                </a:solidFill>
                <a:latin typeface="Calibri" panose="020F0502020204030204"/>
              </a:rPr>
              <a:t>The Equality Act (2010) sets out 9 Protected Characteristics. No one should be treated differently due to identifying with one or more of the characteristics. Unfortunately, this still happens to many people who identify with one or more of the characteristics. This can negatively impact their mental health.</a:t>
            </a:r>
            <a:endParaRPr kumimoji="0" lang="en-US" sz="2800" i="0" u="none" strike="noStrike" kern="0" cap="none" spc="0" normalizeH="0" baseline="0" noProof="0" dirty="0">
              <a:ln>
                <a:noFill/>
              </a:ln>
              <a:solidFill>
                <a:srgbClr val="323232"/>
              </a:solidFill>
              <a:effectLst/>
              <a:uLnTx/>
              <a:uFillTx/>
              <a:latin typeface="Calibri" panose="020F0502020204030204"/>
            </a:endParaRPr>
          </a:p>
        </p:txBody>
      </p:sp>
      <p:pic>
        <p:nvPicPr>
          <p:cNvPr id="2" name="Picture 1"/>
          <p:cNvPicPr>
            <a:picLocks noChangeAspect="1"/>
          </p:cNvPicPr>
          <p:nvPr/>
        </p:nvPicPr>
        <p:blipFill rotWithShape="1">
          <a:blip r:embed="rId6"/>
          <a:srcRect l="30706" t="32500" r="52756" b="29000"/>
          <a:stretch/>
        </p:blipFill>
        <p:spPr>
          <a:xfrm>
            <a:off x="7924407" y="1423004"/>
            <a:ext cx="3830642" cy="5016316"/>
          </a:xfrm>
          <a:prstGeom prst="rect">
            <a:avLst/>
          </a:prstGeom>
        </p:spPr>
      </p:pic>
    </p:spTree>
    <p:extLst>
      <p:ext uri="{BB962C8B-B14F-4D97-AF65-F5344CB8AC3E}">
        <p14:creationId xmlns:p14="http://schemas.microsoft.com/office/powerpoint/2010/main" val="899643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617914" cy="5108889"/>
          </a:xfrm>
        </p:spPr>
        <p:txBody>
          <a:bodyPr>
            <a:normAutofit/>
          </a:bodyPr>
          <a:lstStyle/>
          <a:p>
            <a:pPr marL="0" indent="0">
              <a:buNone/>
            </a:pPr>
            <a:r>
              <a:rPr lang="en-US" sz="3638" dirty="0" smtClean="0"/>
              <a:t>Mental health is not just when people are feeling down. People have mental health when they are feeling good.</a:t>
            </a:r>
          </a:p>
          <a:p>
            <a:pPr marL="0" indent="0">
              <a:buNone/>
            </a:pPr>
            <a:endParaRPr lang="en-US" sz="3638" dirty="0"/>
          </a:p>
          <a:p>
            <a:pPr marL="0" indent="0">
              <a:buNone/>
            </a:pPr>
            <a:r>
              <a:rPr lang="en-US" sz="3638" dirty="0" smtClean="0"/>
              <a:t>Mental health is something everyone has and it impacts everyone, everyday.</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mental health?</a:t>
            </a:r>
            <a:endParaRPr sz="2426" spc="27" dirty="0"/>
          </a:p>
        </p:txBody>
      </p:sp>
      <p:pic>
        <p:nvPicPr>
          <p:cNvPr id="3" name="Picture 2"/>
          <p:cNvPicPr>
            <a:picLocks noChangeAspect="1"/>
          </p:cNvPicPr>
          <p:nvPr/>
        </p:nvPicPr>
        <p:blipFill>
          <a:blip r:embed="rId4"/>
          <a:stretch>
            <a:fillRect/>
          </a:stretch>
        </p:blipFill>
        <p:spPr>
          <a:xfrm>
            <a:off x="6727452" y="1522535"/>
            <a:ext cx="2466975" cy="1847850"/>
          </a:xfrm>
          <a:prstGeom prst="rect">
            <a:avLst/>
          </a:prstGeom>
        </p:spPr>
      </p:pic>
      <p:pic>
        <p:nvPicPr>
          <p:cNvPr id="4" name="Picture 3"/>
          <p:cNvPicPr>
            <a:picLocks noChangeAspect="1"/>
          </p:cNvPicPr>
          <p:nvPr/>
        </p:nvPicPr>
        <p:blipFill>
          <a:blip r:embed="rId5"/>
          <a:stretch>
            <a:fillRect/>
          </a:stretch>
        </p:blipFill>
        <p:spPr>
          <a:xfrm>
            <a:off x="8380193" y="3002053"/>
            <a:ext cx="2800350" cy="1628775"/>
          </a:xfrm>
          <a:prstGeom prst="rect">
            <a:avLst/>
          </a:prstGeom>
        </p:spPr>
      </p:pic>
      <p:pic>
        <p:nvPicPr>
          <p:cNvPr id="5" name="Picture 4"/>
          <p:cNvPicPr>
            <a:picLocks noChangeAspect="1"/>
          </p:cNvPicPr>
          <p:nvPr/>
        </p:nvPicPr>
        <p:blipFill>
          <a:blip r:embed="rId6"/>
          <a:stretch>
            <a:fillRect/>
          </a:stretch>
        </p:blipFill>
        <p:spPr>
          <a:xfrm>
            <a:off x="6650493" y="3902165"/>
            <a:ext cx="2409825" cy="1895475"/>
          </a:xfrm>
          <a:prstGeom prst="rect">
            <a:avLst/>
          </a:prstGeom>
        </p:spPr>
      </p:pic>
    </p:spTree>
    <p:extLst>
      <p:ext uri="{BB962C8B-B14F-4D97-AF65-F5344CB8AC3E}">
        <p14:creationId xmlns:p14="http://schemas.microsoft.com/office/powerpoint/2010/main" val="975761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3.xml><?xml version="1.0" encoding="utf-8"?>
<a:theme xmlns:a="http://schemas.openxmlformats.org/drawingml/2006/main" name="5_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992</Words>
  <Application>Microsoft Office PowerPoint</Application>
  <PresentationFormat>Widescreen</PresentationFormat>
  <Paragraphs>151</Paragraphs>
  <Slides>16</Slides>
  <Notes>3</Notes>
  <HiddenSlides>0</HiddenSlides>
  <MMClips>1</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16</vt:i4>
      </vt:variant>
    </vt:vector>
  </HeadingPairs>
  <TitlesOfParts>
    <vt:vector size="28" baseType="lpstr">
      <vt:lpstr>Aptos</vt:lpstr>
      <vt:lpstr>Arial</vt:lpstr>
      <vt:lpstr>Calibri</vt:lpstr>
      <vt:lpstr>Calibri Light</vt:lpstr>
      <vt:lpstr>Comic Sans MS</vt:lpstr>
      <vt:lpstr>Lato</vt:lpstr>
      <vt:lpstr>LondrinaSolid-Black</vt:lpstr>
      <vt:lpstr>Segoe UI</vt:lpstr>
      <vt:lpstr>Verdana</vt:lpstr>
      <vt:lpstr>3_Office Theme</vt:lpstr>
      <vt:lpstr>Office Theme</vt:lpstr>
      <vt:lpstr>5_Office Theme</vt:lpstr>
      <vt:lpstr>PowerPoint Presentation</vt:lpstr>
      <vt:lpstr>PowerPoint Presentation</vt:lpstr>
      <vt:lpstr>PowerPoint Presentation</vt:lpstr>
      <vt:lpstr>PowerPoint Presentation</vt:lpstr>
      <vt:lpstr>What is mental health?</vt:lpstr>
      <vt:lpstr>Why are we learning about this?</vt:lpstr>
      <vt:lpstr>Why are we learning about this?</vt:lpstr>
      <vt:lpstr>Why are we learning about this?</vt:lpstr>
      <vt:lpstr>What is mental health?</vt:lpstr>
      <vt:lpstr>What is mental health?</vt:lpstr>
      <vt:lpstr>What is the difference between mental health and mental illness?</vt:lpstr>
      <vt:lpstr>How to have good mental health</vt:lpstr>
      <vt:lpstr>How to have good mental health</vt:lpstr>
      <vt:lpstr>How to have good mental health</vt:lpstr>
      <vt:lpstr>Mental Health</vt:lpstr>
      <vt:lpstr>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27</cp:revision>
  <dcterms:created xsi:type="dcterms:W3CDTF">2024-08-15T13:31:51Z</dcterms:created>
  <dcterms:modified xsi:type="dcterms:W3CDTF">2025-04-14T10:48:55Z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