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20" r:id="rId3"/>
  </p:sldMasterIdLst>
  <p:notesMasterIdLst>
    <p:notesMasterId r:id="rId23"/>
  </p:notesMasterIdLst>
  <p:sldIdLst>
    <p:sldId id="286" r:id="rId4"/>
    <p:sldId id="303" r:id="rId5"/>
    <p:sldId id="296" r:id="rId6"/>
    <p:sldId id="288" r:id="rId7"/>
    <p:sldId id="289" r:id="rId8"/>
    <p:sldId id="277" r:id="rId9"/>
    <p:sldId id="290" r:id="rId10"/>
    <p:sldId id="291" r:id="rId11"/>
    <p:sldId id="292" r:id="rId12"/>
    <p:sldId id="278" r:id="rId13"/>
    <p:sldId id="279" r:id="rId14"/>
    <p:sldId id="294" r:id="rId15"/>
    <p:sldId id="295" r:id="rId16"/>
    <p:sldId id="298" r:id="rId17"/>
    <p:sldId id="299" r:id="rId18"/>
    <p:sldId id="300" r:id="rId19"/>
    <p:sldId id="301" r:id="rId20"/>
    <p:sldId id="302" r:id="rId21"/>
    <p:sldId id="28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g9MVSudvD2s9kK7cmVLZKg==" hashData="d6BNgKQZlrVCX5yKCquCvyC9v70woZ2rIAhPACXeXt6FFDukBKPnugVEC7HfukIbnBuijBORpoX8EjDw33gzm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6" d="100"/>
          <a:sy n="106" d="100"/>
        </p:scale>
        <p:origin x="7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65BBF9-9241-4845-9C73-F005F2D21A53}" type="slidenum">
              <a:rPr lang="en-GB" smtClean="0"/>
              <a:t>2</a:t>
            </a:fld>
            <a:endParaRPr lang="en-GB"/>
          </a:p>
        </p:txBody>
      </p:sp>
    </p:spTree>
    <p:extLst>
      <p:ext uri="{BB962C8B-B14F-4D97-AF65-F5344CB8AC3E}">
        <p14:creationId xmlns:p14="http://schemas.microsoft.com/office/powerpoint/2010/main" val="4292313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63131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EB56-BCA5-684F-88D0-DE52578AC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1101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https://www.youtube.com/watch?v=f3dBPulbLSk</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11</a:t>
            </a:fld>
            <a:endParaRPr lang="en-GB"/>
          </a:p>
        </p:txBody>
      </p:sp>
    </p:spTree>
    <p:extLst>
      <p:ext uri="{BB962C8B-B14F-4D97-AF65-F5344CB8AC3E}">
        <p14:creationId xmlns:p14="http://schemas.microsoft.com/office/powerpoint/2010/main" val="735830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1335125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9" y="722979"/>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3"/>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0"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001212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83153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5371303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11190651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7826695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04837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228608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436431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7355620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9213282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18959470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4111404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32" r:id="rId12"/>
    <p:sldLayoutId id="2147483733" r:id="rId13"/>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377671993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video" Target="https://www.youtube.com/embed/f3dBPulbLSk?si=vLiHJJFhxaFNQJTa" TargetMode="External"/><Relationship Id="rId6" Type="http://schemas.openxmlformats.org/officeDocument/2006/relationships/image" Target="../media/image27.png"/><Relationship Id="rId5" Type="http://schemas.openxmlformats.org/officeDocument/2006/relationships/image" Target="../media/image19.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a:bodyPr>
          <a:lstStyle/>
          <a:p>
            <a:pPr algn="ctr">
              <a:lnSpc>
                <a:spcPct val="100000"/>
              </a:lnSpc>
            </a:pPr>
            <a:r>
              <a:rPr lang="en-US" b="1" u="sng" dirty="0" smtClean="0"/>
              <a:t>Thought of the Day</a:t>
            </a:r>
            <a:endParaRPr lang="en-GB" b="1" u="sng" dirty="0" smtClean="0"/>
          </a:p>
          <a:p>
            <a:pPr algn="ctr">
              <a:lnSpc>
                <a:spcPct val="100000"/>
              </a:lnSpc>
            </a:pPr>
            <a:r>
              <a:rPr lang="en-GB" dirty="0" smtClean="0"/>
              <a:t>“Look out for each other. Stick together. Help others when you can”</a:t>
            </a:r>
          </a:p>
          <a:p>
            <a:pPr algn="ctr">
              <a:lnSpc>
                <a:spcPct val="100000"/>
              </a:lnSpc>
            </a:pPr>
            <a:r>
              <a:rPr lang="en-GB" sz="4000" dirty="0" smtClean="0"/>
              <a:t>Marcus </a:t>
            </a:r>
            <a:r>
              <a:rPr lang="en-GB" sz="4000" dirty="0" err="1" smtClean="0"/>
              <a:t>Rashford</a:t>
            </a:r>
            <a:endParaRPr lang="en-GB" sz="4000" dirty="0" smtClean="0"/>
          </a:p>
        </p:txBody>
      </p:sp>
    </p:spTree>
    <p:extLst>
      <p:ext uri="{BB962C8B-B14F-4D97-AF65-F5344CB8AC3E}">
        <p14:creationId xmlns:p14="http://schemas.microsoft.com/office/powerpoint/2010/main" val="2253549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fontScale="92500"/>
          </a:bodyPr>
          <a:lstStyle/>
          <a:p>
            <a:pPr marL="0" indent="0">
              <a:buNone/>
            </a:pPr>
            <a:r>
              <a:rPr lang="en-US" sz="3638" dirty="0" smtClean="0"/>
              <a:t>Having good social health means having positive relationships, working well in groups and feeling comfortable in social settings.</a:t>
            </a:r>
          </a:p>
          <a:p>
            <a:pPr marL="0" indent="0">
              <a:buNone/>
            </a:pPr>
            <a:endParaRPr lang="en-US" sz="3638" dirty="0"/>
          </a:p>
          <a:p>
            <a:pPr marL="0" indent="0">
              <a:buNone/>
            </a:pPr>
            <a:r>
              <a:rPr lang="en-US" sz="3638" dirty="0" smtClean="0"/>
              <a:t>Poor social health can lead to loneliness, misunderstandings and difficulty in making friends.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social health?</a:t>
            </a:r>
            <a:endParaRPr sz="2426" spc="27" dirty="0"/>
          </a:p>
        </p:txBody>
      </p:sp>
      <p:pic>
        <p:nvPicPr>
          <p:cNvPr id="11" name="Picture 10"/>
          <p:cNvPicPr>
            <a:picLocks noChangeAspect="1"/>
          </p:cNvPicPr>
          <p:nvPr/>
        </p:nvPicPr>
        <p:blipFill>
          <a:blip r:embed="rId4"/>
          <a:stretch>
            <a:fillRect/>
          </a:stretch>
        </p:blipFill>
        <p:spPr>
          <a:xfrm>
            <a:off x="7805687" y="1786618"/>
            <a:ext cx="3276600" cy="1390650"/>
          </a:xfrm>
          <a:prstGeom prst="rect">
            <a:avLst/>
          </a:prstGeom>
        </p:spPr>
      </p:pic>
      <p:pic>
        <p:nvPicPr>
          <p:cNvPr id="12" name="Picture 11"/>
          <p:cNvPicPr>
            <a:picLocks noChangeAspect="1"/>
          </p:cNvPicPr>
          <p:nvPr/>
        </p:nvPicPr>
        <p:blipFill>
          <a:blip r:embed="rId5"/>
          <a:stretch>
            <a:fillRect/>
          </a:stretch>
        </p:blipFill>
        <p:spPr>
          <a:xfrm>
            <a:off x="8897549" y="3177268"/>
            <a:ext cx="2857500" cy="1600200"/>
          </a:xfrm>
          <a:prstGeom prst="rect">
            <a:avLst/>
          </a:prstGeom>
        </p:spPr>
      </p:pic>
      <p:pic>
        <p:nvPicPr>
          <p:cNvPr id="13" name="Picture 12"/>
          <p:cNvPicPr>
            <a:picLocks noChangeAspect="1"/>
          </p:cNvPicPr>
          <p:nvPr/>
        </p:nvPicPr>
        <p:blipFill>
          <a:blip r:embed="rId6"/>
          <a:stretch>
            <a:fillRect/>
          </a:stretch>
        </p:blipFill>
        <p:spPr>
          <a:xfrm>
            <a:off x="7805687" y="4777468"/>
            <a:ext cx="3133725" cy="1457325"/>
          </a:xfrm>
          <a:prstGeom prst="rect">
            <a:avLst/>
          </a:prstGeom>
        </p:spPr>
      </p:pic>
    </p:spTree>
    <p:extLst>
      <p:ext uri="{BB962C8B-B14F-4D97-AF65-F5344CB8AC3E}">
        <p14:creationId xmlns:p14="http://schemas.microsoft.com/office/powerpoint/2010/main" val="975761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social health?</a:t>
            </a:r>
            <a:endParaRPr sz="2426" spc="27" dirty="0"/>
          </a:p>
        </p:txBody>
      </p:sp>
      <p:pic>
        <p:nvPicPr>
          <p:cNvPr id="2" name="f3dBPulbLSk"/>
          <p:cNvPicPr>
            <a:picLocks noRot="1" noChangeAspect="1"/>
          </p:cNvPicPr>
          <p:nvPr>
            <a:videoFile r:link="rId1"/>
          </p:nvPr>
        </p:nvPicPr>
        <p:blipFill>
          <a:blip r:embed="rId6"/>
          <a:stretch>
            <a:fillRect/>
          </a:stretch>
        </p:blipFill>
        <p:spPr>
          <a:xfrm>
            <a:off x="989664" y="1211027"/>
            <a:ext cx="9901493" cy="5569590"/>
          </a:xfrm>
          <a:prstGeom prst="rect">
            <a:avLst/>
          </a:prstGeom>
        </p:spPr>
      </p:pic>
    </p:spTree>
    <p:extLst>
      <p:ext uri="{BB962C8B-B14F-4D97-AF65-F5344CB8AC3E}">
        <p14:creationId xmlns:p14="http://schemas.microsoft.com/office/powerpoint/2010/main" val="3067252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lnSpcReduction="10000"/>
          </a:bodyPr>
          <a:lstStyle/>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“The video explained that social health has lots of benefits. What were these benefits?”</a:t>
            </a:r>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Benefits of social health?</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4209194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a:t>“The video explained that social health has lots of benefits. What were these benefits?”</a:t>
            </a:r>
          </a:p>
          <a:p>
            <a:pPr marL="0" indent="0">
              <a:buNone/>
            </a:pPr>
            <a:endParaRPr lang="en-US" sz="4000" dirty="0" smtClean="0"/>
          </a:p>
          <a:p>
            <a:pPr marL="0" indent="0">
              <a:buNone/>
            </a:pPr>
            <a:r>
              <a:rPr lang="en-US" sz="4000" dirty="0" smtClean="0"/>
              <a:t>Remember to use the sentence starters to add, build or challenge what your partner has said.</a:t>
            </a:r>
          </a:p>
          <a:p>
            <a:pPr marL="0" indent="0">
              <a:buNone/>
            </a:pPr>
            <a:endParaRPr lang="en-US" sz="4000" dirty="0" smtClean="0"/>
          </a:p>
          <a:p>
            <a:pPr marL="0" indent="0">
              <a:buNone/>
            </a:pPr>
            <a:r>
              <a:rPr lang="en-US" sz="4000" dirty="0" smtClean="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Benefits of social health</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752561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fontScale="92500" lnSpcReduction="10000"/>
          </a:bodyPr>
          <a:lstStyle/>
          <a:p>
            <a:pPr marL="0" indent="0">
              <a:buNone/>
            </a:pPr>
            <a:r>
              <a:rPr lang="en-US" sz="3638" dirty="0" smtClean="0"/>
              <a:t>Benefits of social health are:</a:t>
            </a:r>
          </a:p>
          <a:p>
            <a:pPr marL="0" indent="0">
              <a:buNone/>
            </a:pPr>
            <a:endParaRPr lang="en-US" sz="3638" dirty="0"/>
          </a:p>
          <a:p>
            <a:pPr marL="742950" indent="-742950">
              <a:buAutoNum type="arabicPeriod"/>
            </a:pPr>
            <a:r>
              <a:rPr lang="en-US" sz="3638" dirty="0" smtClean="0"/>
              <a:t>Eat a healthier diet</a:t>
            </a:r>
          </a:p>
          <a:p>
            <a:pPr marL="742950" indent="-742950">
              <a:buAutoNum type="arabicPeriod"/>
            </a:pPr>
            <a:r>
              <a:rPr lang="en-US" sz="3638" dirty="0" smtClean="0"/>
              <a:t>Be more physical active</a:t>
            </a:r>
          </a:p>
          <a:p>
            <a:pPr marL="742950" indent="-742950">
              <a:buAutoNum type="arabicPeriod"/>
            </a:pPr>
            <a:r>
              <a:rPr lang="en-US" sz="3638" dirty="0" smtClean="0"/>
              <a:t>Less likely to smoke/vape</a:t>
            </a:r>
          </a:p>
          <a:p>
            <a:pPr marL="742950" indent="-742950">
              <a:buAutoNum type="arabicPeriod"/>
            </a:pPr>
            <a:r>
              <a:rPr lang="en-US" sz="3638" dirty="0" smtClean="0"/>
              <a:t>Manage stress</a:t>
            </a:r>
          </a:p>
          <a:p>
            <a:pPr marL="742950" indent="-742950">
              <a:buAutoNum type="arabicPeriod"/>
            </a:pPr>
            <a:r>
              <a:rPr lang="en-US" sz="3638" dirty="0" smtClean="0"/>
              <a:t>Lower risk of major health problems</a:t>
            </a:r>
          </a:p>
          <a:p>
            <a:pPr marL="742950" indent="-742950">
              <a:buAutoNum type="arabicPeriod"/>
            </a:pPr>
            <a:r>
              <a:rPr lang="en-US" sz="3638" dirty="0" smtClean="0"/>
              <a:t>Overall happier life</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Benefits of social health</a:t>
            </a:r>
            <a:endParaRPr sz="2426" spc="27" dirty="0"/>
          </a:p>
        </p:txBody>
      </p:sp>
      <p:pic>
        <p:nvPicPr>
          <p:cNvPr id="11" name="Picture 10"/>
          <p:cNvPicPr>
            <a:picLocks noChangeAspect="1"/>
          </p:cNvPicPr>
          <p:nvPr/>
        </p:nvPicPr>
        <p:blipFill>
          <a:blip r:embed="rId4"/>
          <a:stretch>
            <a:fillRect/>
          </a:stretch>
        </p:blipFill>
        <p:spPr>
          <a:xfrm>
            <a:off x="7805687" y="1786618"/>
            <a:ext cx="3276600" cy="1390650"/>
          </a:xfrm>
          <a:prstGeom prst="rect">
            <a:avLst/>
          </a:prstGeom>
        </p:spPr>
      </p:pic>
      <p:pic>
        <p:nvPicPr>
          <p:cNvPr id="12" name="Picture 11"/>
          <p:cNvPicPr>
            <a:picLocks noChangeAspect="1"/>
          </p:cNvPicPr>
          <p:nvPr/>
        </p:nvPicPr>
        <p:blipFill>
          <a:blip r:embed="rId5"/>
          <a:stretch>
            <a:fillRect/>
          </a:stretch>
        </p:blipFill>
        <p:spPr>
          <a:xfrm>
            <a:off x="8897549" y="3177268"/>
            <a:ext cx="2857500" cy="1600200"/>
          </a:xfrm>
          <a:prstGeom prst="rect">
            <a:avLst/>
          </a:prstGeom>
        </p:spPr>
      </p:pic>
      <p:pic>
        <p:nvPicPr>
          <p:cNvPr id="13" name="Picture 12"/>
          <p:cNvPicPr>
            <a:picLocks noChangeAspect="1"/>
          </p:cNvPicPr>
          <p:nvPr/>
        </p:nvPicPr>
        <p:blipFill>
          <a:blip r:embed="rId6"/>
          <a:stretch>
            <a:fillRect/>
          </a:stretch>
        </p:blipFill>
        <p:spPr>
          <a:xfrm>
            <a:off x="7805687" y="4777468"/>
            <a:ext cx="3133725" cy="1457325"/>
          </a:xfrm>
          <a:prstGeom prst="rect">
            <a:avLst/>
          </a:prstGeom>
        </p:spPr>
      </p:pic>
    </p:spTree>
    <p:extLst>
      <p:ext uri="{BB962C8B-B14F-4D97-AF65-F5344CB8AC3E}">
        <p14:creationId xmlns:p14="http://schemas.microsoft.com/office/powerpoint/2010/main" val="2034865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4000" dirty="0" smtClean="0"/>
              <a:t>A sign of good social health is the ability to work in a team.</a:t>
            </a:r>
          </a:p>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“Think about someone who works well in a team. What makes the good at working in a team?”</a:t>
            </a:r>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Health and teamwork</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34260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a:t>“Think about someone who works well in a team. What makes the good at working in a team?”</a:t>
            </a:r>
          </a:p>
          <a:p>
            <a:pPr marL="0" indent="0">
              <a:buNone/>
            </a:pPr>
            <a:endParaRPr lang="en-US" sz="4000" dirty="0" smtClean="0"/>
          </a:p>
          <a:p>
            <a:pPr marL="0" indent="0">
              <a:buNone/>
            </a:pPr>
            <a:r>
              <a:rPr lang="en-US" sz="4000" dirty="0" smtClean="0"/>
              <a:t>Remember to use the sentence starters to add, build or challenge what your partner has said.</a:t>
            </a:r>
          </a:p>
          <a:p>
            <a:pPr marL="0" indent="0">
              <a:buNone/>
            </a:pPr>
            <a:endParaRPr lang="en-US" sz="4000" dirty="0" smtClean="0"/>
          </a:p>
          <a:p>
            <a:pPr marL="0" indent="0">
              <a:buNone/>
            </a:pPr>
            <a:r>
              <a:rPr lang="en-US" sz="4000" dirty="0" smtClean="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S</a:t>
            </a:r>
            <a:r>
              <a:rPr lang="en-US" sz="2426" spc="6" dirty="0" smtClean="0"/>
              <a:t>ocial Health and Teamwork</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473628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fontScale="85000" lnSpcReduction="20000"/>
          </a:bodyPr>
          <a:lstStyle/>
          <a:p>
            <a:pPr marL="0" indent="0">
              <a:buNone/>
            </a:pPr>
            <a:r>
              <a:rPr lang="en-US" sz="3638" dirty="0" smtClean="0"/>
              <a:t>Those who work best in a team…</a:t>
            </a:r>
          </a:p>
          <a:p>
            <a:pPr marL="0" indent="0">
              <a:buNone/>
            </a:pPr>
            <a:endParaRPr lang="en-US" sz="3638" dirty="0"/>
          </a:p>
          <a:p>
            <a:pPr marL="742950" indent="-742950">
              <a:buAutoNum type="arabicPeriod"/>
            </a:pPr>
            <a:r>
              <a:rPr lang="en-US" sz="3638" dirty="0" smtClean="0"/>
              <a:t>Have positive relationships with everyone in the team</a:t>
            </a:r>
          </a:p>
          <a:p>
            <a:pPr marL="742950" indent="-742950">
              <a:buAutoNum type="arabicPeriod"/>
            </a:pPr>
            <a:r>
              <a:rPr lang="en-US" sz="3638" dirty="0" smtClean="0"/>
              <a:t>They are good at listening to others in the team which makes people feel valued</a:t>
            </a:r>
          </a:p>
          <a:p>
            <a:pPr marL="742950" indent="-742950">
              <a:buAutoNum type="arabicPeriod"/>
            </a:pPr>
            <a:r>
              <a:rPr lang="en-US" sz="3638" dirty="0" smtClean="0"/>
              <a:t>They can handle disagreements calmly and do not get angry</a:t>
            </a:r>
          </a:p>
          <a:p>
            <a:pPr marL="742950" indent="-742950">
              <a:buAutoNum type="arabicPeriod"/>
            </a:pPr>
            <a:r>
              <a:rPr lang="en-US" sz="3638" dirty="0" smtClean="0"/>
              <a:t>They always show kindness and respect</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Health and Teamwork</a:t>
            </a:r>
            <a:endParaRPr sz="2426" spc="27" dirty="0"/>
          </a:p>
        </p:txBody>
      </p:sp>
      <p:pic>
        <p:nvPicPr>
          <p:cNvPr id="11" name="Picture 10"/>
          <p:cNvPicPr>
            <a:picLocks noChangeAspect="1"/>
          </p:cNvPicPr>
          <p:nvPr/>
        </p:nvPicPr>
        <p:blipFill>
          <a:blip r:embed="rId4"/>
          <a:stretch>
            <a:fillRect/>
          </a:stretch>
        </p:blipFill>
        <p:spPr>
          <a:xfrm>
            <a:off x="7805687" y="1786618"/>
            <a:ext cx="3276600" cy="1390650"/>
          </a:xfrm>
          <a:prstGeom prst="rect">
            <a:avLst/>
          </a:prstGeom>
        </p:spPr>
      </p:pic>
      <p:pic>
        <p:nvPicPr>
          <p:cNvPr id="12" name="Picture 11"/>
          <p:cNvPicPr>
            <a:picLocks noChangeAspect="1"/>
          </p:cNvPicPr>
          <p:nvPr/>
        </p:nvPicPr>
        <p:blipFill>
          <a:blip r:embed="rId5"/>
          <a:stretch>
            <a:fillRect/>
          </a:stretch>
        </p:blipFill>
        <p:spPr>
          <a:xfrm>
            <a:off x="8897549" y="3177268"/>
            <a:ext cx="2857500" cy="1600200"/>
          </a:xfrm>
          <a:prstGeom prst="rect">
            <a:avLst/>
          </a:prstGeom>
        </p:spPr>
      </p:pic>
      <p:pic>
        <p:nvPicPr>
          <p:cNvPr id="13" name="Picture 12"/>
          <p:cNvPicPr>
            <a:picLocks noChangeAspect="1"/>
          </p:cNvPicPr>
          <p:nvPr/>
        </p:nvPicPr>
        <p:blipFill>
          <a:blip r:embed="rId6"/>
          <a:stretch>
            <a:fillRect/>
          </a:stretch>
        </p:blipFill>
        <p:spPr>
          <a:xfrm>
            <a:off x="7805687" y="4777468"/>
            <a:ext cx="3133725" cy="1457325"/>
          </a:xfrm>
          <a:prstGeom prst="rect">
            <a:avLst/>
          </a:prstGeom>
        </p:spPr>
      </p:pic>
    </p:spTree>
    <p:extLst>
      <p:ext uri="{BB962C8B-B14F-4D97-AF65-F5344CB8AC3E}">
        <p14:creationId xmlns:p14="http://schemas.microsoft.com/office/powerpoint/2010/main" val="2051699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lnSpcReduction="10000"/>
          </a:bodyPr>
          <a:lstStyle/>
          <a:p>
            <a:pPr marL="0" indent="0">
              <a:buNone/>
            </a:pPr>
            <a:r>
              <a:rPr lang="en-US" sz="3638" dirty="0" smtClean="0"/>
              <a:t>Around school today, think about your social health. What can you do to improve your social health so you get all of the wellbeing benefits?</a:t>
            </a:r>
          </a:p>
          <a:p>
            <a:pPr marL="0" indent="0">
              <a:buNone/>
            </a:pPr>
            <a:endParaRPr lang="en-US" sz="3638" dirty="0"/>
          </a:p>
          <a:p>
            <a:pPr marL="0" indent="0">
              <a:buNone/>
            </a:pPr>
            <a:r>
              <a:rPr lang="en-US" sz="3638" dirty="0" smtClean="0"/>
              <a:t>In your Personal Development lesson this week, you will look more </a:t>
            </a:r>
            <a:r>
              <a:rPr lang="en-US" sz="3638" smtClean="0"/>
              <a:t>at social health.</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Reflection</a:t>
            </a:r>
            <a:endParaRPr sz="2426" spc="27" dirty="0"/>
          </a:p>
        </p:txBody>
      </p:sp>
      <p:pic>
        <p:nvPicPr>
          <p:cNvPr id="11" name="Picture 10"/>
          <p:cNvPicPr>
            <a:picLocks noChangeAspect="1"/>
          </p:cNvPicPr>
          <p:nvPr/>
        </p:nvPicPr>
        <p:blipFill>
          <a:blip r:embed="rId4"/>
          <a:stretch>
            <a:fillRect/>
          </a:stretch>
        </p:blipFill>
        <p:spPr>
          <a:xfrm>
            <a:off x="7805687" y="1786618"/>
            <a:ext cx="3276600" cy="1390650"/>
          </a:xfrm>
          <a:prstGeom prst="rect">
            <a:avLst/>
          </a:prstGeom>
        </p:spPr>
      </p:pic>
      <p:pic>
        <p:nvPicPr>
          <p:cNvPr id="12" name="Picture 11"/>
          <p:cNvPicPr>
            <a:picLocks noChangeAspect="1"/>
          </p:cNvPicPr>
          <p:nvPr/>
        </p:nvPicPr>
        <p:blipFill>
          <a:blip r:embed="rId5"/>
          <a:stretch>
            <a:fillRect/>
          </a:stretch>
        </p:blipFill>
        <p:spPr>
          <a:xfrm>
            <a:off x="8897549" y="3177268"/>
            <a:ext cx="2857500" cy="1600200"/>
          </a:xfrm>
          <a:prstGeom prst="rect">
            <a:avLst/>
          </a:prstGeom>
        </p:spPr>
      </p:pic>
      <p:pic>
        <p:nvPicPr>
          <p:cNvPr id="13" name="Picture 12"/>
          <p:cNvPicPr>
            <a:picLocks noChangeAspect="1"/>
          </p:cNvPicPr>
          <p:nvPr/>
        </p:nvPicPr>
        <p:blipFill>
          <a:blip r:embed="rId6"/>
          <a:stretch>
            <a:fillRect/>
          </a:stretch>
        </p:blipFill>
        <p:spPr>
          <a:xfrm>
            <a:off x="7805687" y="4777468"/>
            <a:ext cx="3133725" cy="1457325"/>
          </a:xfrm>
          <a:prstGeom prst="rect">
            <a:avLst/>
          </a:prstGeom>
        </p:spPr>
      </p:pic>
    </p:spTree>
    <p:extLst>
      <p:ext uri="{BB962C8B-B14F-4D97-AF65-F5344CB8AC3E}">
        <p14:creationId xmlns:p14="http://schemas.microsoft.com/office/powerpoint/2010/main" val="2663263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70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4366" dirty="0"/>
              <a:t>If you ever need support about </a:t>
            </a:r>
            <a:r>
              <a:rPr lang="en-US" sz="4366" dirty="0" smtClean="0"/>
              <a:t>social health for </a:t>
            </a:r>
            <a:r>
              <a:rPr lang="en-US" sz="4366" dirty="0"/>
              <a:t>either yourself or a friend/family member, you can get support from the following places</a:t>
            </a:r>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Childline.org.uk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Call – 08001111</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Email or chat online for support</a:t>
            </a:r>
            <a:endParaRPr lang="en-GB" sz="1940" dirty="0">
              <a:solidFill>
                <a:srgbClr val="2A2C65"/>
              </a:solidFill>
              <a:latin typeface="Calibri" panose="020F0502020204030204" pitchFamily="34" charset="0"/>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Themix.org.uk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You can email or have one-to-chat online.</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There is also a crisis messenger which is available 24/7</a:t>
            </a:r>
            <a:endParaRPr lang="en-GB" sz="1940" dirty="0">
              <a:solidFill>
                <a:srgbClr val="2A2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9295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rotWithShape="1">
          <a:blip r:embed="rId3">
            <a:alphaModFix amt="10000"/>
            <a:extLst>
              <a:ext uri="{28A0092B-C50C-407E-A947-70E740481C1C}">
                <a14:useLocalDpi xmlns:a14="http://schemas.microsoft.com/office/drawing/2010/main" val="0"/>
              </a:ext>
            </a:extLst>
          </a:blip>
          <a:srcRect r="13937" b="9511"/>
          <a:stretch/>
        </p:blipFill>
        <p:spPr>
          <a:xfrm>
            <a:off x="7326256" y="1747616"/>
            <a:ext cx="4860437" cy="5110384"/>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6949" y="199362"/>
            <a:ext cx="1838459" cy="281284"/>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957274" y="0"/>
            <a:ext cx="9220147" cy="672185"/>
          </a:xfrm>
          <a:prstGeom prst="rect">
            <a:avLst/>
          </a:prstGeom>
          <a:noFill/>
          <a:ln>
            <a:noFill/>
          </a:ln>
        </p:spPr>
        <p:style>
          <a:lnRef idx="0">
            <a:scrgbClr r="0" g="0" b="0"/>
          </a:lnRef>
          <a:fillRef idx="0">
            <a:scrgbClr r="0" g="0" b="0"/>
          </a:fillRef>
          <a:effectRef idx="0">
            <a:scrgbClr r="0" g="0" b="0"/>
          </a:effectRef>
          <a:fontRef idx="minor">
            <a:schemeClr val="accent4"/>
          </a:fontRef>
        </p:style>
        <p:txBody>
          <a:bodyPr vert="horz" wrap="square" lIns="0" tIns="7316" rIns="0" bIns="0" rtlCol="0" anchor="ctr">
            <a:spAutoFit/>
          </a:bodyPr>
          <a:lstStyle/>
          <a:p>
            <a:pPr algn="ctr"/>
            <a:r>
              <a:rPr lang="en-GB" sz="3600" b="1" dirty="0" smtClean="0">
                <a:solidFill>
                  <a:schemeClr val="tx1"/>
                </a:solidFill>
                <a:latin typeface="+mn-lt"/>
              </a:rPr>
              <a:t>Food Bank Collection for </a:t>
            </a:r>
            <a:r>
              <a:rPr lang="en-GB" sz="4800" b="1" dirty="0" smtClean="0">
                <a:solidFill>
                  <a:srgbClr val="00B0F0"/>
                </a:solidFill>
                <a:latin typeface="Bahnschrift Light Condensed" panose="020B0502040204020203" pitchFamily="34" charset="0"/>
              </a:rPr>
              <a:t>Ramadan</a:t>
            </a:r>
            <a:endParaRPr lang="en-GB" sz="4000" b="1" dirty="0" smtClean="0">
              <a:solidFill>
                <a:srgbClr val="00B0F0"/>
              </a:solidFill>
              <a:latin typeface="Bahnschrift Light Condensed" panose="020B0502040204020203" pitchFamily="34" charset="0"/>
            </a:endParaRPr>
          </a:p>
        </p:txBody>
      </p:sp>
      <p:sp>
        <p:nvSpPr>
          <p:cNvPr id="3" name="Rectangle 2"/>
          <p:cNvSpPr/>
          <p:nvPr/>
        </p:nvSpPr>
        <p:spPr>
          <a:xfrm>
            <a:off x="1476970" y="6570031"/>
            <a:ext cx="10766786" cy="307777"/>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lgn="r"/>
            <a:r>
              <a:rPr lang="en-GB" sz="1400" b="1" dirty="0">
                <a:solidFill>
                  <a:schemeClr val="accent4">
                    <a:lumMod val="75000"/>
                  </a:schemeClr>
                </a:solidFill>
                <a:latin typeface="Antique Olive" pitchFamily="34" charset="0"/>
              </a:rPr>
              <a:t>"The believer’s shade on the Day of Resurrection will be his charity." – Prophet Muhammad (</a:t>
            </a:r>
            <a:r>
              <a:rPr lang="en-GB" sz="1400" b="1" dirty="0" err="1">
                <a:solidFill>
                  <a:schemeClr val="accent4">
                    <a:lumMod val="75000"/>
                  </a:schemeClr>
                </a:solidFill>
                <a:latin typeface="Antique Olive" pitchFamily="34" charset="0"/>
              </a:rPr>
              <a:t>Tirmidhi</a:t>
            </a:r>
            <a:r>
              <a:rPr lang="en-GB" sz="1400" b="1" dirty="0">
                <a:solidFill>
                  <a:schemeClr val="accent4">
                    <a:lumMod val="75000"/>
                  </a:schemeClr>
                </a:solidFill>
                <a:latin typeface="Antique Olive" pitchFamily="34" charset="0"/>
              </a:rPr>
              <a:t> 604)</a:t>
            </a:r>
          </a:p>
        </p:txBody>
      </p:sp>
      <p:pic>
        <p:nvPicPr>
          <p:cNvPr id="15" name="Picture 14"/>
          <p:cNvPicPr>
            <a:picLocks noChangeAspect="1"/>
          </p:cNvPicPr>
          <p:nvPr/>
        </p:nvPicPr>
        <p:blipFill>
          <a:blip r:embed="rId5"/>
          <a:stretch>
            <a:fillRect/>
          </a:stretch>
        </p:blipFill>
        <p:spPr>
          <a:xfrm>
            <a:off x="17252" y="5251801"/>
            <a:ext cx="1687551" cy="1580321"/>
          </a:xfrm>
          <a:prstGeom prst="rect">
            <a:avLst/>
          </a:prstGeom>
        </p:spPr>
      </p:pic>
      <p:sp>
        <p:nvSpPr>
          <p:cNvPr id="11" name="object 22">
            <a:extLst>
              <a:ext uri="{FF2B5EF4-FFF2-40B4-BE49-F238E27FC236}">
                <a16:creationId xmlns:a16="http://schemas.microsoft.com/office/drawing/2014/main" id="{D5FE940C-2C04-754D-9DB6-F0FED3E467E0}"/>
              </a:ext>
            </a:extLst>
          </p:cNvPr>
          <p:cNvSpPr/>
          <p:nvPr/>
        </p:nvSpPr>
        <p:spPr>
          <a:xfrm>
            <a:off x="189361" y="67218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24480" t="18712" r="135" b="5732"/>
          <a:stretch/>
        </p:blipFill>
        <p:spPr>
          <a:xfrm rot="5400000">
            <a:off x="2864276" y="1188054"/>
            <a:ext cx="2737344" cy="2057663"/>
          </a:xfrm>
          <a:prstGeom prst="rect">
            <a:avLst/>
          </a:prstGeom>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l="31647" t="19503" r="928" b="16931"/>
          <a:stretch/>
        </p:blipFill>
        <p:spPr>
          <a:xfrm rot="5400000">
            <a:off x="4913841" y="1258464"/>
            <a:ext cx="2749782" cy="1904409"/>
          </a:xfrm>
          <a:prstGeom prst="rect">
            <a:avLst/>
          </a:prstGeom>
        </p:spPr>
      </p:pic>
      <p:pic>
        <p:nvPicPr>
          <p:cNvPr id="13" name="Picture 12"/>
          <p:cNvPicPr>
            <a:picLocks noChangeAspect="1"/>
          </p:cNvPicPr>
          <p:nvPr/>
        </p:nvPicPr>
        <p:blipFill rotWithShape="1">
          <a:blip r:embed="rId8" cstate="print">
            <a:extLst>
              <a:ext uri="{28A0092B-C50C-407E-A947-70E740481C1C}">
                <a14:useLocalDpi xmlns:a14="http://schemas.microsoft.com/office/drawing/2010/main" val="0"/>
              </a:ext>
            </a:extLst>
          </a:blip>
          <a:srcRect l="33459" t="17911" b="3935"/>
          <a:stretch/>
        </p:blipFill>
        <p:spPr>
          <a:xfrm rot="5400000">
            <a:off x="7167647" y="999694"/>
            <a:ext cx="2752744" cy="2424912"/>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331612" y="1323829"/>
            <a:ext cx="3904411" cy="2928308"/>
          </a:xfrm>
          <a:prstGeom prst="rect">
            <a:avLst/>
          </a:prstGeom>
        </p:spPr>
      </p:pic>
      <p:sp>
        <p:nvSpPr>
          <p:cNvPr id="16" name="TextBox 15"/>
          <p:cNvSpPr txBox="1"/>
          <p:nvPr/>
        </p:nvSpPr>
        <p:spPr>
          <a:xfrm>
            <a:off x="3162819" y="3653694"/>
            <a:ext cx="8922589" cy="2862322"/>
          </a:xfrm>
          <a:prstGeom prst="rect">
            <a:avLst/>
          </a:prstGeom>
          <a:noFill/>
        </p:spPr>
        <p:txBody>
          <a:bodyPr wrap="square" rtlCol="0">
            <a:spAutoFit/>
          </a:bodyPr>
          <a:lstStyle/>
          <a:p>
            <a:r>
              <a:rPr lang="en-GB" dirty="0" smtClean="0"/>
              <a:t>We would like to say a big well done to everyone who contributed to the charity food donation! The food that HHC have collected </a:t>
            </a:r>
            <a:r>
              <a:rPr lang="en-US" altLang="en-US" dirty="0" smtClean="0">
                <a:solidFill>
                  <a:srgbClr val="000000"/>
                </a:solidFill>
              </a:rPr>
              <a:t>all </a:t>
            </a:r>
            <a:r>
              <a:rPr lang="en-US" altLang="en-US" dirty="0">
                <a:solidFill>
                  <a:srgbClr val="000000"/>
                </a:solidFill>
              </a:rPr>
              <a:t>week for families in need this </a:t>
            </a:r>
            <a:r>
              <a:rPr lang="en-US" altLang="en-US" dirty="0" smtClean="0">
                <a:solidFill>
                  <a:srgbClr val="000000"/>
                </a:solidFill>
              </a:rPr>
              <a:t>Ramadan will make a huge difference! </a:t>
            </a:r>
            <a:endParaRPr lang="en-US" altLang="en-US" dirty="0">
              <a:solidFill>
                <a:srgbClr val="000000"/>
              </a:solidFill>
            </a:endParaRPr>
          </a:p>
          <a:p>
            <a:endParaRPr lang="en-US" altLang="en-US" dirty="0" smtClean="0">
              <a:solidFill>
                <a:srgbClr val="000000"/>
              </a:solidFill>
            </a:endParaRPr>
          </a:p>
          <a:p>
            <a:r>
              <a:rPr lang="en-US" altLang="en-US" dirty="0">
                <a:solidFill>
                  <a:srgbClr val="000000"/>
                </a:solidFill>
              </a:rPr>
              <a:t>T</a:t>
            </a:r>
            <a:r>
              <a:rPr lang="en-US" altLang="en-US" dirty="0" smtClean="0">
                <a:solidFill>
                  <a:srgbClr val="000000"/>
                </a:solidFill>
              </a:rPr>
              <a:t>hank </a:t>
            </a:r>
            <a:r>
              <a:rPr lang="en-US" altLang="en-US" dirty="0">
                <a:solidFill>
                  <a:srgbClr val="000000"/>
                </a:solidFill>
              </a:rPr>
              <a:t>you to everyone </a:t>
            </a:r>
            <a:r>
              <a:rPr lang="en-US" altLang="en-US" dirty="0" smtClean="0">
                <a:solidFill>
                  <a:srgbClr val="000000"/>
                </a:solidFill>
              </a:rPr>
              <a:t>who </a:t>
            </a:r>
            <a:r>
              <a:rPr lang="en-US" altLang="en-US" dirty="0">
                <a:solidFill>
                  <a:srgbClr val="000000"/>
                </a:solidFill>
              </a:rPr>
              <a:t>has </a:t>
            </a:r>
            <a:r>
              <a:rPr lang="en-US" altLang="en-US" dirty="0" smtClean="0">
                <a:solidFill>
                  <a:srgbClr val="000000"/>
                </a:solidFill>
              </a:rPr>
              <a:t>participated in this event. And the prize for the winning forms (contributing </a:t>
            </a:r>
            <a:r>
              <a:rPr lang="en-US" altLang="en-US" u="sng" dirty="0" smtClean="0">
                <a:solidFill>
                  <a:srgbClr val="000000"/>
                </a:solidFill>
              </a:rPr>
              <a:t>the most donations</a:t>
            </a:r>
            <a:r>
              <a:rPr lang="en-US" altLang="en-US" dirty="0" smtClean="0">
                <a:solidFill>
                  <a:srgbClr val="000000"/>
                </a:solidFill>
              </a:rPr>
              <a:t>) goes to ….</a:t>
            </a:r>
          </a:p>
          <a:p>
            <a:endParaRPr lang="en-US" altLang="en-US" dirty="0" smtClean="0">
              <a:solidFill>
                <a:srgbClr val="000000"/>
              </a:solidFill>
            </a:endParaRPr>
          </a:p>
          <a:p>
            <a:r>
              <a:rPr lang="en-US" altLang="en-US" dirty="0" smtClean="0">
                <a:solidFill>
                  <a:srgbClr val="000000"/>
                </a:solidFill>
              </a:rPr>
              <a:t>Year 7 </a:t>
            </a:r>
            <a:r>
              <a:rPr lang="en-US" altLang="en-US" smtClean="0">
                <a:solidFill>
                  <a:srgbClr val="000000"/>
                </a:solidFill>
              </a:rPr>
              <a:t>– 7W1   </a:t>
            </a:r>
            <a:r>
              <a:rPr lang="en-US" altLang="en-US" dirty="0" smtClean="0">
                <a:solidFill>
                  <a:srgbClr val="000000"/>
                </a:solidFill>
              </a:rPr>
              <a:t>Miss </a:t>
            </a:r>
            <a:r>
              <a:rPr lang="en-US" altLang="en-US" dirty="0" err="1" smtClean="0">
                <a:solidFill>
                  <a:srgbClr val="000000"/>
                </a:solidFill>
              </a:rPr>
              <a:t>Zahir</a:t>
            </a:r>
            <a:endParaRPr lang="en-US" altLang="en-US" dirty="0" smtClean="0">
              <a:solidFill>
                <a:srgbClr val="000000"/>
              </a:solidFill>
            </a:endParaRPr>
          </a:p>
          <a:p>
            <a:r>
              <a:rPr lang="en-US" altLang="en-US" dirty="0" smtClean="0">
                <a:solidFill>
                  <a:srgbClr val="000000"/>
                </a:solidFill>
              </a:rPr>
              <a:t>Year 8 – 8W3  </a:t>
            </a:r>
            <a:r>
              <a:rPr lang="en-US" altLang="en-US" dirty="0" err="1" smtClean="0">
                <a:solidFill>
                  <a:srgbClr val="000000"/>
                </a:solidFill>
              </a:rPr>
              <a:t>Mr</a:t>
            </a:r>
            <a:r>
              <a:rPr lang="en-US" altLang="en-US" dirty="0" smtClean="0">
                <a:solidFill>
                  <a:srgbClr val="000000"/>
                </a:solidFill>
              </a:rPr>
              <a:t> </a:t>
            </a:r>
            <a:r>
              <a:rPr lang="en-US" altLang="en-US" dirty="0" err="1" smtClean="0">
                <a:solidFill>
                  <a:srgbClr val="000000"/>
                </a:solidFill>
              </a:rPr>
              <a:t>M</a:t>
            </a:r>
            <a:r>
              <a:rPr lang="en-US" altLang="en-US" dirty="0" err="1">
                <a:solidFill>
                  <a:srgbClr val="000000"/>
                </a:solidFill>
              </a:rPr>
              <a:t>a</a:t>
            </a:r>
            <a:r>
              <a:rPr lang="en-US" altLang="en-US" dirty="0" err="1" smtClean="0">
                <a:solidFill>
                  <a:srgbClr val="000000"/>
                </a:solidFill>
              </a:rPr>
              <a:t>tin</a:t>
            </a:r>
            <a:endParaRPr lang="en-US" altLang="en-US" dirty="0" smtClean="0">
              <a:solidFill>
                <a:srgbClr val="000000"/>
              </a:solidFill>
            </a:endParaRPr>
          </a:p>
          <a:p>
            <a:r>
              <a:rPr lang="en-US" altLang="en-US" dirty="0" smtClean="0">
                <a:solidFill>
                  <a:srgbClr val="000000"/>
                </a:solidFill>
              </a:rPr>
              <a:t>Year 9 – 9W1  </a:t>
            </a:r>
            <a:r>
              <a:rPr lang="en-US" altLang="en-US" dirty="0" err="1" smtClean="0">
                <a:solidFill>
                  <a:srgbClr val="000000"/>
                </a:solidFill>
              </a:rPr>
              <a:t>Mr</a:t>
            </a:r>
            <a:r>
              <a:rPr lang="en-US" altLang="en-US" dirty="0" smtClean="0">
                <a:solidFill>
                  <a:srgbClr val="000000"/>
                </a:solidFill>
              </a:rPr>
              <a:t> Khan</a:t>
            </a:r>
          </a:p>
        </p:txBody>
      </p:sp>
      <p:sp>
        <p:nvSpPr>
          <p:cNvPr id="17" name="Rectangle 1"/>
          <p:cNvSpPr>
            <a:spLocks noChangeArrowheads="1"/>
          </p:cNvSpPr>
          <p:nvPr/>
        </p:nvSpPr>
        <p:spPr bwMode="auto">
          <a:xfrm>
            <a:off x="0"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27" name="Picture 3" descr="Clapping hands emoji — Emoji Family"/>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12260" y="5785981"/>
            <a:ext cx="511959" cy="511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11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4" end="4"/>
                                            </p:txEl>
                                          </p:spTgt>
                                        </p:tgtEl>
                                        <p:attrNameLst>
                                          <p:attrName>style.visibility</p:attrName>
                                        </p:attrNameLst>
                                      </p:cBhvr>
                                      <p:to>
                                        <p:strVal val="visible"/>
                                      </p:to>
                                    </p:set>
                                    <p:anim calcmode="lin" valueType="num">
                                      <p:cBhvr additive="base">
                                        <p:cTn id="7"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xEl>
                                              <p:pRg st="5" end="5"/>
                                            </p:txEl>
                                          </p:spTgt>
                                        </p:tgtEl>
                                        <p:attrNameLst>
                                          <p:attrName>style.visibility</p:attrName>
                                        </p:attrNameLst>
                                      </p:cBhvr>
                                      <p:to>
                                        <p:strVal val="visible"/>
                                      </p:to>
                                    </p:set>
                                    <p:anim calcmode="lin" valueType="num">
                                      <p:cBhvr additive="base">
                                        <p:cTn id="11"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xEl>
                                              <p:pRg st="6" end="6"/>
                                            </p:txEl>
                                          </p:spTgt>
                                        </p:tgtEl>
                                        <p:attrNameLst>
                                          <p:attrName>style.visibility</p:attrName>
                                        </p:attrNameLst>
                                      </p:cBhvr>
                                      <p:to>
                                        <p:strVal val="visible"/>
                                      </p:to>
                                    </p:set>
                                    <p:anim calcmode="lin" valueType="num">
                                      <p:cBhvr additive="base">
                                        <p:cTn id="15"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270639" y="1025568"/>
            <a:ext cx="7769128" cy="2386594"/>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sz="2911" dirty="0">
                <a:solidFill>
                  <a:srgbClr val="FF0000"/>
                </a:solidFill>
              </a:rPr>
              <a:t>Homework has been set for this week.</a:t>
            </a:r>
          </a:p>
          <a:p>
            <a:r>
              <a:rPr lang="en-GB" sz="2911" dirty="0">
                <a:solidFill>
                  <a:srgbClr val="FF0000"/>
                </a:solidFill>
              </a:rPr>
              <a:t>Remember to log in and complete your set tasks. </a:t>
            </a:r>
          </a:p>
        </p:txBody>
      </p:sp>
      <p:sp>
        <p:nvSpPr>
          <p:cNvPr id="7" name="Subtitle 2"/>
          <p:cNvSpPr txBox="1">
            <a:spLocks/>
          </p:cNvSpPr>
          <p:nvPr/>
        </p:nvSpPr>
        <p:spPr>
          <a:xfrm>
            <a:off x="217792" y="2548601"/>
            <a:ext cx="6855114" cy="1655066"/>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294521" y="542641"/>
            <a:ext cx="2212471" cy="1354405"/>
          </a:xfrm>
          <a:prstGeom prst="rect">
            <a:avLst/>
          </a:prstGeom>
        </p:spPr>
      </p:pic>
      <p:pic>
        <p:nvPicPr>
          <p:cNvPr id="2" name="Picture 1"/>
          <p:cNvPicPr>
            <a:picLocks noChangeAspect="1"/>
          </p:cNvPicPr>
          <p:nvPr/>
        </p:nvPicPr>
        <p:blipFill rotWithShape="1">
          <a:blip r:embed="rId4"/>
          <a:srcRect l="26769" t="41600" r="41731" b="55600"/>
          <a:stretch/>
        </p:blipFill>
        <p:spPr>
          <a:xfrm>
            <a:off x="1643058" y="5344184"/>
            <a:ext cx="10266643" cy="513332"/>
          </a:xfrm>
          <a:prstGeom prst="rect">
            <a:avLst/>
          </a:prstGeom>
        </p:spPr>
      </p:pic>
      <p:sp>
        <p:nvSpPr>
          <p:cNvPr id="3" name="TextBox 2"/>
          <p:cNvSpPr txBox="1"/>
          <p:nvPr/>
        </p:nvSpPr>
        <p:spPr>
          <a:xfrm>
            <a:off x="7582415" y="2572300"/>
            <a:ext cx="2924577"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06" y="3729120"/>
            <a:ext cx="1466916" cy="148411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99602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7" descr="Equipment for sale _Page_2">
            <a:extLst>
              <a:ext uri="{FF2B5EF4-FFF2-40B4-BE49-F238E27FC236}">
                <a16:creationId xmlns:a16="http://schemas.microsoft.com/office/drawing/2014/main" id="{4547BDF5-A547-4AC5-B9EB-83E496193A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34500" t="2696" r="34099" b="82884"/>
          <a:stretch>
            <a:fillRect/>
          </a:stretch>
        </p:blipFill>
        <p:spPr bwMode="auto">
          <a:xfrm>
            <a:off x="10804900" y="1863149"/>
            <a:ext cx="1083447" cy="8013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 name="Picture 6" descr="Equipment for sale _Page_1">
            <a:extLst>
              <a:ext uri="{FF2B5EF4-FFF2-40B4-BE49-F238E27FC236}">
                <a16:creationId xmlns:a16="http://schemas.microsoft.com/office/drawing/2014/main" id="{E0ACBE95-C8F8-4AE5-975B-C6C61B40E7C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1" t="40316" r="15645" b="35473"/>
          <a:stretch/>
        </p:blipFill>
        <p:spPr bwMode="auto">
          <a:xfrm>
            <a:off x="8469686" y="1941244"/>
            <a:ext cx="2105986" cy="11578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6" descr="Equipment for sale _Page_1">
            <a:extLst>
              <a:ext uri="{FF2B5EF4-FFF2-40B4-BE49-F238E27FC236}">
                <a16:creationId xmlns:a16="http://schemas.microsoft.com/office/drawing/2014/main" id="{8837DC3C-22D2-4E14-BC52-8EDBA5695FE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595" t="63545" r="30610" b="15608"/>
          <a:stretch/>
        </p:blipFill>
        <p:spPr bwMode="auto">
          <a:xfrm>
            <a:off x="9955713" y="2447197"/>
            <a:ext cx="1093011" cy="99694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5" name="Picture 24" descr="Background pattern&#10;&#10;Description automatically generated">
            <a:extLst>
              <a:ext uri="{FF2B5EF4-FFF2-40B4-BE49-F238E27FC236}">
                <a16:creationId xmlns:a16="http://schemas.microsoft.com/office/drawing/2014/main" id="{EC7156D7-6116-432F-A855-464F7654D83A}"/>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2096" y="1210467"/>
            <a:ext cx="5647533" cy="5647533"/>
          </a:xfrm>
          <a:prstGeom prst="rect">
            <a:avLst/>
          </a:prstGeom>
        </p:spPr>
      </p:pic>
      <p:sp>
        <p:nvSpPr>
          <p:cNvPr id="4" name="Control 4"/>
          <p:cNvSpPr>
            <a:spLocks noChangeArrowheads="1" noChangeShapeType="1"/>
          </p:cNvSpPr>
          <p:nvPr/>
        </p:nvSpPr>
        <p:spPr bwMode="auto">
          <a:xfrm>
            <a:off x="-226504" y="3698897"/>
            <a:ext cx="5994400" cy="2160204"/>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p:txBody>
      </p:sp>
      <p:sp>
        <p:nvSpPr>
          <p:cNvPr id="5" name="Text Box 5"/>
          <p:cNvSpPr txBox="1">
            <a:spLocks noChangeArrowheads="1"/>
          </p:cNvSpPr>
          <p:nvPr/>
        </p:nvSpPr>
        <p:spPr bwMode="auto">
          <a:xfrm>
            <a:off x="240070" y="941234"/>
            <a:ext cx="5659833" cy="6328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Replacement equipment for your learning wallet can be purchased at the following locations/times:</a:t>
            </a:r>
          </a:p>
        </p:txBody>
      </p:sp>
      <p:sp>
        <p:nvSpPr>
          <p:cNvPr id="20" name="Text Box 5">
            <a:extLst>
              <a:ext uri="{FF2B5EF4-FFF2-40B4-BE49-F238E27FC236}">
                <a16:creationId xmlns:a16="http://schemas.microsoft.com/office/drawing/2014/main" id="{A53F7710-F081-4C60-8230-214C86A026C4}"/>
              </a:ext>
            </a:extLst>
          </p:cNvPr>
          <p:cNvSpPr txBox="1">
            <a:spLocks noChangeArrowheads="1"/>
          </p:cNvSpPr>
          <p:nvPr/>
        </p:nvSpPr>
        <p:spPr bwMode="auto">
          <a:xfrm>
            <a:off x="6424105" y="937911"/>
            <a:ext cx="5437420" cy="18907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following items can be purchased for </a:t>
            </a:r>
            <a:r>
              <a:rPr kumimoji="0" lang="en-GB" altLang="en-US" sz="1600" b="1" i="0" u="sng" strike="noStrike" kern="1200" cap="none" spc="0" normalizeH="0" baseline="0" noProof="0" dirty="0">
                <a:ln>
                  <a:noFill/>
                </a:ln>
                <a:solidFill>
                  <a:prstClr val="black"/>
                </a:solidFill>
                <a:effectLst/>
                <a:uLnTx/>
                <a:uFillTx/>
                <a:latin typeface="Calibri" panose="020F0502020204030204" pitchFamily="34" charset="0"/>
                <a:ea typeface="+mn-ea"/>
                <a:cs typeface="+mn-cs"/>
              </a:rPr>
              <a:t>10p each</a:t>
            </a: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(cash only) from West Canteen, East Canteen, the Library, and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LRC (next to W214):</a:t>
            </a:r>
          </a:p>
        </p:txBody>
      </p:sp>
      <p:pic>
        <p:nvPicPr>
          <p:cNvPr id="1033" name="Picture 9" descr="CA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944" y="6247306"/>
            <a:ext cx="1827213" cy="3905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4" name="Picture 10" descr="Secu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9140" y="6244131"/>
            <a:ext cx="2655887" cy="393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3" name="Straight Connector 2">
            <a:extLst>
              <a:ext uri="{FF2B5EF4-FFF2-40B4-BE49-F238E27FC236}">
                <a16:creationId xmlns:a16="http://schemas.microsoft.com/office/drawing/2014/main" id="{52DE424C-A8DF-4E31-8B11-64DFBC4F3497}"/>
              </a:ext>
            </a:extLst>
          </p:cNvPr>
          <p:cNvCxnSpPr>
            <a:cxnSpLocks/>
          </p:cNvCxnSpPr>
          <p:nvPr/>
        </p:nvCxnSpPr>
        <p:spPr>
          <a:xfrm>
            <a:off x="6096000" y="640933"/>
            <a:ext cx="0" cy="540164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8A5EB2A-FC66-45A8-A795-2640F0FFD2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0070" y="312325"/>
            <a:ext cx="2486301" cy="380404"/>
          </a:xfrm>
          <a:prstGeom prst="rect">
            <a:avLst/>
          </a:prstGeom>
        </p:spPr>
      </p:pic>
      <p:sp>
        <p:nvSpPr>
          <p:cNvPr id="14" name="Rectangle 13">
            <a:extLst>
              <a:ext uri="{FF2B5EF4-FFF2-40B4-BE49-F238E27FC236}">
                <a16:creationId xmlns:a16="http://schemas.microsoft.com/office/drawing/2014/main" id="{A3D8D4DA-99E6-4DFF-8EC4-836A988D3CAE}"/>
              </a:ext>
            </a:extLst>
          </p:cNvPr>
          <p:cNvSpPr/>
          <p:nvPr/>
        </p:nvSpPr>
        <p:spPr>
          <a:xfrm>
            <a:off x="0" y="0"/>
            <a:ext cx="12192000" cy="93781"/>
          </a:xfrm>
          <a:prstGeom prst="rect">
            <a:avLst/>
          </a:prstGeom>
          <a:solidFill>
            <a:srgbClr val="C02727"/>
          </a:solidFill>
          <a:ln>
            <a:solidFill>
              <a:srgbClr val="C02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8" name="Table 17">
            <a:extLst>
              <a:ext uri="{FF2B5EF4-FFF2-40B4-BE49-F238E27FC236}">
                <a16:creationId xmlns:a16="http://schemas.microsoft.com/office/drawing/2014/main" id="{F08ACAB6-840A-429C-81D3-E4B3A63CFF8F}"/>
              </a:ext>
            </a:extLst>
          </p:cNvPr>
          <p:cNvGraphicFramePr>
            <a:graphicFrameLocks noGrp="1"/>
          </p:cNvGraphicFramePr>
          <p:nvPr>
            <p:extLst/>
          </p:nvPr>
        </p:nvGraphicFramePr>
        <p:xfrm>
          <a:off x="490140" y="1827105"/>
          <a:ext cx="5201050" cy="3743583"/>
        </p:xfrm>
        <a:graphic>
          <a:graphicData uri="http://schemas.openxmlformats.org/drawingml/2006/table">
            <a:tbl>
              <a:tblPr firstRow="1" bandRow="1">
                <a:tableStyleId>{5C22544A-7EE6-4342-B048-85BDC9FD1C3A}</a:tableStyleId>
              </a:tblPr>
              <a:tblGrid>
                <a:gridCol w="1040210">
                  <a:extLst>
                    <a:ext uri="{9D8B030D-6E8A-4147-A177-3AD203B41FA5}">
                      <a16:colId xmlns:a16="http://schemas.microsoft.com/office/drawing/2014/main" val="3484098122"/>
                    </a:ext>
                  </a:extLst>
                </a:gridCol>
                <a:gridCol w="1040210">
                  <a:extLst>
                    <a:ext uri="{9D8B030D-6E8A-4147-A177-3AD203B41FA5}">
                      <a16:colId xmlns:a16="http://schemas.microsoft.com/office/drawing/2014/main" val="94406851"/>
                    </a:ext>
                  </a:extLst>
                </a:gridCol>
                <a:gridCol w="1040210">
                  <a:extLst>
                    <a:ext uri="{9D8B030D-6E8A-4147-A177-3AD203B41FA5}">
                      <a16:colId xmlns:a16="http://schemas.microsoft.com/office/drawing/2014/main" val="3789054177"/>
                    </a:ext>
                  </a:extLst>
                </a:gridCol>
                <a:gridCol w="1040210">
                  <a:extLst>
                    <a:ext uri="{9D8B030D-6E8A-4147-A177-3AD203B41FA5}">
                      <a16:colId xmlns:a16="http://schemas.microsoft.com/office/drawing/2014/main" val="3385057007"/>
                    </a:ext>
                  </a:extLst>
                </a:gridCol>
                <a:gridCol w="1040210">
                  <a:extLst>
                    <a:ext uri="{9D8B030D-6E8A-4147-A177-3AD203B41FA5}">
                      <a16:colId xmlns:a16="http://schemas.microsoft.com/office/drawing/2014/main" val="1821976195"/>
                    </a:ext>
                  </a:extLst>
                </a:gridCol>
              </a:tblGrid>
              <a:tr h="268863">
                <a:tc>
                  <a:txBody>
                    <a:bodyPr/>
                    <a:lstStyle/>
                    <a:p>
                      <a:pPr algn="ctr"/>
                      <a:r>
                        <a:rPr lang="en-GB" sz="1100" dirty="0">
                          <a:latin typeface="Calibri" panose="020F0502020204030204" pitchFamily="34" charset="0"/>
                          <a:cs typeface="Calibri" panose="020F0502020204030204" pitchFamily="34" charset="0"/>
                        </a:rPr>
                        <a:t>Day</a:t>
                      </a: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West</a:t>
                      </a:r>
                      <a:r>
                        <a:rPr lang="en-GB" sz="1100" baseline="0" dirty="0">
                          <a:latin typeface="Calibri" panose="020F0502020204030204" pitchFamily="34" charset="0"/>
                          <a:cs typeface="Calibri" panose="020F0502020204030204" pitchFamily="34" charset="0"/>
                        </a:rPr>
                        <a:t> Canteen</a:t>
                      </a:r>
                      <a:endParaRPr lang="en-GB" sz="1100" dirty="0">
                        <a:latin typeface="Calibri" panose="020F0502020204030204" pitchFamily="34" charset="0"/>
                        <a:cs typeface="Calibri" panose="020F0502020204030204" pitchFamily="34" charset="0"/>
                      </a:endParaRPr>
                    </a:p>
                  </a:txBody>
                  <a:tcPr anchor="ctr">
                    <a:solidFill>
                      <a:srgbClr val="C02727"/>
                    </a:solidFill>
                  </a:tcPr>
                </a:tc>
                <a:tc>
                  <a:txBody>
                    <a:bodyPr/>
                    <a:lstStyle/>
                    <a:p>
                      <a:pPr algn="ctr"/>
                      <a:r>
                        <a:rPr lang="en-GB" sz="1100" baseline="0" dirty="0">
                          <a:latin typeface="Calibri" panose="020F0502020204030204" pitchFamily="34" charset="0"/>
                          <a:cs typeface="Calibri" panose="020F0502020204030204" pitchFamily="34" charset="0"/>
                        </a:rPr>
                        <a:t>East Canteen</a:t>
                      </a:r>
                      <a:endParaRPr lang="en-GB" sz="1100" dirty="0">
                        <a:latin typeface="Calibri" panose="020F0502020204030204" pitchFamily="34" charset="0"/>
                        <a:cs typeface="Calibri" panose="020F0502020204030204" pitchFamily="34" charset="0"/>
                      </a:endParaRP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Library or LRC</a:t>
                      </a: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Library</a:t>
                      </a:r>
                    </a:p>
                  </a:txBody>
                  <a:tcPr anchor="ctr">
                    <a:solidFill>
                      <a:srgbClr val="C02727"/>
                    </a:solidFill>
                  </a:tcPr>
                </a:tc>
                <a:extLst>
                  <a:ext uri="{0D108BD9-81ED-4DB2-BD59-A6C34878D82A}">
                    <a16:rowId xmlns:a16="http://schemas.microsoft.com/office/drawing/2014/main" val="1347746171"/>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Monday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10:10– </a:t>
                      </a:r>
                      <a:r>
                        <a:rPr lang="en-GB" sz="1100" dirty="0" smtClean="0">
                          <a:solidFill>
                            <a:srgbClr val="142A33"/>
                          </a:solidFill>
                          <a:latin typeface="Calibri" panose="020F0502020204030204" pitchFamily="34" charset="0"/>
                          <a:cs typeface="Calibri" panose="020F0502020204030204" pitchFamily="34" charset="0"/>
                        </a:rPr>
                        <a:t>10:30</a:t>
                      </a:r>
                      <a:endParaRPr lang="en-GB" sz="110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11:10</a:t>
                      </a:r>
                      <a:r>
                        <a:rPr lang="en-GB" sz="1100" baseline="0" dirty="0" smtClean="0">
                          <a:solidFill>
                            <a:srgbClr val="142A33"/>
                          </a:solidFill>
                          <a:latin typeface="Calibri" panose="020F0502020204030204" pitchFamily="34" charset="0"/>
                          <a:cs typeface="Calibri" panose="020F0502020204030204" pitchFamily="34" charset="0"/>
                        </a:rPr>
                        <a:t>–11:30</a:t>
                      </a:r>
                      <a:endParaRPr lang="en-GB" sz="1100" baseline="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12:40–13:00</a:t>
                      </a:r>
                      <a:endParaRPr lang="en-GB" sz="110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13:40–14:00</a:t>
                      </a:r>
                      <a:endParaRPr lang="en-GB" sz="1100" dirty="0">
                        <a:solidFill>
                          <a:srgbClr val="142A33"/>
                        </a:solidFill>
                        <a:latin typeface="Calibri" panose="020F0502020204030204" pitchFamily="34" charset="0"/>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16:10</a:t>
                      </a:r>
                      <a:r>
                        <a:rPr lang="en-GB" sz="1100" baseline="0" dirty="0">
                          <a:solidFill>
                            <a:srgbClr val="142A33"/>
                          </a:solidFill>
                          <a:latin typeface="Calibri" panose="020F0502020204030204" pitchFamily="34" charset="0"/>
                          <a:cs typeface="Calibri" panose="020F0502020204030204" pitchFamily="34" charset="0"/>
                        </a:rPr>
                        <a:t>–16:30</a:t>
                      </a:r>
                      <a:endParaRPr lang="en-GB" sz="1100" dirty="0">
                        <a:solidFill>
                          <a:srgbClr val="142A33"/>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087789653"/>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Tuesday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15:10–15:30</a:t>
                      </a:r>
                    </a:p>
                  </a:txBody>
                  <a:tcPr anchor="ctr"/>
                </a:tc>
                <a:extLst>
                  <a:ext uri="{0D108BD9-81ED-4DB2-BD59-A6C34878D82A}">
                    <a16:rowId xmlns:a16="http://schemas.microsoft.com/office/drawing/2014/main" val="925187817"/>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Wednesday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rPr>
                        <a:t>15:10–15:30</a:t>
                      </a:r>
                    </a:p>
                  </a:txBody>
                  <a:tcPr anchor="ctr"/>
                </a:tc>
                <a:extLst>
                  <a:ext uri="{0D108BD9-81ED-4DB2-BD59-A6C34878D82A}">
                    <a16:rowId xmlns:a16="http://schemas.microsoft.com/office/drawing/2014/main" val="2488480627"/>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Thursday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rPr>
                        <a:t>15:10–15:30</a:t>
                      </a:r>
                    </a:p>
                  </a:txBody>
                  <a:tcPr anchor="ctr"/>
                </a:tc>
                <a:extLst>
                  <a:ext uri="{0D108BD9-81ED-4DB2-BD59-A6C34878D82A}">
                    <a16:rowId xmlns:a16="http://schemas.microsoft.com/office/drawing/2014/main" val="4286124507"/>
                  </a:ext>
                </a:extLst>
              </a:tr>
              <a:tr h="268863">
                <a:tc>
                  <a:txBody>
                    <a:bodyPr/>
                    <a:lstStyle/>
                    <a:p>
                      <a:pPr algn="ctr"/>
                      <a:r>
                        <a:rPr lang="en-GB" sz="1100" dirty="0">
                          <a:solidFill>
                            <a:srgbClr val="142A33"/>
                          </a:solidFill>
                          <a:latin typeface="Calibri" panose="020F0502020204030204" pitchFamily="34" charset="0"/>
                          <a:cs typeface="Calibri" panose="020F0502020204030204" pitchFamily="34" charset="0"/>
                        </a:rPr>
                        <a:t>Friday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smtClean="0">
                          <a:solidFill>
                            <a:srgbClr val="142A33"/>
                          </a:solidFill>
                          <a:latin typeface="Calibri" panose="020F0502020204030204" pitchFamily="34" charset="0"/>
                          <a:cs typeface="Calibri" panose="020F0502020204030204" pitchFamily="34" charset="0"/>
                        </a:rPr>
                        <a:t>11:10–11:30</a:t>
                      </a:r>
                      <a:endParaRPr lang="en-GB" sz="1100" baseline="0" dirty="0">
                        <a:solidFill>
                          <a:srgbClr val="142A33"/>
                        </a:solidFill>
                        <a:latin typeface="Calibri" panose="020F0502020204030204" pitchFamily="34" charset="0"/>
                        <a:cs typeface="Calibri" panose="020F0502020204030204" pitchFamily="34" charset="0"/>
                      </a:endParaRPr>
                    </a:p>
                    <a:p>
                      <a:pPr algn="ctr"/>
                      <a:r>
                        <a:rPr lang="en-GB" sz="1100" baseline="0" smtClean="0">
                          <a:solidFill>
                            <a:srgbClr val="142A33"/>
                          </a:solidFill>
                          <a:latin typeface="Calibri" panose="020F0502020204030204" pitchFamily="34" charset="0"/>
                          <a:cs typeface="Calibri" panose="020F0502020204030204" pitchFamily="34" charset="0"/>
                        </a:rPr>
                        <a:t>12:40–12:30</a:t>
                      </a:r>
                      <a:endParaRPr lang="en-GB" sz="1100" dirty="0">
                        <a:solidFill>
                          <a:srgbClr val="142A33"/>
                        </a:solidFill>
                        <a:latin typeface="Calibri" panose="020F0502020204030204" pitchFamily="34" charset="0"/>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13:40–14:00</a:t>
                      </a:r>
                    </a:p>
                  </a:txBody>
                  <a:tcPr anchor="ctr"/>
                </a:tc>
                <a:extLst>
                  <a:ext uri="{0D108BD9-81ED-4DB2-BD59-A6C34878D82A}">
                    <a16:rowId xmlns:a16="http://schemas.microsoft.com/office/drawing/2014/main" val="2413085152"/>
                  </a:ext>
                </a:extLst>
              </a:tr>
            </a:tbl>
          </a:graphicData>
        </a:graphic>
      </p:graphicFrame>
      <p:pic>
        <p:nvPicPr>
          <p:cNvPr id="31" name="Picture 6" descr="Equipment for sale _Page_1">
            <a:extLst>
              <a:ext uri="{FF2B5EF4-FFF2-40B4-BE49-F238E27FC236}">
                <a16:creationId xmlns:a16="http://schemas.microsoft.com/office/drawing/2014/main" id="{134DA244-0F8D-4F68-805F-221B944BB7A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234" t="22981" r="37757" b="59180"/>
          <a:stretch/>
        </p:blipFill>
        <p:spPr bwMode="auto">
          <a:xfrm rot="2691819">
            <a:off x="7932045" y="2522488"/>
            <a:ext cx="870389" cy="9995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2" name="Picture 6" descr="Equipment for sale _Page_1">
            <a:extLst>
              <a:ext uri="{FF2B5EF4-FFF2-40B4-BE49-F238E27FC236}">
                <a16:creationId xmlns:a16="http://schemas.microsoft.com/office/drawing/2014/main" id="{03B07411-6DF9-4341-8417-77BD37B0F99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1" t="4715" r="15645" b="77098"/>
          <a:stretch/>
        </p:blipFill>
        <p:spPr bwMode="auto">
          <a:xfrm>
            <a:off x="6240815" y="1882603"/>
            <a:ext cx="2467280" cy="10189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34" name="Table 33">
            <a:extLst>
              <a:ext uri="{FF2B5EF4-FFF2-40B4-BE49-F238E27FC236}">
                <a16:creationId xmlns:a16="http://schemas.microsoft.com/office/drawing/2014/main" id="{8D1F10A1-8E03-4918-BED0-1144B5AD1C0F}"/>
              </a:ext>
            </a:extLst>
          </p:cNvPr>
          <p:cNvGraphicFramePr>
            <a:graphicFrameLocks noGrp="1"/>
          </p:cNvGraphicFramePr>
          <p:nvPr>
            <p:extLst/>
          </p:nvPr>
        </p:nvGraphicFramePr>
        <p:xfrm>
          <a:off x="8974130" y="5547687"/>
          <a:ext cx="2887397" cy="335280"/>
        </p:xfrm>
        <a:graphic>
          <a:graphicData uri="http://schemas.openxmlformats.org/drawingml/2006/table">
            <a:tbl>
              <a:tblPr firstRow="1" bandRow="1">
                <a:tableStyleId>{5C22544A-7EE6-4342-B048-85BDC9FD1C3A}</a:tableStyleId>
              </a:tblPr>
              <a:tblGrid>
                <a:gridCol w="2887397">
                  <a:extLst>
                    <a:ext uri="{9D8B030D-6E8A-4147-A177-3AD203B41FA5}">
                      <a16:colId xmlns:a16="http://schemas.microsoft.com/office/drawing/2014/main" val="2392273897"/>
                    </a:ext>
                  </a:extLst>
                </a:gridCol>
              </a:tblGrid>
              <a:tr h="178121">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normalizeH="0" baseline="0" dirty="0">
                          <a:ln>
                            <a:noFill/>
                          </a:ln>
                          <a:solidFill>
                            <a:schemeClr val="tx1"/>
                          </a:solidFill>
                          <a:effectLst/>
                          <a:latin typeface="Calibri" panose="020F0502020204030204" pitchFamily="34" charset="0"/>
                          <a:ea typeface="+mn-ea"/>
                          <a:cs typeface="+mn-cs"/>
                        </a:rPr>
                        <a:t>£15.00</a:t>
                      </a:r>
                      <a:endParaRPr kumimoji="0" lang="en-GB" sz="1600" b="1" i="0" u="none" strike="noStrike" kern="1200" cap="none" normalizeH="0" baseline="0" dirty="0">
                        <a:ln>
                          <a:noFill/>
                        </a:ln>
                        <a:solidFill>
                          <a:schemeClr val="tx1"/>
                        </a:solidFill>
                        <a:effectLst/>
                        <a:latin typeface="Calibri" panose="020F050202020403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302039"/>
                  </a:ext>
                </a:extLst>
              </a:tr>
            </a:tbl>
          </a:graphicData>
        </a:graphic>
      </p:graphicFrame>
      <p:sp>
        <p:nvSpPr>
          <p:cNvPr id="36" name="TextBox 35">
            <a:extLst>
              <a:ext uri="{FF2B5EF4-FFF2-40B4-BE49-F238E27FC236}">
                <a16:creationId xmlns:a16="http://schemas.microsoft.com/office/drawing/2014/main" id="{ACC4F06B-EEBF-450B-B7DD-CCF2197225B2}"/>
              </a:ext>
            </a:extLst>
          </p:cNvPr>
          <p:cNvSpPr txBox="1"/>
          <p:nvPr/>
        </p:nvSpPr>
        <p:spPr>
          <a:xfrm>
            <a:off x="6817708" y="5554756"/>
            <a:ext cx="2635334" cy="338554"/>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£1.70</a:t>
            </a:r>
          </a:p>
        </p:txBody>
      </p:sp>
      <p:sp>
        <p:nvSpPr>
          <p:cNvPr id="38" name="TextBox 37">
            <a:extLst>
              <a:ext uri="{FF2B5EF4-FFF2-40B4-BE49-F238E27FC236}">
                <a16:creationId xmlns:a16="http://schemas.microsoft.com/office/drawing/2014/main" id="{3C6ED1E8-FC63-425D-BB44-8AF979190E32}"/>
              </a:ext>
            </a:extLst>
          </p:cNvPr>
          <p:cNvSpPr txBox="1"/>
          <p:nvPr/>
        </p:nvSpPr>
        <p:spPr>
          <a:xfrm>
            <a:off x="6500811" y="3447311"/>
            <a:ext cx="5360709" cy="58477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following items can be purchased from West Office using money on your ParentPay:</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A3 Tuff Bag Assorted">
            <a:extLst>
              <a:ext uri="{FF2B5EF4-FFF2-40B4-BE49-F238E27FC236}">
                <a16:creationId xmlns:a16="http://schemas.microsoft.com/office/drawing/2014/main" id="{B5B2D3A7-3FA3-4C6A-AF6E-96EE13EC895D}"/>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02" t="2286" r="2979" b="3210"/>
          <a:stretch/>
        </p:blipFill>
        <p:spPr bwMode="auto">
          <a:xfrm>
            <a:off x="7334798" y="4279940"/>
            <a:ext cx="1601154" cy="118562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1" descr="fx-85GT-728x512px">
            <a:extLst>
              <a:ext uri="{FF2B5EF4-FFF2-40B4-BE49-F238E27FC236}">
                <a16:creationId xmlns:a16="http://schemas.microsoft.com/office/drawing/2014/main" id="{4EF5A8A5-DE86-4634-A253-C8193B28990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l="31754" r="32710"/>
          <a:stretch>
            <a:fillRect/>
          </a:stretch>
        </p:blipFill>
        <p:spPr bwMode="auto">
          <a:xfrm>
            <a:off x="10059738" y="4201397"/>
            <a:ext cx="716179" cy="134449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802290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89" y="1062085"/>
            <a:ext cx="5647137" cy="5647137"/>
          </a:xfrm>
          <a:prstGeom prst="rect">
            <a:avLst/>
          </a:prstGeom>
        </p:spPr>
      </p:pic>
      <p:sp>
        <p:nvSpPr>
          <p:cNvPr id="20" name="TextBox 19"/>
          <p:cNvSpPr txBox="1"/>
          <p:nvPr/>
        </p:nvSpPr>
        <p:spPr>
          <a:xfrm>
            <a:off x="99730" y="69076"/>
            <a:ext cx="6514276" cy="1323439"/>
          </a:xfrm>
          <a:prstGeom prst="rect">
            <a:avLst/>
          </a:prstGeom>
          <a:noFill/>
        </p:spPr>
        <p:txBody>
          <a:bodyPr wrap="square" rtlCol="0">
            <a:spAutoFit/>
          </a:bodyPr>
          <a:lstStyle/>
          <a:p>
            <a:pPr algn="ctr" defTabSz="277233">
              <a:defRPr/>
            </a:pPr>
            <a:r>
              <a:rPr lang="en-GB" sz="4000" u="sng" dirty="0">
                <a:solidFill>
                  <a:prstClr val="black"/>
                </a:solidFill>
                <a:latin typeface="Comic Sans MS" panose="030F0702030302020204" pitchFamily="66" charset="0"/>
              </a:rPr>
              <a:t>Secure </a:t>
            </a:r>
            <a:r>
              <a:rPr lang="en-GB" sz="4000" u="sng">
                <a:solidFill>
                  <a:prstClr val="black"/>
                </a:solidFill>
                <a:latin typeface="Comic Sans MS" panose="030F0702030302020204" pitchFamily="66" charset="0"/>
              </a:rPr>
              <a:t>your </a:t>
            </a:r>
            <a:r>
              <a:rPr lang="en-GB" sz="4000" u="sng" smtClean="0">
                <a:solidFill>
                  <a:prstClr val="black"/>
                </a:solidFill>
                <a:latin typeface="Comic Sans MS" panose="030F0702030302020204" pitchFamily="66" charset="0"/>
              </a:rPr>
              <a:t>Wellbeing: </a:t>
            </a:r>
            <a:r>
              <a:rPr lang="en-GB" sz="4000"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28" name="Rounded Rectangle 27"/>
          <p:cNvSpPr/>
          <p:nvPr/>
        </p:nvSpPr>
        <p:spPr>
          <a:xfrm>
            <a:off x="581677" y="1587019"/>
            <a:ext cx="1445948" cy="1007970"/>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Staying safe – rail, bike and water</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6026" y="1618283"/>
            <a:ext cx="1445948" cy="1007970"/>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a:solidFill>
                  <a:prstClr val="black"/>
                </a:solidFill>
                <a:latin typeface="Comic Sans MS" panose="030F0702030302020204" pitchFamily="66" charset="0"/>
              </a:rPr>
              <a:t>What is </a:t>
            </a:r>
            <a:r>
              <a:rPr lang="en-US" sz="1400" dirty="0" smtClean="0">
                <a:solidFill>
                  <a:prstClr val="black"/>
                </a:solidFill>
                <a:latin typeface="Comic Sans MS" panose="030F0702030302020204" pitchFamily="66" charset="0"/>
              </a:rPr>
              <a:t>oral health</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375" y="1592986"/>
            <a:ext cx="1445948" cy="1007970"/>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What is personal hygiene?</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24" y="1587018"/>
            <a:ext cx="1445948" cy="1007970"/>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What is mental health?</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592" y="1606368"/>
            <a:ext cx="1514726" cy="1007970"/>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What is social and physical health?</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237" y="1605351"/>
            <a:ext cx="1445948"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What does puberty mean?</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906" y="3123362"/>
            <a:ext cx="6774434" cy="3585860"/>
          </a:xfrm>
          <a:prstGeom prst="rect">
            <a:avLst/>
          </a:prstGeom>
          <a:ln>
            <a:solidFill>
              <a:srgbClr val="E74519"/>
            </a:solidFill>
          </a:ln>
        </p:spPr>
        <p:txBody>
          <a:bodyPr vert="horz" lIns="55445" tIns="27723" rIns="55445" bIns="2772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73">
              <a:lnSpc>
                <a:spcPct val="110000"/>
              </a:lnSpc>
              <a:spcBef>
                <a:spcPts val="607"/>
              </a:spcBef>
              <a:buNone/>
              <a:defRPr/>
            </a:pPr>
            <a:r>
              <a:rPr lang="en-US" sz="1940" b="1" dirty="0">
                <a:solidFill>
                  <a:prstClr val="black"/>
                </a:solidFill>
                <a:latin typeface="Comic Sans MS"/>
              </a:rPr>
              <a:t>Today we will look at:</a:t>
            </a:r>
          </a:p>
          <a:p>
            <a:pPr marL="0" indent="0" defTabSz="554473">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What is </a:t>
            </a:r>
            <a:r>
              <a:rPr lang="en-US" sz="1940" b="1" dirty="0" smtClean="0">
                <a:solidFill>
                  <a:prstClr val="black"/>
                </a:solidFill>
                <a:latin typeface="Comic Sans MS"/>
              </a:rPr>
              <a:t>social health?</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a:solidFill>
                  <a:prstClr val="black"/>
                </a:solidFill>
                <a:latin typeface="Comic Sans MS"/>
              </a:rPr>
              <a:t>Definition of </a:t>
            </a:r>
            <a:r>
              <a:rPr lang="en-US" sz="1940" b="1" dirty="0" smtClean="0">
                <a:solidFill>
                  <a:prstClr val="black"/>
                </a:solidFill>
                <a:latin typeface="Comic Sans MS"/>
              </a:rPr>
              <a:t>social health</a:t>
            </a:r>
          </a:p>
          <a:p>
            <a:pPr marL="138623" indent="-138623" defTabSz="554499">
              <a:lnSpc>
                <a:spcPct val="110000"/>
              </a:lnSpc>
              <a:spcBef>
                <a:spcPts val="607"/>
              </a:spcBef>
              <a:buFontTx/>
              <a:buChar char="-"/>
              <a:defRPr/>
            </a:pPr>
            <a:r>
              <a:rPr lang="en-US" sz="1940" b="1" dirty="0" smtClean="0">
                <a:solidFill>
                  <a:prstClr val="black"/>
                </a:solidFill>
                <a:latin typeface="Comic Sans MS"/>
              </a:rPr>
              <a:t>Why social health is important to wellbeing</a:t>
            </a:r>
            <a:endParaRPr lang="en-US" sz="1940" b="1" dirty="0">
              <a:solidFill>
                <a:prstClr val="black"/>
              </a:solidFill>
              <a:latin typeface="Comic Sans MS"/>
            </a:endParaRPr>
          </a:p>
          <a:p>
            <a:pPr marL="138616" indent="-138616" defTabSz="554473">
              <a:lnSpc>
                <a:spcPct val="110000"/>
              </a:lnSpc>
              <a:spcBef>
                <a:spcPts val="607"/>
              </a:spcBef>
              <a:buFontTx/>
              <a:buChar char="-"/>
              <a:defRPr/>
            </a:pPr>
            <a:endParaRPr lang="en-US" sz="1940" b="1" dirty="0" smtClean="0">
              <a:solidFill>
                <a:prstClr val="black"/>
              </a:solidFill>
              <a:latin typeface="Comic Sans MS"/>
            </a:endParaRPr>
          </a:p>
        </p:txBody>
      </p:sp>
      <p:sp>
        <p:nvSpPr>
          <p:cNvPr id="14" name="Content Placeholder 2"/>
          <p:cNvSpPr txBox="1">
            <a:spLocks/>
          </p:cNvSpPr>
          <p:nvPr/>
        </p:nvSpPr>
        <p:spPr>
          <a:xfrm>
            <a:off x="7274893" y="3095776"/>
            <a:ext cx="4674338" cy="3585860"/>
          </a:xfrm>
          <a:prstGeom prst="rect">
            <a:avLst/>
          </a:prstGeom>
          <a:ln>
            <a:solidFill>
              <a:srgbClr val="E74519"/>
            </a:solidFill>
          </a:ln>
        </p:spPr>
        <p:txBody>
          <a:bodyPr vert="horz" lIns="55445" tIns="27723" rIns="55445" bIns="2772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73">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73">
              <a:lnSpc>
                <a:spcPct val="110000"/>
              </a:lnSpc>
              <a:spcBef>
                <a:spcPts val="607"/>
              </a:spcBef>
              <a:buNone/>
              <a:defRPr/>
            </a:pPr>
            <a:endParaRPr lang="en-US" sz="2183" b="1" dirty="0">
              <a:solidFill>
                <a:prstClr val="black"/>
              </a:solidFill>
              <a:latin typeface="Comic Sans MS"/>
            </a:endParaRPr>
          </a:p>
          <a:p>
            <a:pPr marL="0" indent="0" defTabSz="554473">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1085713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617914" cy="5108889"/>
          </a:xfrm>
        </p:spPr>
        <p:txBody>
          <a:bodyPr>
            <a:normAutofit/>
          </a:bodyPr>
          <a:lstStyle/>
          <a:p>
            <a:pPr marL="0" indent="0">
              <a:buNone/>
            </a:pPr>
            <a:r>
              <a:rPr lang="en-US" sz="3638" dirty="0" smtClean="0"/>
              <a:t>Social Health is…</a:t>
            </a:r>
          </a:p>
          <a:p>
            <a:pPr marL="0" indent="0">
              <a:buNone/>
            </a:pPr>
            <a:endParaRPr lang="en-US" sz="3638" dirty="0"/>
          </a:p>
          <a:p>
            <a:pPr marL="0" indent="0">
              <a:buNone/>
            </a:pPr>
            <a:r>
              <a:rPr lang="en-US" sz="3638" dirty="0" smtClean="0"/>
              <a:t>“how we interact with other people in different situations”</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social health?</a:t>
            </a:r>
            <a:endParaRPr sz="2426" spc="27" dirty="0"/>
          </a:p>
        </p:txBody>
      </p:sp>
      <p:pic>
        <p:nvPicPr>
          <p:cNvPr id="2" name="Picture 1"/>
          <p:cNvPicPr>
            <a:picLocks noChangeAspect="1"/>
          </p:cNvPicPr>
          <p:nvPr/>
        </p:nvPicPr>
        <p:blipFill>
          <a:blip r:embed="rId4"/>
          <a:stretch>
            <a:fillRect/>
          </a:stretch>
        </p:blipFill>
        <p:spPr>
          <a:xfrm>
            <a:off x="7805687" y="1786618"/>
            <a:ext cx="3276600" cy="1390650"/>
          </a:xfrm>
          <a:prstGeom prst="rect">
            <a:avLst/>
          </a:prstGeom>
        </p:spPr>
      </p:pic>
      <p:pic>
        <p:nvPicPr>
          <p:cNvPr id="9" name="Picture 8"/>
          <p:cNvPicPr>
            <a:picLocks noChangeAspect="1"/>
          </p:cNvPicPr>
          <p:nvPr/>
        </p:nvPicPr>
        <p:blipFill>
          <a:blip r:embed="rId5"/>
          <a:stretch>
            <a:fillRect/>
          </a:stretch>
        </p:blipFill>
        <p:spPr>
          <a:xfrm>
            <a:off x="8897549" y="3177268"/>
            <a:ext cx="2857500" cy="1600200"/>
          </a:xfrm>
          <a:prstGeom prst="rect">
            <a:avLst/>
          </a:prstGeom>
        </p:spPr>
      </p:pic>
      <p:pic>
        <p:nvPicPr>
          <p:cNvPr id="11" name="Picture 10"/>
          <p:cNvPicPr>
            <a:picLocks noChangeAspect="1"/>
          </p:cNvPicPr>
          <p:nvPr/>
        </p:nvPicPr>
        <p:blipFill>
          <a:blip r:embed="rId6"/>
          <a:stretch>
            <a:fillRect/>
          </a:stretch>
        </p:blipFill>
        <p:spPr>
          <a:xfrm>
            <a:off x="7805687" y="4777468"/>
            <a:ext cx="3133725" cy="1457325"/>
          </a:xfrm>
          <a:prstGeom prst="rect">
            <a:avLst/>
          </a:prstGeom>
        </p:spPr>
      </p:pic>
    </p:spTree>
    <p:extLst>
      <p:ext uri="{BB962C8B-B14F-4D97-AF65-F5344CB8AC3E}">
        <p14:creationId xmlns:p14="http://schemas.microsoft.com/office/powerpoint/2010/main" val="3833024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a:bodyPr>
          <a:lstStyle/>
          <a:p>
            <a:pPr marL="0" indent="0">
              <a:buNone/>
            </a:pPr>
            <a:r>
              <a:rPr lang="en-US" sz="3638" dirty="0" smtClean="0"/>
              <a:t>This links to the Golden Thread of </a:t>
            </a:r>
            <a:r>
              <a:rPr lang="en-US" sz="3638" b="1" dirty="0" smtClean="0"/>
              <a:t>“Secure your Wellbeing“</a:t>
            </a:r>
          </a:p>
          <a:p>
            <a:pPr marL="0" indent="0">
              <a:buNone/>
            </a:pPr>
            <a:endParaRPr lang="en-US" sz="3638" b="1" dirty="0"/>
          </a:p>
          <a:p>
            <a:pPr marL="0" indent="0">
              <a:buNone/>
            </a:pPr>
            <a:r>
              <a:rPr lang="en-US" sz="3638" dirty="0" smtClean="0"/>
              <a:t>Social health, may seem to be about relationships, but it is also a core element of a persons overall wellness. Good social health and improve a persons physical and mental health</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3" name="Picture 2"/>
          <p:cNvPicPr>
            <a:picLocks noChangeAspect="1"/>
          </p:cNvPicPr>
          <p:nvPr/>
        </p:nvPicPr>
        <p:blipFill>
          <a:blip r:embed="rId4"/>
          <a:stretch>
            <a:fillRect/>
          </a:stretch>
        </p:blipFill>
        <p:spPr>
          <a:xfrm>
            <a:off x="7032533" y="2914006"/>
            <a:ext cx="4722516" cy="1804870"/>
          </a:xfrm>
          <a:prstGeom prst="rect">
            <a:avLst/>
          </a:prstGeom>
        </p:spPr>
      </p:pic>
    </p:spTree>
    <p:extLst>
      <p:ext uri="{BB962C8B-B14F-4D97-AF65-F5344CB8AC3E}">
        <p14:creationId xmlns:p14="http://schemas.microsoft.com/office/powerpoint/2010/main" val="2358382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endParaRPr lang="en-US" sz="1100">
                <a:solidFill>
                  <a:srgbClr val="323232"/>
                </a:solidFill>
                <a:latin typeface="Calibri" panose="020F0502020204030204"/>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r>
              <a:rPr lang="en-US" sz="3200" b="1" dirty="0" smtClean="0">
                <a:solidFill>
                  <a:srgbClr val="323232"/>
                </a:solidFill>
                <a:latin typeface="Calibri" panose="020F0502020204030204"/>
              </a:rPr>
              <a:t>Article 15 </a:t>
            </a:r>
            <a:r>
              <a:rPr lang="en-US" sz="3200" dirty="0" smtClean="0">
                <a:solidFill>
                  <a:srgbClr val="323232"/>
                </a:solidFill>
                <a:latin typeface="Calibri" panose="020F0502020204030204"/>
              </a:rPr>
              <a:t>states that children have the right to join or set up groups as long as these do not harm others. This is an example of having good social health as it will mean people are surrounded by people who have similar interests. This can help combat things like loneliness.</a:t>
            </a:r>
            <a:endParaRPr lang="en-US" sz="3200" b="1" dirty="0">
              <a:solidFill>
                <a:srgbClr val="323232"/>
              </a:solidFill>
              <a:latin typeface="Calibri" panose="020F0502020204030204"/>
            </a:endParaRPr>
          </a:p>
        </p:txBody>
      </p:sp>
      <p:pic>
        <p:nvPicPr>
          <p:cNvPr id="3" name="Picture 2"/>
          <p:cNvPicPr>
            <a:picLocks noChangeAspect="1"/>
          </p:cNvPicPr>
          <p:nvPr/>
        </p:nvPicPr>
        <p:blipFill>
          <a:blip r:embed="rId4"/>
          <a:stretch>
            <a:fillRect/>
          </a:stretch>
        </p:blipFill>
        <p:spPr>
          <a:xfrm>
            <a:off x="8799304" y="3611042"/>
            <a:ext cx="2353110" cy="3106106"/>
          </a:xfrm>
          <a:prstGeom prst="rect">
            <a:avLst/>
          </a:prstGeom>
        </p:spPr>
      </p:pic>
    </p:spTree>
    <p:extLst>
      <p:ext uri="{BB962C8B-B14F-4D97-AF65-F5344CB8AC3E}">
        <p14:creationId xmlns:p14="http://schemas.microsoft.com/office/powerpoint/2010/main" val="632942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sp>
        <p:nvSpPr>
          <p:cNvPr id="35"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Why are we learning about this?</a:t>
            </a:r>
            <a:endParaRPr sz="2426" spc="27" dirty="0"/>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pic>
        <p:nvPicPr>
          <p:cNvPr id="20" name="Picture 19" descr="A diagram of different characteristics&#10;&#10;Description automatically generated with medium confidence">
            <a:extLst>
              <a:ext uri="{FF2B5EF4-FFF2-40B4-BE49-F238E27FC236}">
                <a16:creationId xmlns:a16="http://schemas.microsoft.com/office/drawing/2014/main" id="{78AC1B33-C1D8-7BE4-4E14-8099DB50FD93}"/>
              </a:ext>
            </a:extLst>
          </p:cNvPr>
          <p:cNvPicPr>
            <a:picLocks noChangeAspect="1"/>
          </p:cNvPicPr>
          <p:nvPr/>
        </p:nvPicPr>
        <p:blipFill rotWithShape="1">
          <a:blip r:embed="rId5">
            <a:extLst>
              <a:ext uri="{28A0092B-C50C-407E-A947-70E740481C1C}">
                <a14:useLocalDpi xmlns:a14="http://schemas.microsoft.com/office/drawing/2010/main" val="0"/>
              </a:ext>
            </a:extLst>
          </a:blip>
          <a:srcRect l="4715" t="5715" r="44774" b="69518"/>
          <a:stretch/>
        </p:blipFill>
        <p:spPr>
          <a:xfrm>
            <a:off x="689694" y="1040445"/>
            <a:ext cx="4633962" cy="1606440"/>
          </a:xfrm>
          <a:prstGeom prst="rect">
            <a:avLst/>
          </a:prstGeom>
        </p:spPr>
      </p:pic>
      <p:sp>
        <p:nvSpPr>
          <p:cNvPr id="25" name="Freeform 24">
            <a:extLst>
              <a:ext uri="{FF2B5EF4-FFF2-40B4-BE49-F238E27FC236}">
                <a16:creationId xmlns:a16="http://schemas.microsoft.com/office/drawing/2014/main" id="{100B3622-258B-DE1F-F1C6-17158B493C2C}"/>
              </a:ext>
            </a:extLst>
          </p:cNvPr>
          <p:cNvSpPr/>
          <p:nvPr/>
        </p:nvSpPr>
        <p:spPr>
          <a:xfrm>
            <a:off x="494576" y="2739929"/>
            <a:ext cx="5756934" cy="4118071"/>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r>
              <a:rPr lang="en-US" sz="2400" kern="0" dirty="0" smtClean="0">
                <a:solidFill>
                  <a:srgbClr val="323232"/>
                </a:solidFill>
                <a:latin typeface="Calibri" panose="020F0502020204030204"/>
              </a:rPr>
              <a:t>The Equality Act (2010) sets out 9 Protected Characteristics. No one should be treated differently due to identifying with one or more of the characteristics. Unfortunately, this still happens to many people who identify with one or more of the characteristics. This can lead to people having poor social health which can potentially lead to a negative impact in physical and mental health</a:t>
            </a:r>
            <a:endParaRPr kumimoji="0" lang="en-US" sz="2400" i="0" u="none" strike="noStrike" kern="0" cap="none" spc="0" normalizeH="0" baseline="0" noProof="0" dirty="0">
              <a:ln>
                <a:noFill/>
              </a:ln>
              <a:solidFill>
                <a:srgbClr val="323232"/>
              </a:solidFill>
              <a:effectLst/>
              <a:uLnTx/>
              <a:uFillTx/>
              <a:latin typeface="Calibri" panose="020F0502020204030204"/>
            </a:endParaRPr>
          </a:p>
        </p:txBody>
      </p:sp>
      <p:pic>
        <p:nvPicPr>
          <p:cNvPr id="2" name="Picture 1"/>
          <p:cNvPicPr>
            <a:picLocks noChangeAspect="1"/>
          </p:cNvPicPr>
          <p:nvPr/>
        </p:nvPicPr>
        <p:blipFill rotWithShape="1">
          <a:blip r:embed="rId6"/>
          <a:srcRect l="30706" t="32500" r="52756" b="29000"/>
          <a:stretch/>
        </p:blipFill>
        <p:spPr>
          <a:xfrm>
            <a:off x="7924407" y="1423004"/>
            <a:ext cx="3830642" cy="5016316"/>
          </a:xfrm>
          <a:prstGeom prst="rect">
            <a:avLst/>
          </a:prstGeom>
        </p:spPr>
      </p:pic>
    </p:spTree>
    <p:extLst>
      <p:ext uri="{BB962C8B-B14F-4D97-AF65-F5344CB8AC3E}">
        <p14:creationId xmlns:p14="http://schemas.microsoft.com/office/powerpoint/2010/main" val="899643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3.xml><?xml version="1.0" encoding="utf-8"?>
<a:theme xmlns:a="http://schemas.openxmlformats.org/drawingml/2006/main" name="5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1114</Words>
  <Application>Microsoft Office PowerPoint</Application>
  <PresentationFormat>Widescreen</PresentationFormat>
  <Paragraphs>173</Paragraphs>
  <Slides>19</Slides>
  <Notes>4</Notes>
  <HiddenSlides>0</HiddenSlides>
  <MMClips>1</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19</vt:i4>
      </vt:variant>
    </vt:vector>
  </HeadingPairs>
  <TitlesOfParts>
    <vt:vector size="33" baseType="lpstr">
      <vt:lpstr>Antique Olive</vt:lpstr>
      <vt:lpstr>Aptos</vt:lpstr>
      <vt:lpstr>Arial</vt:lpstr>
      <vt:lpstr>Bahnschrift Light Condensed</vt:lpstr>
      <vt:lpstr>Calibri</vt:lpstr>
      <vt:lpstr>Calibri Light</vt:lpstr>
      <vt:lpstr>Comic Sans MS</vt:lpstr>
      <vt:lpstr>Lato</vt:lpstr>
      <vt:lpstr>LondrinaSolid-Black</vt:lpstr>
      <vt:lpstr>Segoe UI</vt:lpstr>
      <vt:lpstr>Verdana</vt:lpstr>
      <vt:lpstr>3_Office Theme</vt:lpstr>
      <vt:lpstr>Office Theme</vt:lpstr>
      <vt:lpstr>5_Office Theme</vt:lpstr>
      <vt:lpstr>PowerPoint Presentation</vt:lpstr>
      <vt:lpstr>Food Bank Collection for Ramadan</vt:lpstr>
      <vt:lpstr>PowerPoint Presentation</vt:lpstr>
      <vt:lpstr>PowerPoint Presentation</vt:lpstr>
      <vt:lpstr>PowerPoint Presentation</vt:lpstr>
      <vt:lpstr>What is social health?</vt:lpstr>
      <vt:lpstr>Why are we learning about this?</vt:lpstr>
      <vt:lpstr>Why are we learning about this?</vt:lpstr>
      <vt:lpstr>Why are we learning about this?</vt:lpstr>
      <vt:lpstr>What is social health?</vt:lpstr>
      <vt:lpstr>What is social health?</vt:lpstr>
      <vt:lpstr>Benefits of social health?</vt:lpstr>
      <vt:lpstr>Benefits of social health</vt:lpstr>
      <vt:lpstr>Benefits of social health</vt:lpstr>
      <vt:lpstr>Social Health and teamwork</vt:lpstr>
      <vt:lpstr>Social Health and Teamwork</vt:lpstr>
      <vt:lpstr>Social Health and Teamwork</vt:lpstr>
      <vt:lpstr>Reflection</vt:lpstr>
      <vt:lpstr>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34</cp:revision>
  <dcterms:created xsi:type="dcterms:W3CDTF">2024-08-15T13:31:51Z</dcterms:created>
  <dcterms:modified xsi:type="dcterms:W3CDTF">2025-04-14T10:49:29Z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