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43" r:id="rId2"/>
    <p:sldMasterId id="2147483755" r:id="rId3"/>
    <p:sldMasterId id="2147483769" r:id="rId4"/>
    <p:sldMasterId id="2147483783" r:id="rId5"/>
  </p:sldMasterIdLst>
  <p:notesMasterIdLst>
    <p:notesMasterId r:id="rId25"/>
  </p:notesMasterIdLst>
  <p:sldIdLst>
    <p:sldId id="389" r:id="rId6"/>
    <p:sldId id="409" r:id="rId7"/>
    <p:sldId id="450" r:id="rId8"/>
    <p:sldId id="451" r:id="rId9"/>
    <p:sldId id="439" r:id="rId10"/>
    <p:sldId id="374" r:id="rId11"/>
    <p:sldId id="399" r:id="rId12"/>
    <p:sldId id="316" r:id="rId13"/>
    <p:sldId id="318" r:id="rId14"/>
    <p:sldId id="432" r:id="rId15"/>
    <p:sldId id="383" r:id="rId16"/>
    <p:sldId id="423" r:id="rId17"/>
    <p:sldId id="426" r:id="rId18"/>
    <p:sldId id="433" r:id="rId19"/>
    <p:sldId id="434" r:id="rId20"/>
    <p:sldId id="435" r:id="rId21"/>
    <p:sldId id="436" r:id="rId22"/>
    <p:sldId id="438" r:id="rId23"/>
    <p:sldId id="4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w+iq/V5yCsSqu8GZbBUDQ==" hashData="PazhtTVrSwLZ7eRDKThb+HZPeC4GQ3TrFfteFjTpgniihtYEp3QPddjTKCk9+Tfcs/LpVnYyim9Vl2o4OYeYP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874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Form tutors</a:t>
            </a:r>
            <a:r>
              <a:rPr lang="en-GB" baseline="0" dirty="0" smtClean="0"/>
              <a:t> please keep all collected food items with you in your rooms until Friday 7</a:t>
            </a:r>
            <a:r>
              <a:rPr lang="en-GB" baseline="30000" dirty="0" smtClean="0"/>
              <a:t>th</a:t>
            </a:r>
            <a:r>
              <a:rPr lang="en-GB" baseline="0" dirty="0" smtClean="0"/>
              <a:t> when our Pupil Leaders will come and take these all from you during form/period 1.</a:t>
            </a:r>
          </a:p>
          <a:p>
            <a:r>
              <a:rPr lang="en-GB" baseline="0" dirty="0" smtClean="0"/>
              <a:t>And if you could make sure the secure tracker is being filled also if students bring donations in under Charity contribution. </a:t>
            </a:r>
            <a:endParaRPr lang="en-GB" dirty="0"/>
          </a:p>
        </p:txBody>
      </p:sp>
      <p:sp>
        <p:nvSpPr>
          <p:cNvPr id="4" name="Slide Number Placeholder 3"/>
          <p:cNvSpPr>
            <a:spLocks noGrp="1"/>
          </p:cNvSpPr>
          <p:nvPr>
            <p:ph type="sldNum" sz="quarter" idx="10"/>
          </p:nvPr>
        </p:nvSpPr>
        <p:spPr/>
        <p:txBody>
          <a:bodyPr/>
          <a:lstStyle/>
          <a:p>
            <a:fld id="{4365BBF9-9241-4845-9C73-F005F2D21A53}" type="slidenum">
              <a:rPr lang="en-GB" smtClean="0"/>
              <a:t>3</a:t>
            </a:fld>
            <a:endParaRPr lang="en-GB"/>
          </a:p>
        </p:txBody>
      </p:sp>
    </p:spTree>
    <p:extLst>
      <p:ext uri="{BB962C8B-B14F-4D97-AF65-F5344CB8AC3E}">
        <p14:creationId xmlns:p14="http://schemas.microsoft.com/office/powerpoint/2010/main" val="4183249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Form tutors</a:t>
            </a:r>
            <a:r>
              <a:rPr lang="en-GB" baseline="0" dirty="0" smtClean="0"/>
              <a:t> please keep all collected food items with you in your rooms until Friday 7</a:t>
            </a:r>
            <a:r>
              <a:rPr lang="en-GB" baseline="30000" dirty="0" smtClean="0"/>
              <a:t>th</a:t>
            </a:r>
            <a:r>
              <a:rPr lang="en-GB" baseline="0" dirty="0" smtClean="0"/>
              <a:t> when our Pupil Leaders will come and take these all from you during form/period 1.</a:t>
            </a:r>
          </a:p>
          <a:p>
            <a:r>
              <a:rPr lang="en-GB" baseline="0" dirty="0" smtClean="0"/>
              <a:t>And if you could make sure the secure tracker is being filled also if students bring donations in under Charity contribution. </a:t>
            </a:r>
            <a:endParaRPr lang="en-GB" dirty="0"/>
          </a:p>
        </p:txBody>
      </p:sp>
      <p:sp>
        <p:nvSpPr>
          <p:cNvPr id="4" name="Slide Number Placeholder 3"/>
          <p:cNvSpPr>
            <a:spLocks noGrp="1"/>
          </p:cNvSpPr>
          <p:nvPr>
            <p:ph type="sldNum" sz="quarter" idx="10"/>
          </p:nvPr>
        </p:nvSpPr>
        <p:spPr/>
        <p:txBody>
          <a:bodyPr/>
          <a:lstStyle/>
          <a:p>
            <a:fld id="{4365BBF9-9241-4845-9C73-F005F2D21A53}" type="slidenum">
              <a:rPr lang="en-GB" smtClean="0"/>
              <a:t>4</a:t>
            </a:fld>
            <a:endParaRPr lang="en-GB"/>
          </a:p>
        </p:txBody>
      </p:sp>
    </p:spTree>
    <p:extLst>
      <p:ext uri="{BB962C8B-B14F-4D97-AF65-F5344CB8AC3E}">
        <p14:creationId xmlns:p14="http://schemas.microsoft.com/office/powerpoint/2010/main" val="194670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https://www.youtube.com/watch?v=jQ2e0KH5WrI</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12</a:t>
            </a:fld>
            <a:endParaRPr lang="en-GB"/>
          </a:p>
        </p:txBody>
      </p:sp>
    </p:spTree>
    <p:extLst>
      <p:ext uri="{BB962C8B-B14F-4D97-AF65-F5344CB8AC3E}">
        <p14:creationId xmlns:p14="http://schemas.microsoft.com/office/powerpoint/2010/main" val="335678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64" indent="0" algn="ctr">
              <a:buNone/>
              <a:defRPr sz="2000"/>
            </a:lvl2pPr>
            <a:lvl3pPr marL="914326" indent="0" algn="ctr">
              <a:buNone/>
              <a:defRPr sz="1801"/>
            </a:lvl3pPr>
            <a:lvl4pPr marL="1371489" indent="0" algn="ctr">
              <a:buNone/>
              <a:defRPr sz="1600"/>
            </a:lvl4pPr>
            <a:lvl5pPr marL="1828653" indent="0" algn="ctr">
              <a:buNone/>
              <a:defRPr sz="1600"/>
            </a:lvl5pPr>
            <a:lvl6pPr marL="2285817" indent="0" algn="ctr">
              <a:buNone/>
              <a:defRPr sz="1600"/>
            </a:lvl6pPr>
            <a:lvl7pPr marL="2742979" indent="0" algn="ctr">
              <a:buNone/>
              <a:defRPr sz="1600"/>
            </a:lvl7pPr>
            <a:lvl8pPr marL="3200144" indent="0" algn="ctr">
              <a:buNone/>
              <a:defRPr sz="1600"/>
            </a:lvl8pPr>
            <a:lvl9pPr marL="365730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1346864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150771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164" indent="0">
              <a:buNone/>
              <a:defRPr sz="2000">
                <a:solidFill>
                  <a:schemeClr val="tx1">
                    <a:tint val="75000"/>
                  </a:schemeClr>
                </a:solidFill>
              </a:defRPr>
            </a:lvl2pPr>
            <a:lvl3pPr marL="914326" indent="0">
              <a:buNone/>
              <a:defRPr sz="1801">
                <a:solidFill>
                  <a:schemeClr val="tx1">
                    <a:tint val="75000"/>
                  </a:schemeClr>
                </a:solidFill>
              </a:defRPr>
            </a:lvl3pPr>
            <a:lvl4pPr marL="1371489" indent="0">
              <a:buNone/>
              <a:defRPr sz="1600">
                <a:solidFill>
                  <a:schemeClr val="tx1">
                    <a:tint val="75000"/>
                  </a:schemeClr>
                </a:solidFill>
              </a:defRPr>
            </a:lvl4pPr>
            <a:lvl5pPr marL="1828653" indent="0">
              <a:buNone/>
              <a:defRPr sz="1600">
                <a:solidFill>
                  <a:schemeClr val="tx1">
                    <a:tint val="75000"/>
                  </a:schemeClr>
                </a:solidFill>
              </a:defRPr>
            </a:lvl5pPr>
            <a:lvl6pPr marL="2285817" indent="0">
              <a:buNone/>
              <a:defRPr sz="1600">
                <a:solidFill>
                  <a:schemeClr val="tx1">
                    <a:tint val="75000"/>
                  </a:schemeClr>
                </a:solidFill>
              </a:defRPr>
            </a:lvl6pPr>
            <a:lvl7pPr marL="2742979" indent="0">
              <a:buNone/>
              <a:defRPr sz="1600">
                <a:solidFill>
                  <a:schemeClr val="tx1">
                    <a:tint val="75000"/>
                  </a:schemeClr>
                </a:solidFill>
              </a:defRPr>
            </a:lvl7pPr>
            <a:lvl8pPr marL="3200144" indent="0">
              <a:buNone/>
              <a:defRPr sz="1600">
                <a:solidFill>
                  <a:schemeClr val="tx1">
                    <a:tint val="75000"/>
                  </a:schemeClr>
                </a:solidFill>
              </a:defRPr>
            </a:lvl8pPr>
            <a:lvl9pPr marL="365730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445178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089467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64" indent="0">
              <a:buNone/>
              <a:defRPr sz="2000" b="1"/>
            </a:lvl2pPr>
            <a:lvl3pPr marL="914326" indent="0">
              <a:buNone/>
              <a:defRPr sz="1801" b="1"/>
            </a:lvl3pPr>
            <a:lvl4pPr marL="1371489" indent="0">
              <a:buNone/>
              <a:defRPr sz="1600" b="1"/>
            </a:lvl4pPr>
            <a:lvl5pPr marL="1828653" indent="0">
              <a:buNone/>
              <a:defRPr sz="1600" b="1"/>
            </a:lvl5pPr>
            <a:lvl6pPr marL="2285817" indent="0">
              <a:buNone/>
              <a:defRPr sz="1600" b="1"/>
            </a:lvl6pPr>
            <a:lvl7pPr marL="2742979" indent="0">
              <a:buNone/>
              <a:defRPr sz="1600" b="1"/>
            </a:lvl7pPr>
            <a:lvl8pPr marL="3200144" indent="0">
              <a:buNone/>
              <a:defRPr sz="1600" b="1"/>
            </a:lvl8pPr>
            <a:lvl9pPr marL="365730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64" indent="0">
              <a:buNone/>
              <a:defRPr sz="2000" b="1"/>
            </a:lvl2pPr>
            <a:lvl3pPr marL="914326" indent="0">
              <a:buNone/>
              <a:defRPr sz="1801" b="1"/>
            </a:lvl3pPr>
            <a:lvl4pPr marL="1371489" indent="0">
              <a:buNone/>
              <a:defRPr sz="1600" b="1"/>
            </a:lvl4pPr>
            <a:lvl5pPr marL="1828653" indent="0">
              <a:buNone/>
              <a:defRPr sz="1600" b="1"/>
            </a:lvl5pPr>
            <a:lvl6pPr marL="2285817" indent="0">
              <a:buNone/>
              <a:defRPr sz="1600" b="1"/>
            </a:lvl6pPr>
            <a:lvl7pPr marL="2742979" indent="0">
              <a:buNone/>
              <a:defRPr sz="1600" b="1"/>
            </a:lvl7pPr>
            <a:lvl8pPr marL="3200144" indent="0">
              <a:buNone/>
              <a:defRPr sz="1600" b="1"/>
            </a:lvl8pPr>
            <a:lvl9pPr marL="365730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4058168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912262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820338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64" indent="0">
              <a:buNone/>
              <a:defRPr sz="1401"/>
            </a:lvl2pPr>
            <a:lvl3pPr marL="914326" indent="0">
              <a:buNone/>
              <a:defRPr sz="1200"/>
            </a:lvl3pPr>
            <a:lvl4pPr marL="1371489" indent="0">
              <a:buNone/>
              <a:defRPr sz="1001"/>
            </a:lvl4pPr>
            <a:lvl5pPr marL="1828653" indent="0">
              <a:buNone/>
              <a:defRPr sz="1001"/>
            </a:lvl5pPr>
            <a:lvl6pPr marL="2285817" indent="0">
              <a:buNone/>
              <a:defRPr sz="1001"/>
            </a:lvl6pPr>
            <a:lvl7pPr marL="2742979" indent="0">
              <a:buNone/>
              <a:defRPr sz="1001"/>
            </a:lvl7pPr>
            <a:lvl8pPr marL="3200144" indent="0">
              <a:buNone/>
              <a:defRPr sz="1001"/>
            </a:lvl8pPr>
            <a:lvl9pPr marL="365730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42196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1" cy="4873625"/>
          </a:xfrm>
        </p:spPr>
        <p:txBody>
          <a:bodyPr/>
          <a:lstStyle>
            <a:lvl1pPr marL="0" indent="0">
              <a:buNone/>
              <a:defRPr sz="3200"/>
            </a:lvl1pPr>
            <a:lvl2pPr marL="457164" indent="0">
              <a:buNone/>
              <a:defRPr sz="2800"/>
            </a:lvl2pPr>
            <a:lvl3pPr marL="914326" indent="0">
              <a:buNone/>
              <a:defRPr sz="2400"/>
            </a:lvl3pPr>
            <a:lvl4pPr marL="1371489" indent="0">
              <a:buNone/>
              <a:defRPr sz="2000"/>
            </a:lvl4pPr>
            <a:lvl5pPr marL="1828653" indent="0">
              <a:buNone/>
              <a:defRPr sz="2000"/>
            </a:lvl5pPr>
            <a:lvl6pPr marL="2285817" indent="0">
              <a:buNone/>
              <a:defRPr sz="2000"/>
            </a:lvl6pPr>
            <a:lvl7pPr marL="2742979" indent="0">
              <a:buNone/>
              <a:defRPr sz="2000"/>
            </a:lvl7pPr>
            <a:lvl8pPr marL="3200144" indent="0">
              <a:buNone/>
              <a:defRPr sz="2000"/>
            </a:lvl8pPr>
            <a:lvl9pPr marL="365730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64" indent="0">
              <a:buNone/>
              <a:defRPr sz="1401"/>
            </a:lvl2pPr>
            <a:lvl3pPr marL="914326" indent="0">
              <a:buNone/>
              <a:defRPr sz="1200"/>
            </a:lvl3pPr>
            <a:lvl4pPr marL="1371489" indent="0">
              <a:buNone/>
              <a:defRPr sz="1001"/>
            </a:lvl4pPr>
            <a:lvl5pPr marL="1828653" indent="0">
              <a:buNone/>
              <a:defRPr sz="1001"/>
            </a:lvl5pPr>
            <a:lvl6pPr marL="2285817" indent="0">
              <a:buNone/>
              <a:defRPr sz="1001"/>
            </a:lvl6pPr>
            <a:lvl7pPr marL="2742979" indent="0">
              <a:buNone/>
              <a:defRPr sz="1001"/>
            </a:lvl7pPr>
            <a:lvl8pPr marL="3200144" indent="0">
              <a:buNone/>
              <a:defRPr sz="1001"/>
            </a:lvl8pPr>
            <a:lvl9pPr marL="365730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649699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2127125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688720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955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857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207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496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707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343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59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706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906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15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124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3647120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1" y="722981"/>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5"/>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2"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115405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44911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37405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33495566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Footer Placeholder 5"/>
          <p:cNvSpPr>
            <a:spLocks noGrp="1"/>
          </p:cNvSpPr>
          <p:nvPr>
            <p:ph type="ftr" sz="quarter" idx="11"/>
          </p:nvPr>
        </p:nvSpPr>
        <p:spPr/>
        <p:txBody>
          <a:body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7" name="Slide Number Placeholder 6"/>
          <p:cNvSpPr>
            <a:spLocks noGrp="1"/>
          </p:cNvSpPr>
          <p:nvPr>
            <p:ph type="sldNum" sz="quarter" idx="12"/>
          </p:nvPr>
        </p:nvSpPr>
        <p:spPr/>
        <p:txBody>
          <a:body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2780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38656103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404895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299601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2326576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4167774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3502412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21994580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0218231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315"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Calibri" panose="020F0502020204030204" pitchFamily="34" charset="0"/>
              </a:rPr>
              <a:pPr marL="0" marR="0" lvl="0" indent="0" algn="l" defTabSz="914315"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315"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315"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Calibri" panose="020F0502020204030204" pitchFamily="34" charset="0"/>
              </a:rPr>
              <a:pPr marL="0" marR="0" lvl="0" indent="0" algn="r" defTabSz="914315"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054532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77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36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039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801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139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6030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8095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3736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0798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366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6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NUL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15">
              <a:defRPr/>
            </a:pPr>
            <a:fld id="{B7938270-B965-4555-B3AA-0F5AC3140255}" type="datetimeFigureOut">
              <a:rPr lang="en-GB" smtClean="0">
                <a:solidFill>
                  <a:prstClr val="black">
                    <a:tint val="75000"/>
                  </a:prstClr>
                </a:solidFill>
              </a:rPr>
              <a:pPr defTabSz="914315">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15">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15">
              <a:defRPr/>
            </a:pPr>
            <a:fld id="{3D9341B5-D370-47BD-904A-50E95B2A1933}" type="slidenum">
              <a:rPr lang="en-GB" smtClean="0">
                <a:solidFill>
                  <a:prstClr val="black">
                    <a:tint val="75000"/>
                  </a:prstClr>
                </a:solidFill>
              </a:rPr>
              <a:pPr defTabSz="914315">
                <a:defRPr/>
              </a:pPr>
              <a:t>‹#›</a:t>
            </a:fld>
            <a:endParaRPr lang="en-GB">
              <a:solidFill>
                <a:prstClr val="black">
                  <a:tint val="75000"/>
                </a:prstClr>
              </a:solidFill>
            </a:endParaRPr>
          </a:p>
        </p:txBody>
      </p:sp>
    </p:spTree>
    <p:extLst>
      <p:ext uri="{BB962C8B-B14F-4D97-AF65-F5344CB8AC3E}">
        <p14:creationId xmlns:p14="http://schemas.microsoft.com/office/powerpoint/2010/main" val="355574499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3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2" indent="-228582" algn="l" defTabSz="914326"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45" indent="-228582" algn="l" defTabSz="91432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9" indent="-228582" algn="l" defTabSz="91432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72"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36"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398"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562"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726"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5889" indent="-228582" algn="l" defTabSz="914326"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26" rtl="0" eaLnBrk="1" latinLnBrk="0" hangingPunct="1">
        <a:defRPr sz="1801" kern="1200">
          <a:solidFill>
            <a:schemeClr val="tx1"/>
          </a:solidFill>
          <a:latin typeface="+mn-lt"/>
          <a:ea typeface="+mn-ea"/>
          <a:cs typeface="+mn-cs"/>
        </a:defRPr>
      </a:lvl1pPr>
      <a:lvl2pPr marL="457164" algn="l" defTabSz="914326" rtl="0" eaLnBrk="1" latinLnBrk="0" hangingPunct="1">
        <a:defRPr sz="1801" kern="1200">
          <a:solidFill>
            <a:schemeClr val="tx1"/>
          </a:solidFill>
          <a:latin typeface="+mn-lt"/>
          <a:ea typeface="+mn-ea"/>
          <a:cs typeface="+mn-cs"/>
        </a:defRPr>
      </a:lvl2pPr>
      <a:lvl3pPr marL="914326" algn="l" defTabSz="914326" rtl="0" eaLnBrk="1" latinLnBrk="0" hangingPunct="1">
        <a:defRPr sz="1801" kern="1200">
          <a:solidFill>
            <a:schemeClr val="tx1"/>
          </a:solidFill>
          <a:latin typeface="+mn-lt"/>
          <a:ea typeface="+mn-ea"/>
          <a:cs typeface="+mn-cs"/>
        </a:defRPr>
      </a:lvl3pPr>
      <a:lvl4pPr marL="1371489" algn="l" defTabSz="914326" rtl="0" eaLnBrk="1" latinLnBrk="0" hangingPunct="1">
        <a:defRPr sz="1801" kern="1200">
          <a:solidFill>
            <a:schemeClr val="tx1"/>
          </a:solidFill>
          <a:latin typeface="+mn-lt"/>
          <a:ea typeface="+mn-ea"/>
          <a:cs typeface="+mn-cs"/>
        </a:defRPr>
      </a:lvl4pPr>
      <a:lvl5pPr marL="1828653" algn="l" defTabSz="914326" rtl="0" eaLnBrk="1" latinLnBrk="0" hangingPunct="1">
        <a:defRPr sz="1801" kern="1200">
          <a:solidFill>
            <a:schemeClr val="tx1"/>
          </a:solidFill>
          <a:latin typeface="+mn-lt"/>
          <a:ea typeface="+mn-ea"/>
          <a:cs typeface="+mn-cs"/>
        </a:defRPr>
      </a:lvl5pPr>
      <a:lvl6pPr marL="2285817" algn="l" defTabSz="914326" rtl="0" eaLnBrk="1" latinLnBrk="0" hangingPunct="1">
        <a:defRPr sz="1801" kern="1200">
          <a:solidFill>
            <a:schemeClr val="tx1"/>
          </a:solidFill>
          <a:latin typeface="+mn-lt"/>
          <a:ea typeface="+mn-ea"/>
          <a:cs typeface="+mn-cs"/>
        </a:defRPr>
      </a:lvl6pPr>
      <a:lvl7pPr marL="2742979" algn="l" defTabSz="914326" rtl="0" eaLnBrk="1" latinLnBrk="0" hangingPunct="1">
        <a:defRPr sz="1801" kern="1200">
          <a:solidFill>
            <a:schemeClr val="tx1"/>
          </a:solidFill>
          <a:latin typeface="+mn-lt"/>
          <a:ea typeface="+mn-ea"/>
          <a:cs typeface="+mn-cs"/>
        </a:defRPr>
      </a:lvl7pPr>
      <a:lvl8pPr marL="3200144" algn="l" defTabSz="914326" rtl="0" eaLnBrk="1" latinLnBrk="0" hangingPunct="1">
        <a:defRPr sz="1801" kern="1200">
          <a:solidFill>
            <a:schemeClr val="tx1"/>
          </a:solidFill>
          <a:latin typeface="+mn-lt"/>
          <a:ea typeface="+mn-ea"/>
          <a:cs typeface="+mn-cs"/>
        </a:defRPr>
      </a:lvl8pPr>
      <a:lvl9pPr marL="3657306" algn="l" defTabSz="914326"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358"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358"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68688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278278598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11264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3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jQ2e0KH5WrI?si=QCfv2uwxfPuyXhwP" TargetMode="External"/><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4.xml"/><Relationship Id="rId7"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4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GB" dirty="0" smtClean="0"/>
              <a:t>“Health and hygiene are a basic personal need for all”</a:t>
            </a:r>
          </a:p>
          <a:p>
            <a:pPr algn="ctr">
              <a:lnSpc>
                <a:spcPct val="100000"/>
              </a:lnSpc>
            </a:pPr>
            <a:r>
              <a:rPr lang="en-GB" sz="3800" dirty="0" err="1" smtClean="0"/>
              <a:t>Manushi</a:t>
            </a:r>
            <a:r>
              <a:rPr lang="en-GB" sz="3800" dirty="0" smtClean="0"/>
              <a:t> </a:t>
            </a:r>
            <a:r>
              <a:rPr lang="en-GB" sz="3800" dirty="0" err="1" smtClean="0"/>
              <a:t>Chhillar</a:t>
            </a:r>
            <a:endParaRPr lang="en-GB" sz="3800" dirty="0" smtClean="0"/>
          </a:p>
        </p:txBody>
      </p:sp>
    </p:spTree>
    <p:extLst>
      <p:ext uri="{BB962C8B-B14F-4D97-AF65-F5344CB8AC3E}">
        <p14:creationId xmlns:p14="http://schemas.microsoft.com/office/powerpoint/2010/main" val="803740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can a person do to have good personal hygiene?”</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Personal Hygiene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435784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b="1" dirty="0"/>
              <a:t>“What can a person do to have good personal hygiene?”</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Personal Hygiene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14656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Personal Hygiene</a:t>
            </a:r>
            <a:endParaRPr sz="2426" spc="27" dirty="0"/>
          </a:p>
        </p:txBody>
      </p:sp>
      <p:pic>
        <p:nvPicPr>
          <p:cNvPr id="4" name="jQ2e0KH5WrI"/>
          <p:cNvPicPr>
            <a:picLocks noRot="1" noChangeAspect="1"/>
          </p:cNvPicPr>
          <p:nvPr>
            <a:videoFile r:link="rId1"/>
          </p:nvPr>
        </p:nvPicPr>
        <p:blipFill>
          <a:blip r:embed="rId6"/>
          <a:stretch>
            <a:fillRect/>
          </a:stretch>
        </p:blipFill>
        <p:spPr>
          <a:xfrm>
            <a:off x="1145835" y="1211027"/>
            <a:ext cx="9875951" cy="5555222"/>
          </a:xfrm>
          <a:prstGeom prst="rect">
            <a:avLst/>
          </a:prstGeom>
        </p:spPr>
      </p:pic>
    </p:spTree>
    <p:extLst>
      <p:ext uri="{BB962C8B-B14F-4D97-AF65-F5344CB8AC3E}">
        <p14:creationId xmlns:p14="http://schemas.microsoft.com/office/powerpoint/2010/main" val="17346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92500" lnSpcReduction="20000"/>
          </a:bodyPr>
          <a:lstStyle/>
          <a:p>
            <a:pPr marL="0" indent="0">
              <a:buNone/>
            </a:pPr>
            <a:r>
              <a:rPr lang="en-US" sz="4000" dirty="0" smtClean="0"/>
              <a:t>Decide if the following statement about personal hygiene is a </a:t>
            </a:r>
            <a:r>
              <a:rPr lang="en-US" sz="4000" b="1" dirty="0" smtClean="0"/>
              <a:t>myth</a:t>
            </a:r>
            <a:r>
              <a:rPr lang="en-US" sz="4000" dirty="0" smtClean="0"/>
              <a:t> or </a:t>
            </a:r>
            <a:r>
              <a:rPr lang="en-US" sz="4000" b="1" dirty="0" smtClean="0"/>
              <a:t>fact</a:t>
            </a:r>
          </a:p>
          <a:p>
            <a:pPr marL="0" indent="0">
              <a:buNone/>
            </a:pPr>
            <a:endParaRPr lang="en-US" sz="4000" b="1" dirty="0"/>
          </a:p>
          <a:p>
            <a:pPr marL="0" indent="0">
              <a:buNone/>
            </a:pPr>
            <a:r>
              <a:rPr lang="en-US" sz="4000" b="1" dirty="0" smtClean="0"/>
              <a:t>“You don’t need to shower/bath every day”</a:t>
            </a:r>
          </a:p>
          <a:p>
            <a:pPr marL="0" indent="0">
              <a:buNone/>
            </a:pPr>
            <a:endParaRPr lang="en-US" sz="4000" b="1" dirty="0"/>
          </a:p>
          <a:p>
            <a:pPr marL="0" indent="0">
              <a:buNone/>
            </a:pPr>
            <a:r>
              <a:rPr lang="en-US" sz="4000" dirty="0" smtClean="0"/>
              <a:t>This is a </a:t>
            </a:r>
            <a:r>
              <a:rPr lang="en-US" sz="4000" b="1" dirty="0" smtClean="0"/>
              <a:t>myth.</a:t>
            </a:r>
            <a:r>
              <a:rPr lang="en-US" sz="4000" dirty="0" smtClean="0"/>
              <a:t> During puberty, sweat glands are more active so regular showering/bathing is important</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Personal Hygiene</a:t>
            </a:r>
            <a:endParaRPr sz="2426" spc="27" dirty="0"/>
          </a:p>
        </p:txBody>
      </p:sp>
      <p:pic>
        <p:nvPicPr>
          <p:cNvPr id="9" name="Picture 8"/>
          <p:cNvPicPr>
            <a:picLocks noChangeAspect="1"/>
          </p:cNvPicPr>
          <p:nvPr/>
        </p:nvPicPr>
        <p:blipFill>
          <a:blip r:embed="rId4"/>
          <a:stretch>
            <a:fillRect/>
          </a:stretch>
        </p:blipFill>
        <p:spPr>
          <a:xfrm>
            <a:off x="7805687" y="1261997"/>
            <a:ext cx="2143125" cy="2143125"/>
          </a:xfrm>
          <a:prstGeom prst="rect">
            <a:avLst/>
          </a:prstGeom>
        </p:spPr>
      </p:pic>
      <p:pic>
        <p:nvPicPr>
          <p:cNvPr id="11" name="Picture 10"/>
          <p:cNvPicPr>
            <a:picLocks noChangeAspect="1"/>
          </p:cNvPicPr>
          <p:nvPr/>
        </p:nvPicPr>
        <p:blipFill>
          <a:blip r:embed="rId5"/>
          <a:stretch>
            <a:fillRect/>
          </a:stretch>
        </p:blipFill>
        <p:spPr>
          <a:xfrm>
            <a:off x="8627843" y="3044193"/>
            <a:ext cx="2305050" cy="1981200"/>
          </a:xfrm>
          <a:prstGeom prst="rect">
            <a:avLst/>
          </a:prstGeom>
        </p:spPr>
      </p:pic>
      <p:pic>
        <p:nvPicPr>
          <p:cNvPr id="12" name="Picture 11"/>
          <p:cNvPicPr>
            <a:picLocks noChangeAspect="1"/>
          </p:cNvPicPr>
          <p:nvPr/>
        </p:nvPicPr>
        <p:blipFill>
          <a:blip r:embed="rId6"/>
          <a:stretch>
            <a:fillRect/>
          </a:stretch>
        </p:blipFill>
        <p:spPr>
          <a:xfrm>
            <a:off x="7667574" y="4883774"/>
            <a:ext cx="2419350" cy="1885950"/>
          </a:xfrm>
          <a:prstGeom prst="rect">
            <a:avLst/>
          </a:prstGeom>
        </p:spPr>
      </p:pic>
    </p:spTree>
    <p:extLst>
      <p:ext uri="{BB962C8B-B14F-4D97-AF65-F5344CB8AC3E}">
        <p14:creationId xmlns:p14="http://schemas.microsoft.com/office/powerpoint/2010/main" val="249342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92500"/>
          </a:bodyPr>
          <a:lstStyle/>
          <a:p>
            <a:pPr marL="0" indent="0">
              <a:buNone/>
            </a:pPr>
            <a:r>
              <a:rPr lang="en-US" sz="4000" dirty="0" smtClean="0"/>
              <a:t>Decide if the following statement about personal hygiene is a </a:t>
            </a:r>
            <a:r>
              <a:rPr lang="en-US" sz="4000" b="1" dirty="0" smtClean="0"/>
              <a:t>myth</a:t>
            </a:r>
            <a:r>
              <a:rPr lang="en-US" sz="4000" dirty="0" smtClean="0"/>
              <a:t> or </a:t>
            </a:r>
            <a:r>
              <a:rPr lang="en-US" sz="4000" b="1" dirty="0" smtClean="0"/>
              <a:t>fact</a:t>
            </a:r>
          </a:p>
          <a:p>
            <a:pPr marL="0" indent="0">
              <a:buNone/>
            </a:pPr>
            <a:endParaRPr lang="en-US" sz="4000" b="1" dirty="0"/>
          </a:p>
          <a:p>
            <a:pPr marL="0" indent="0">
              <a:buNone/>
            </a:pPr>
            <a:r>
              <a:rPr lang="en-US" sz="4000" b="1" dirty="0" smtClean="0"/>
              <a:t>“You should wash your hands after using the toilet”</a:t>
            </a:r>
          </a:p>
          <a:p>
            <a:pPr marL="0" indent="0">
              <a:buNone/>
            </a:pPr>
            <a:endParaRPr lang="en-US" sz="4000" b="1" dirty="0"/>
          </a:p>
          <a:p>
            <a:pPr marL="0" indent="0">
              <a:buNone/>
            </a:pPr>
            <a:r>
              <a:rPr lang="en-US" sz="4000" dirty="0" smtClean="0"/>
              <a:t>This is a </a:t>
            </a:r>
            <a:r>
              <a:rPr lang="en-US" sz="4000" b="1" dirty="0" smtClean="0"/>
              <a:t>fact. </a:t>
            </a:r>
            <a:r>
              <a:rPr lang="en-US" sz="4000" dirty="0" smtClean="0"/>
              <a:t>Handwashing prevents the spread of germs and infections</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Personal Hygiene</a:t>
            </a:r>
            <a:endParaRPr sz="2426" spc="27" dirty="0"/>
          </a:p>
        </p:txBody>
      </p:sp>
      <p:pic>
        <p:nvPicPr>
          <p:cNvPr id="2" name="Picture 1"/>
          <p:cNvPicPr>
            <a:picLocks noChangeAspect="1"/>
          </p:cNvPicPr>
          <p:nvPr/>
        </p:nvPicPr>
        <p:blipFill>
          <a:blip r:embed="rId4"/>
          <a:stretch>
            <a:fillRect/>
          </a:stretch>
        </p:blipFill>
        <p:spPr>
          <a:xfrm>
            <a:off x="7805687" y="1211027"/>
            <a:ext cx="3261643" cy="5511262"/>
          </a:xfrm>
          <a:prstGeom prst="rect">
            <a:avLst/>
          </a:prstGeom>
        </p:spPr>
      </p:pic>
    </p:spTree>
    <p:extLst>
      <p:ext uri="{BB962C8B-B14F-4D97-AF65-F5344CB8AC3E}">
        <p14:creationId xmlns:p14="http://schemas.microsoft.com/office/powerpoint/2010/main" val="4199927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92500" lnSpcReduction="20000"/>
          </a:bodyPr>
          <a:lstStyle/>
          <a:p>
            <a:pPr marL="0" indent="0">
              <a:buNone/>
            </a:pPr>
            <a:r>
              <a:rPr lang="en-US" sz="4000" dirty="0" smtClean="0"/>
              <a:t>Decide if the following statement about personal hygiene is a </a:t>
            </a:r>
            <a:r>
              <a:rPr lang="en-US" sz="4000" b="1" dirty="0" smtClean="0"/>
              <a:t>myth</a:t>
            </a:r>
            <a:r>
              <a:rPr lang="en-US" sz="4000" dirty="0" smtClean="0"/>
              <a:t> or </a:t>
            </a:r>
            <a:r>
              <a:rPr lang="en-US" sz="4000" b="1" dirty="0" smtClean="0"/>
              <a:t>fact</a:t>
            </a:r>
          </a:p>
          <a:p>
            <a:pPr marL="0" indent="0">
              <a:buNone/>
            </a:pPr>
            <a:endParaRPr lang="en-US" sz="4000" b="1" dirty="0"/>
          </a:p>
          <a:p>
            <a:pPr marL="0" indent="0">
              <a:buNone/>
            </a:pPr>
            <a:r>
              <a:rPr lang="en-US" sz="4000" b="1" dirty="0" smtClean="0"/>
              <a:t>“Body </a:t>
            </a:r>
            <a:r>
              <a:rPr lang="en-US" sz="4000" b="1" dirty="0" err="1" smtClean="0"/>
              <a:t>odour</a:t>
            </a:r>
            <a:r>
              <a:rPr lang="en-US" sz="4000" b="1" dirty="0" smtClean="0"/>
              <a:t> only happens to adults”</a:t>
            </a:r>
          </a:p>
          <a:p>
            <a:pPr marL="0" indent="0">
              <a:buNone/>
            </a:pPr>
            <a:endParaRPr lang="en-US" sz="4000" b="1" dirty="0"/>
          </a:p>
          <a:p>
            <a:pPr marL="0" indent="0">
              <a:buNone/>
            </a:pPr>
            <a:r>
              <a:rPr lang="en-US" sz="4000" dirty="0" smtClean="0"/>
              <a:t>This is a </a:t>
            </a:r>
            <a:r>
              <a:rPr lang="en-US" sz="4000" b="1" dirty="0" smtClean="0"/>
              <a:t>myth.</a:t>
            </a:r>
            <a:r>
              <a:rPr lang="en-US" sz="4000" dirty="0" smtClean="0"/>
              <a:t> Body </a:t>
            </a:r>
            <a:r>
              <a:rPr lang="en-US" sz="4000" dirty="0" err="1" smtClean="0"/>
              <a:t>odour</a:t>
            </a:r>
            <a:r>
              <a:rPr lang="en-US" sz="4000" dirty="0" smtClean="0"/>
              <a:t> is caused by the sweat glands which become more active during puberty. This means body </a:t>
            </a:r>
            <a:r>
              <a:rPr lang="en-US" sz="4000" dirty="0" err="1" smtClean="0"/>
              <a:t>odour</a:t>
            </a:r>
            <a:r>
              <a:rPr lang="en-US" sz="4000" dirty="0" smtClean="0"/>
              <a:t> occurs in young people too.</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Personal Hygiene</a:t>
            </a:r>
            <a:endParaRPr sz="2426" spc="27" dirty="0"/>
          </a:p>
        </p:txBody>
      </p:sp>
      <p:pic>
        <p:nvPicPr>
          <p:cNvPr id="2" name="Picture 1"/>
          <p:cNvPicPr>
            <a:picLocks noChangeAspect="1"/>
          </p:cNvPicPr>
          <p:nvPr/>
        </p:nvPicPr>
        <p:blipFill>
          <a:blip r:embed="rId4"/>
          <a:stretch>
            <a:fillRect/>
          </a:stretch>
        </p:blipFill>
        <p:spPr>
          <a:xfrm>
            <a:off x="7737543" y="1243615"/>
            <a:ext cx="3261643" cy="5511262"/>
          </a:xfrm>
          <a:prstGeom prst="rect">
            <a:avLst/>
          </a:prstGeom>
        </p:spPr>
      </p:pic>
    </p:spTree>
    <p:extLst>
      <p:ext uri="{BB962C8B-B14F-4D97-AF65-F5344CB8AC3E}">
        <p14:creationId xmlns:p14="http://schemas.microsoft.com/office/powerpoint/2010/main" val="40657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92500" lnSpcReduction="20000"/>
          </a:bodyPr>
          <a:lstStyle/>
          <a:p>
            <a:pPr marL="0" indent="0">
              <a:buNone/>
            </a:pPr>
            <a:r>
              <a:rPr lang="en-US" sz="4000" dirty="0" smtClean="0"/>
              <a:t>Decide if the following statement about personal hygiene is a </a:t>
            </a:r>
            <a:r>
              <a:rPr lang="en-US" sz="4000" b="1" dirty="0" smtClean="0"/>
              <a:t>myth</a:t>
            </a:r>
            <a:r>
              <a:rPr lang="en-US" sz="4000" dirty="0" smtClean="0"/>
              <a:t> or </a:t>
            </a:r>
            <a:r>
              <a:rPr lang="en-US" sz="4000" b="1" dirty="0" smtClean="0"/>
              <a:t>fact</a:t>
            </a:r>
          </a:p>
          <a:p>
            <a:pPr marL="0" indent="0">
              <a:buNone/>
            </a:pPr>
            <a:endParaRPr lang="en-US" sz="4000" b="1" dirty="0"/>
          </a:p>
          <a:p>
            <a:pPr marL="0" indent="0">
              <a:buNone/>
            </a:pPr>
            <a:r>
              <a:rPr lang="en-US" sz="4000" b="1" dirty="0" smtClean="0"/>
              <a:t>“You can wear the same socks for several days”</a:t>
            </a:r>
          </a:p>
          <a:p>
            <a:pPr marL="0" indent="0">
              <a:buNone/>
            </a:pPr>
            <a:endParaRPr lang="en-US" sz="4000" b="1" dirty="0"/>
          </a:p>
          <a:p>
            <a:pPr marL="0" indent="0">
              <a:buNone/>
            </a:pPr>
            <a:r>
              <a:rPr lang="en-US" sz="4000" dirty="0" smtClean="0"/>
              <a:t>This is a </a:t>
            </a:r>
            <a:r>
              <a:rPr lang="en-US" sz="4000" b="1" dirty="0" smtClean="0"/>
              <a:t>myth.</a:t>
            </a:r>
            <a:r>
              <a:rPr lang="en-US" sz="4000" dirty="0" smtClean="0"/>
              <a:t> Socks trap sweat and bacteria which can lead to bad smells and infections such as “athlete’s foot”</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Personal Hygiene</a:t>
            </a:r>
            <a:endParaRPr sz="2426" spc="27" dirty="0"/>
          </a:p>
        </p:txBody>
      </p:sp>
      <p:pic>
        <p:nvPicPr>
          <p:cNvPr id="2" name="Picture 1"/>
          <p:cNvPicPr>
            <a:picLocks noChangeAspect="1"/>
          </p:cNvPicPr>
          <p:nvPr/>
        </p:nvPicPr>
        <p:blipFill>
          <a:blip r:embed="rId4"/>
          <a:stretch>
            <a:fillRect/>
          </a:stretch>
        </p:blipFill>
        <p:spPr>
          <a:xfrm>
            <a:off x="7737543" y="1135505"/>
            <a:ext cx="3261643" cy="5511262"/>
          </a:xfrm>
          <a:prstGeom prst="rect">
            <a:avLst/>
          </a:prstGeom>
        </p:spPr>
      </p:pic>
    </p:spTree>
    <p:extLst>
      <p:ext uri="{BB962C8B-B14F-4D97-AF65-F5344CB8AC3E}">
        <p14:creationId xmlns:p14="http://schemas.microsoft.com/office/powerpoint/2010/main" val="3495135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92500" lnSpcReduction="10000"/>
          </a:bodyPr>
          <a:lstStyle/>
          <a:p>
            <a:pPr marL="0" indent="0">
              <a:buNone/>
            </a:pPr>
            <a:r>
              <a:rPr lang="en-US" sz="4000" dirty="0" smtClean="0"/>
              <a:t>Decide if the following statement about personal hygiene is a </a:t>
            </a:r>
            <a:r>
              <a:rPr lang="en-US" sz="4000" b="1" dirty="0" smtClean="0"/>
              <a:t>myth</a:t>
            </a:r>
            <a:r>
              <a:rPr lang="en-US" sz="4000" dirty="0" smtClean="0"/>
              <a:t> or </a:t>
            </a:r>
            <a:r>
              <a:rPr lang="en-US" sz="4000" b="1" dirty="0" smtClean="0"/>
              <a:t>fact</a:t>
            </a:r>
          </a:p>
          <a:p>
            <a:pPr marL="0" indent="0">
              <a:buNone/>
            </a:pPr>
            <a:endParaRPr lang="en-US" sz="4000" b="1" dirty="0"/>
          </a:p>
          <a:p>
            <a:pPr marL="0" indent="0">
              <a:buNone/>
            </a:pPr>
            <a:r>
              <a:rPr lang="en-US" sz="4000" b="1" dirty="0" smtClean="0"/>
              <a:t>“Brushing your hair too much can make it greasy”</a:t>
            </a:r>
          </a:p>
          <a:p>
            <a:pPr marL="0" indent="0">
              <a:buNone/>
            </a:pPr>
            <a:endParaRPr lang="en-US" sz="4000" b="1" dirty="0"/>
          </a:p>
          <a:p>
            <a:pPr marL="0" indent="0">
              <a:buNone/>
            </a:pPr>
            <a:r>
              <a:rPr lang="en-US" sz="4000" dirty="0" smtClean="0"/>
              <a:t>This is a </a:t>
            </a:r>
            <a:r>
              <a:rPr lang="en-US" sz="4000" b="1" dirty="0" smtClean="0"/>
              <a:t>fact.</a:t>
            </a:r>
            <a:r>
              <a:rPr lang="en-US" sz="4000" dirty="0" smtClean="0"/>
              <a:t> Over brushing spreads natural oils from the scalp to the rest of the hair, making it look greasy.</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Personal Hygiene</a:t>
            </a:r>
            <a:endParaRPr sz="2426" spc="27" dirty="0"/>
          </a:p>
        </p:txBody>
      </p:sp>
      <p:pic>
        <p:nvPicPr>
          <p:cNvPr id="5" name="Picture 4"/>
          <p:cNvPicPr>
            <a:picLocks noChangeAspect="1"/>
          </p:cNvPicPr>
          <p:nvPr/>
        </p:nvPicPr>
        <p:blipFill>
          <a:blip r:embed="rId4"/>
          <a:stretch>
            <a:fillRect/>
          </a:stretch>
        </p:blipFill>
        <p:spPr>
          <a:xfrm>
            <a:off x="7737544" y="1243615"/>
            <a:ext cx="3261643" cy="5511262"/>
          </a:xfrm>
          <a:prstGeom prst="rect">
            <a:avLst/>
          </a:prstGeom>
        </p:spPr>
      </p:pic>
    </p:spTree>
    <p:extLst>
      <p:ext uri="{BB962C8B-B14F-4D97-AF65-F5344CB8AC3E}">
        <p14:creationId xmlns:p14="http://schemas.microsoft.com/office/powerpoint/2010/main" val="3614326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92500" lnSpcReduction="20000"/>
          </a:bodyPr>
          <a:lstStyle/>
          <a:p>
            <a:pPr marL="0" indent="0">
              <a:buNone/>
            </a:pPr>
            <a:r>
              <a:rPr lang="en-US" sz="4000" dirty="0" smtClean="0"/>
              <a:t>Decide if the following statement about personal hygiene is a </a:t>
            </a:r>
            <a:r>
              <a:rPr lang="en-US" sz="4000" b="1" dirty="0" smtClean="0"/>
              <a:t>myth</a:t>
            </a:r>
            <a:r>
              <a:rPr lang="en-US" sz="4000" dirty="0" smtClean="0"/>
              <a:t> or </a:t>
            </a:r>
            <a:r>
              <a:rPr lang="en-US" sz="4000" b="1" dirty="0" smtClean="0"/>
              <a:t>fact</a:t>
            </a:r>
          </a:p>
          <a:p>
            <a:pPr marL="0" indent="0">
              <a:buNone/>
            </a:pPr>
            <a:endParaRPr lang="en-US" sz="4000" b="1" dirty="0"/>
          </a:p>
          <a:p>
            <a:pPr marL="0" indent="0">
              <a:buNone/>
            </a:pPr>
            <a:r>
              <a:rPr lang="en-US" sz="4000" b="1" dirty="0" smtClean="0"/>
              <a:t>“You should not share towels with family members”</a:t>
            </a:r>
          </a:p>
          <a:p>
            <a:pPr marL="0" indent="0">
              <a:buNone/>
            </a:pPr>
            <a:endParaRPr lang="en-US" sz="4000" b="1" dirty="0"/>
          </a:p>
          <a:p>
            <a:pPr marL="0" indent="0">
              <a:buNone/>
            </a:pPr>
            <a:r>
              <a:rPr lang="en-US" sz="4000" dirty="0" smtClean="0"/>
              <a:t>This is a </a:t>
            </a:r>
            <a:r>
              <a:rPr lang="en-US" sz="4000" b="1" dirty="0" smtClean="0"/>
              <a:t>fact.</a:t>
            </a:r>
            <a:r>
              <a:rPr lang="en-US" sz="4000" dirty="0" smtClean="0"/>
              <a:t> Sharing towels can spread bacteria, fungi and even some infections like “athlete’s foot”</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Personal Hygiene</a:t>
            </a:r>
            <a:endParaRPr sz="2426" spc="27" dirty="0"/>
          </a:p>
        </p:txBody>
      </p:sp>
      <p:pic>
        <p:nvPicPr>
          <p:cNvPr id="2" name="Picture 1"/>
          <p:cNvPicPr>
            <a:picLocks noChangeAspect="1"/>
          </p:cNvPicPr>
          <p:nvPr/>
        </p:nvPicPr>
        <p:blipFill>
          <a:blip r:embed="rId4"/>
          <a:stretch>
            <a:fillRect/>
          </a:stretch>
        </p:blipFill>
        <p:spPr>
          <a:xfrm>
            <a:off x="7805687" y="1243615"/>
            <a:ext cx="3261643" cy="5511262"/>
          </a:xfrm>
          <a:prstGeom prst="rect">
            <a:avLst/>
          </a:prstGeom>
        </p:spPr>
      </p:pic>
    </p:spTree>
    <p:extLst>
      <p:ext uri="{BB962C8B-B14F-4D97-AF65-F5344CB8AC3E}">
        <p14:creationId xmlns:p14="http://schemas.microsoft.com/office/powerpoint/2010/main" val="139665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135505"/>
            <a:ext cx="5874008" cy="5827601"/>
          </a:xfrm>
        </p:spPr>
        <p:txBody>
          <a:bodyPr>
            <a:normAutofit fontScale="92500" lnSpcReduction="10000"/>
          </a:bodyPr>
          <a:lstStyle/>
          <a:p>
            <a:pPr marL="0" indent="0">
              <a:buNone/>
            </a:pPr>
            <a:r>
              <a:rPr lang="en-US" sz="4000" dirty="0" smtClean="0"/>
              <a:t>You will be learning more about the importance of personal hygiene in your Personal Development lesson.</a:t>
            </a:r>
          </a:p>
          <a:p>
            <a:pPr marL="0" indent="0">
              <a:buNone/>
            </a:pPr>
            <a:endParaRPr lang="en-US" sz="4000" dirty="0"/>
          </a:p>
          <a:p>
            <a:pPr marL="0" indent="0">
              <a:buNone/>
            </a:pPr>
            <a:r>
              <a:rPr lang="en-US" sz="4000" dirty="0" smtClean="0"/>
              <a:t>Until then reflect on some of the myths and facts you learnt about today. Is there anything you need to change about your personal hygiene habits?</a:t>
            </a:r>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Personal Hygiene</a:t>
            </a:r>
            <a:endParaRPr sz="2426" spc="27" dirty="0"/>
          </a:p>
        </p:txBody>
      </p:sp>
      <p:pic>
        <p:nvPicPr>
          <p:cNvPr id="2" name="Picture 1"/>
          <p:cNvPicPr>
            <a:picLocks noChangeAspect="1"/>
          </p:cNvPicPr>
          <p:nvPr/>
        </p:nvPicPr>
        <p:blipFill>
          <a:blip r:embed="rId4"/>
          <a:stretch>
            <a:fillRect/>
          </a:stretch>
        </p:blipFill>
        <p:spPr>
          <a:xfrm>
            <a:off x="7737543" y="1211027"/>
            <a:ext cx="3261643" cy="5511262"/>
          </a:xfrm>
          <a:prstGeom prst="rect">
            <a:avLst/>
          </a:prstGeom>
        </p:spPr>
      </p:pic>
    </p:spTree>
    <p:extLst>
      <p:ext uri="{BB962C8B-B14F-4D97-AF65-F5344CB8AC3E}">
        <p14:creationId xmlns:p14="http://schemas.microsoft.com/office/powerpoint/2010/main" val="74790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dirty="0" smtClean="0">
                <a:solidFill>
                  <a:srgbClr val="FF0000"/>
                </a:solidFill>
              </a:rPr>
              <a:t>Homework will be set today.</a:t>
            </a:r>
          </a:p>
          <a:p>
            <a:r>
              <a:rPr lang="en-GB" dirty="0" smtClean="0">
                <a:solidFill>
                  <a:srgbClr val="FF0000"/>
                </a:solidFill>
              </a:rPr>
              <a:t>Remember to log in and complete your set tasks. </a:t>
            </a:r>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2836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rotWithShape="1">
          <a:blip r:embed="rId5">
            <a:alphaModFix amt="10000"/>
            <a:extLst>
              <a:ext uri="{28A0092B-C50C-407E-A947-70E740481C1C}">
                <a14:useLocalDpi xmlns:a14="http://schemas.microsoft.com/office/drawing/2010/main" val="0"/>
              </a:ext>
            </a:extLst>
          </a:blip>
          <a:srcRect r="13937" b="9511"/>
          <a:stretch/>
        </p:blipFill>
        <p:spPr>
          <a:xfrm>
            <a:off x="7331563" y="1747616"/>
            <a:ext cx="4860437" cy="5110384"/>
          </a:xfrm>
          <a:prstGeom prst="rect">
            <a:avLst/>
          </a:prstGeom>
        </p:spPr>
      </p:pic>
      <p:sp>
        <p:nvSpPr>
          <p:cNvPr id="6" name="Content Placeholder 2"/>
          <p:cNvSpPr>
            <a:spLocks noGrp="1"/>
          </p:cNvSpPr>
          <p:nvPr>
            <p:ph idx="1"/>
          </p:nvPr>
        </p:nvSpPr>
        <p:spPr>
          <a:xfrm>
            <a:off x="1686535" y="1211019"/>
            <a:ext cx="10432454" cy="5114022"/>
          </a:xfrm>
        </p:spPr>
        <p:txBody>
          <a:bodyPr>
            <a:normAutofit fontScale="62500" lnSpcReduction="20000"/>
          </a:bodyPr>
          <a:lstStyle/>
          <a:p>
            <a:pPr marL="0" indent="0" algn="ctr">
              <a:buNone/>
            </a:pPr>
            <a:r>
              <a:rPr lang="en-GB" sz="4000" i="1" dirty="0"/>
              <a:t>During March, many Muslims will be observing Ramadan by fasting</a:t>
            </a:r>
            <a:r>
              <a:rPr lang="en-GB" sz="4000" i="1" dirty="0" smtClean="0"/>
              <a:t>.</a:t>
            </a:r>
          </a:p>
          <a:p>
            <a:pPr marL="0" indent="0" algn="ctr">
              <a:buNone/>
            </a:pPr>
            <a:endParaRPr lang="en-GB" sz="4000" dirty="0"/>
          </a:p>
          <a:p>
            <a:pPr marL="0" indent="0" algn="ctr">
              <a:buNone/>
            </a:pPr>
            <a:r>
              <a:rPr lang="en-GB" sz="4000" dirty="0"/>
              <a:t>As a school, we aim to come together to share food and support those who may have limited resources to break their fast</a:t>
            </a:r>
            <a:r>
              <a:rPr lang="en-GB" sz="4000" dirty="0" smtClean="0"/>
              <a:t>.</a:t>
            </a:r>
          </a:p>
          <a:p>
            <a:pPr algn="ctr"/>
            <a:endParaRPr lang="en-GB" sz="4000" dirty="0"/>
          </a:p>
          <a:p>
            <a:pPr marL="0" indent="0" algn="ctr">
              <a:buNone/>
            </a:pPr>
            <a:r>
              <a:rPr lang="en-GB" sz="4000" dirty="0" smtClean="0"/>
              <a:t>So for a whole week</a:t>
            </a:r>
            <a:r>
              <a:rPr lang="en-GB" sz="4000" b="1" i="1" dirty="0" smtClean="0"/>
              <a:t> (from Monday </a:t>
            </a:r>
            <a:r>
              <a:rPr lang="en-GB" sz="4000" b="1" i="1" dirty="0"/>
              <a:t>3rd March </a:t>
            </a:r>
            <a:r>
              <a:rPr lang="en-GB" sz="4000" b="1" i="1" dirty="0" smtClean="0"/>
              <a:t>2025 until Friday </a:t>
            </a:r>
            <a:r>
              <a:rPr lang="en-GB" sz="4000" b="1" i="1" dirty="0"/>
              <a:t>7th </a:t>
            </a:r>
            <a:r>
              <a:rPr lang="en-GB" sz="4000" b="1" i="1" dirty="0" smtClean="0"/>
              <a:t>March)</a:t>
            </a:r>
            <a:r>
              <a:rPr lang="en-GB" sz="4000" dirty="0" smtClean="0"/>
              <a:t>, all students </a:t>
            </a:r>
            <a:r>
              <a:rPr lang="en-GB" sz="4000" dirty="0"/>
              <a:t>will have the opportunity to bring food </a:t>
            </a:r>
            <a:r>
              <a:rPr lang="en-GB" sz="4000" dirty="0" smtClean="0"/>
              <a:t>items from home in </a:t>
            </a:r>
            <a:r>
              <a:rPr lang="en-GB" sz="4000" dirty="0"/>
              <a:t>to </a:t>
            </a:r>
            <a:r>
              <a:rPr lang="en-GB" sz="4000" dirty="0" smtClean="0"/>
              <a:t>school to </a:t>
            </a:r>
            <a:r>
              <a:rPr lang="en-GB" sz="4000" b="1" dirty="0" smtClean="0"/>
              <a:t>donate to their form tutor.</a:t>
            </a:r>
            <a:endParaRPr lang="en-GB" sz="4000" b="1" dirty="0"/>
          </a:p>
          <a:p>
            <a:pPr marL="0" indent="0" algn="ctr">
              <a:buNone/>
            </a:pPr>
            <a:endParaRPr lang="en-GB" sz="4000" dirty="0" smtClean="0"/>
          </a:p>
          <a:p>
            <a:pPr marL="0" indent="0" algn="ctr">
              <a:buNone/>
            </a:pPr>
            <a:r>
              <a:rPr lang="en-GB" sz="4000" dirty="0" smtClean="0"/>
              <a:t>On Friday </a:t>
            </a:r>
            <a:r>
              <a:rPr lang="en-GB" sz="4000" dirty="0"/>
              <a:t>our </a:t>
            </a:r>
            <a:r>
              <a:rPr lang="en-GB" sz="4000" b="1" dirty="0" smtClean="0"/>
              <a:t>Pupil </a:t>
            </a:r>
            <a:r>
              <a:rPr lang="en-GB" sz="4000" b="1" dirty="0"/>
              <a:t>L</a:t>
            </a:r>
            <a:r>
              <a:rPr lang="en-GB" sz="4000" b="1" dirty="0" smtClean="0"/>
              <a:t>eaders</a:t>
            </a:r>
            <a:r>
              <a:rPr lang="en-GB" sz="4000" dirty="0" smtClean="0"/>
              <a:t> </a:t>
            </a:r>
            <a:r>
              <a:rPr lang="en-GB" sz="4000" dirty="0"/>
              <a:t>will collect all donations, which will be recorded on the </a:t>
            </a:r>
            <a:r>
              <a:rPr lang="en-GB" sz="4000" b="1" dirty="0"/>
              <a:t>Secure </a:t>
            </a:r>
            <a:r>
              <a:rPr lang="en-GB" sz="4000" b="1" dirty="0" smtClean="0"/>
              <a:t>Tracker</a:t>
            </a:r>
            <a:r>
              <a:rPr lang="en-GB" sz="4000" dirty="0" smtClean="0"/>
              <a:t>, and there will be a prize for the </a:t>
            </a:r>
            <a:r>
              <a:rPr lang="en-GB" sz="4000" b="1" dirty="0" smtClean="0"/>
              <a:t>best form</a:t>
            </a:r>
            <a:r>
              <a:rPr lang="en-GB" sz="4000" dirty="0" smtClean="0"/>
              <a:t>!</a:t>
            </a:r>
            <a:endParaRPr lang="en-GB" sz="4000" dirty="0"/>
          </a:p>
          <a:p>
            <a:pPr marL="0" indent="0" algn="ctr">
              <a:buNone/>
            </a:pPr>
            <a:endParaRPr lang="en-GB" sz="4000" dirty="0" smtClean="0"/>
          </a:p>
          <a:p>
            <a:pPr marL="0" indent="0" algn="ctr">
              <a:buNone/>
            </a:pPr>
            <a:r>
              <a:rPr lang="en-GB" sz="4000" i="1" dirty="0" smtClean="0"/>
              <a:t>Thank </a:t>
            </a:r>
            <a:r>
              <a:rPr lang="en-GB" sz="4000" i="1" dirty="0"/>
              <a:t>you for your kindness and generosity in supporting our </a:t>
            </a:r>
            <a:r>
              <a:rPr lang="en-GB" sz="4000" i="1" dirty="0" smtClean="0"/>
              <a:t>community</a:t>
            </a:r>
            <a:endParaRPr lang="en-GB" sz="4000" i="1" dirty="0"/>
          </a:p>
          <a:p>
            <a:pPr marL="0" indent="0" algn="ctr">
              <a:buNone/>
            </a:pPr>
            <a:r>
              <a:rPr lang="en-US" sz="4000" i="1" dirty="0" err="1" smtClean="0"/>
              <a:t>Mrs</a:t>
            </a:r>
            <a:r>
              <a:rPr lang="en-US" sz="4000" i="1" dirty="0" smtClean="0"/>
              <a:t> Sajed and Miss Reid</a:t>
            </a:r>
          </a:p>
        </p:txBody>
      </p:sp>
      <p:sp>
        <p:nvSpPr>
          <p:cNvPr id="34" name="object 22">
            <a:extLst>
              <a:ext uri="{FF2B5EF4-FFF2-40B4-BE49-F238E27FC236}">
                <a16:creationId xmlns:a16="http://schemas.microsoft.com/office/drawing/2014/main" id="{D5FE940C-2C04-754D-9DB6-F0FED3E467E0}"/>
              </a:ext>
            </a:extLst>
          </p:cNvPr>
          <p:cNvSpPr/>
          <p:nvPr/>
        </p:nvSpPr>
        <p:spPr>
          <a:xfrm>
            <a:off x="689693" y="820229"/>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6949" y="199362"/>
            <a:ext cx="1838459" cy="281284"/>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38832" y="-15246"/>
            <a:ext cx="9220147" cy="838384"/>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0" tIns="7316" rIns="0" bIns="0" rtlCol="0" anchor="ctr">
            <a:spAutoFit/>
          </a:bodyPr>
          <a:lstStyle/>
          <a:p>
            <a:pPr algn="ctr"/>
            <a:r>
              <a:rPr lang="en-GB" b="1" dirty="0" smtClean="0">
                <a:solidFill>
                  <a:schemeClr val="tx1"/>
                </a:solidFill>
                <a:latin typeface="+mn-lt"/>
              </a:rPr>
              <a:t>Food Bank Collection for </a:t>
            </a:r>
            <a:r>
              <a:rPr lang="en-GB" sz="6000" b="1" dirty="0" smtClean="0">
                <a:solidFill>
                  <a:srgbClr val="00B0F0"/>
                </a:solidFill>
                <a:latin typeface="Bahnschrift Light Condensed" panose="020B0502040204020203" pitchFamily="34" charset="0"/>
              </a:rPr>
              <a:t>Ramadan</a:t>
            </a:r>
            <a:endParaRPr lang="en-GB" sz="4800" b="1" dirty="0" smtClean="0">
              <a:solidFill>
                <a:srgbClr val="00B0F0"/>
              </a:solidFill>
              <a:latin typeface="Bahnschrift Light Condensed" panose="020B0502040204020203" pitchFamily="34" charset="0"/>
            </a:endParaRPr>
          </a:p>
        </p:txBody>
      </p:sp>
      <p:sp>
        <p:nvSpPr>
          <p:cNvPr id="2" name="Rectangle 1"/>
          <p:cNvSpPr/>
          <p:nvPr/>
        </p:nvSpPr>
        <p:spPr>
          <a:xfrm>
            <a:off x="77954" y="991824"/>
            <a:ext cx="1317092" cy="34778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GB" sz="2000" b="1" dirty="0">
                <a:solidFill>
                  <a:srgbClr val="0070C0"/>
                </a:solidFill>
                <a:latin typeface="Bahnschrift Light Condensed" panose="020B0502040204020203" pitchFamily="34" charset="0"/>
              </a:rPr>
              <a:t>"Do not withhold good from those to whom it is due, when it is in your power to act." – Proverbs 3:27</a:t>
            </a:r>
          </a:p>
        </p:txBody>
      </p:sp>
      <p:sp>
        <p:nvSpPr>
          <p:cNvPr id="3" name="Rectangle 2"/>
          <p:cNvSpPr/>
          <p:nvPr/>
        </p:nvSpPr>
        <p:spPr>
          <a:xfrm>
            <a:off x="2986595" y="6325041"/>
            <a:ext cx="9168900" cy="4001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GB" sz="2000" b="1" dirty="0">
                <a:solidFill>
                  <a:schemeClr val="accent4">
                    <a:lumMod val="75000"/>
                  </a:schemeClr>
                </a:solidFill>
                <a:latin typeface="Bahnschrift Light Condensed" panose="020B0502040204020203" pitchFamily="34" charset="0"/>
              </a:rPr>
              <a:t>"The believer’s shade on the Day of Resurrection will be his charity." – Prophet Muhammad (</a:t>
            </a:r>
            <a:r>
              <a:rPr lang="en-GB" sz="2000" b="1" dirty="0" err="1">
                <a:solidFill>
                  <a:schemeClr val="accent4">
                    <a:lumMod val="75000"/>
                  </a:schemeClr>
                </a:solidFill>
                <a:latin typeface="Bahnschrift Light Condensed" panose="020B0502040204020203" pitchFamily="34" charset="0"/>
              </a:rPr>
              <a:t>Tirmidhi</a:t>
            </a:r>
            <a:r>
              <a:rPr lang="en-GB" sz="2000" b="1" dirty="0">
                <a:solidFill>
                  <a:schemeClr val="accent4">
                    <a:lumMod val="75000"/>
                  </a:schemeClr>
                </a:solidFill>
                <a:latin typeface="Bahnschrift Light Condensed" panose="020B0502040204020203" pitchFamily="34" charset="0"/>
              </a:rPr>
              <a:t> 604)</a:t>
            </a:r>
          </a:p>
        </p:txBody>
      </p:sp>
      <p:pic>
        <p:nvPicPr>
          <p:cNvPr id="15" name="Picture 14"/>
          <p:cNvPicPr>
            <a:picLocks noChangeAspect="1"/>
          </p:cNvPicPr>
          <p:nvPr/>
        </p:nvPicPr>
        <p:blipFill>
          <a:blip r:embed="rId7"/>
          <a:stretch>
            <a:fillRect/>
          </a:stretch>
        </p:blipFill>
        <p:spPr>
          <a:xfrm>
            <a:off x="-166539" y="4520694"/>
            <a:ext cx="2433307" cy="2278691"/>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96446" y="687024"/>
            <a:ext cx="609600" cy="609600"/>
          </a:xfrm>
          <a:prstGeom prst="rect">
            <a:avLst/>
          </a:prstGeom>
        </p:spPr>
      </p:pic>
    </p:spTree>
    <p:extLst>
      <p:ext uri="{BB962C8B-B14F-4D97-AF65-F5344CB8AC3E}">
        <p14:creationId xmlns:p14="http://schemas.microsoft.com/office/powerpoint/2010/main" val="2289870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0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rotWithShape="1">
          <a:blip r:embed="rId3">
            <a:alphaModFix amt="10000"/>
            <a:extLst>
              <a:ext uri="{28A0092B-C50C-407E-A947-70E740481C1C}">
                <a14:useLocalDpi xmlns:a14="http://schemas.microsoft.com/office/drawing/2010/main" val="0"/>
              </a:ext>
            </a:extLst>
          </a:blip>
          <a:srcRect r="13937" b="9511"/>
          <a:stretch/>
        </p:blipFill>
        <p:spPr>
          <a:xfrm>
            <a:off x="7331563" y="1747616"/>
            <a:ext cx="4860437" cy="5110384"/>
          </a:xfrm>
          <a:prstGeom prst="rect">
            <a:avLst/>
          </a:prstGeom>
        </p:spPr>
      </p:pic>
      <p:sp>
        <p:nvSpPr>
          <p:cNvPr id="6" name="Content Placeholder 2"/>
          <p:cNvSpPr>
            <a:spLocks noGrp="1"/>
          </p:cNvSpPr>
          <p:nvPr>
            <p:ph idx="1"/>
          </p:nvPr>
        </p:nvSpPr>
        <p:spPr>
          <a:xfrm>
            <a:off x="1786759" y="1211019"/>
            <a:ext cx="10332230" cy="5114022"/>
          </a:xfrm>
        </p:spPr>
        <p:txBody>
          <a:bodyPr>
            <a:normAutofit lnSpcReduction="10000"/>
          </a:bodyPr>
          <a:lstStyle/>
          <a:p>
            <a:pPr marL="0" indent="0" algn="ctr">
              <a:buNone/>
            </a:pPr>
            <a:r>
              <a:rPr lang="en-GB" sz="2500" i="1" dirty="0" smtClean="0"/>
              <a:t>What items could you bring to donate?</a:t>
            </a:r>
          </a:p>
          <a:p>
            <a:pPr marL="0" indent="0" algn="ctr">
              <a:buNone/>
            </a:pPr>
            <a:endParaRPr lang="en-GB" sz="2500" b="1" i="1" dirty="0"/>
          </a:p>
          <a:p>
            <a:r>
              <a:rPr lang="en-GB" sz="2500" b="1" i="1" dirty="0"/>
              <a:t>D</a:t>
            </a:r>
            <a:r>
              <a:rPr lang="en-GB" sz="2500" b="1" i="1" dirty="0" smtClean="0"/>
              <a:t>ried food such as rice and pasta</a:t>
            </a:r>
          </a:p>
          <a:p>
            <a:r>
              <a:rPr lang="en-GB" sz="2500" b="1" i="1" dirty="0" smtClean="0"/>
              <a:t>Tinned food such as beans, soup, and canned vegetables </a:t>
            </a:r>
          </a:p>
          <a:p>
            <a:r>
              <a:rPr lang="en-GB" sz="2500" b="1" i="1" dirty="0" smtClean="0"/>
              <a:t>Tinned desserts such as custard, rice pudding</a:t>
            </a:r>
          </a:p>
          <a:p>
            <a:r>
              <a:rPr lang="en-GB" sz="2500" b="1" i="1" dirty="0" smtClean="0"/>
              <a:t>Boxes of cereal</a:t>
            </a:r>
          </a:p>
          <a:p>
            <a:r>
              <a:rPr lang="en-GB" sz="2500" b="1" i="1" dirty="0" smtClean="0"/>
              <a:t>Packet food such as noodles, ramen</a:t>
            </a:r>
          </a:p>
          <a:p>
            <a:r>
              <a:rPr lang="en-GB" sz="2500" b="1" i="1" dirty="0" smtClean="0"/>
              <a:t>Bottles of squash </a:t>
            </a:r>
          </a:p>
          <a:p>
            <a:pPr marL="0" indent="0">
              <a:buNone/>
            </a:pPr>
            <a:endParaRPr lang="en-GB" sz="2500" b="1" i="1" dirty="0"/>
          </a:p>
          <a:p>
            <a:pPr marL="0" indent="0">
              <a:buNone/>
            </a:pPr>
            <a:endParaRPr lang="en-GB" sz="2500" b="1" i="1" dirty="0" smtClean="0"/>
          </a:p>
          <a:p>
            <a:pPr marL="0" indent="0">
              <a:buNone/>
            </a:pPr>
            <a:r>
              <a:rPr lang="en-GB" sz="2500" i="1" dirty="0" smtClean="0"/>
              <a:t>Please do not bring fresh fruit or vegetables, or </a:t>
            </a:r>
            <a:r>
              <a:rPr lang="en-GB" sz="2500" i="1" smtClean="0"/>
              <a:t>frozen food, </a:t>
            </a:r>
            <a:r>
              <a:rPr lang="en-GB" sz="2500" i="1" dirty="0" smtClean="0"/>
              <a:t>as these will spoil.</a:t>
            </a:r>
            <a:endParaRPr lang="en-US" sz="2500" i="1" dirty="0" smtClean="0"/>
          </a:p>
        </p:txBody>
      </p:sp>
      <p:sp>
        <p:nvSpPr>
          <p:cNvPr id="34" name="object 22">
            <a:extLst>
              <a:ext uri="{FF2B5EF4-FFF2-40B4-BE49-F238E27FC236}">
                <a16:creationId xmlns:a16="http://schemas.microsoft.com/office/drawing/2014/main" id="{D5FE940C-2C04-754D-9DB6-F0FED3E467E0}"/>
              </a:ext>
            </a:extLst>
          </p:cNvPr>
          <p:cNvSpPr/>
          <p:nvPr/>
        </p:nvSpPr>
        <p:spPr>
          <a:xfrm>
            <a:off x="689693" y="820229"/>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6949" y="199362"/>
            <a:ext cx="1838459" cy="281284"/>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38832" y="-15246"/>
            <a:ext cx="9220147" cy="838384"/>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0" tIns="7316" rIns="0" bIns="0" rtlCol="0" anchor="ctr">
            <a:spAutoFit/>
          </a:bodyPr>
          <a:lstStyle/>
          <a:p>
            <a:pPr algn="ctr"/>
            <a:r>
              <a:rPr lang="en-GB" b="1" dirty="0" smtClean="0">
                <a:solidFill>
                  <a:schemeClr val="tx1"/>
                </a:solidFill>
                <a:latin typeface="+mn-lt"/>
              </a:rPr>
              <a:t>Food Bank Collection for </a:t>
            </a:r>
            <a:r>
              <a:rPr lang="en-GB" sz="6000" b="1" dirty="0" smtClean="0">
                <a:solidFill>
                  <a:srgbClr val="00B0F0"/>
                </a:solidFill>
                <a:latin typeface="Bahnschrift Light Condensed" panose="020B0502040204020203" pitchFamily="34" charset="0"/>
              </a:rPr>
              <a:t>Ramadan</a:t>
            </a:r>
            <a:endParaRPr lang="en-GB" sz="4800" b="1" dirty="0" smtClean="0">
              <a:solidFill>
                <a:srgbClr val="00B0F0"/>
              </a:solidFill>
              <a:latin typeface="Bahnschrift Light Condensed" panose="020B0502040204020203" pitchFamily="34" charset="0"/>
            </a:endParaRPr>
          </a:p>
        </p:txBody>
      </p:sp>
      <p:sp>
        <p:nvSpPr>
          <p:cNvPr id="2" name="Rectangle 1"/>
          <p:cNvSpPr/>
          <p:nvPr/>
        </p:nvSpPr>
        <p:spPr>
          <a:xfrm>
            <a:off x="77954" y="991824"/>
            <a:ext cx="1317092" cy="34778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GB" sz="2000" b="1" dirty="0">
                <a:solidFill>
                  <a:srgbClr val="0070C0"/>
                </a:solidFill>
                <a:latin typeface="Bahnschrift Light Condensed" panose="020B0502040204020203" pitchFamily="34" charset="0"/>
              </a:rPr>
              <a:t>"Do not withhold good from those to whom it is due, when it is in your power to act." – Proverbs 3:27</a:t>
            </a:r>
          </a:p>
        </p:txBody>
      </p:sp>
      <p:sp>
        <p:nvSpPr>
          <p:cNvPr id="3" name="Rectangle 2"/>
          <p:cNvSpPr/>
          <p:nvPr/>
        </p:nvSpPr>
        <p:spPr>
          <a:xfrm>
            <a:off x="3023100" y="6258857"/>
            <a:ext cx="9168900" cy="4001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GB" sz="2000" b="1" dirty="0">
                <a:solidFill>
                  <a:schemeClr val="accent4">
                    <a:lumMod val="75000"/>
                  </a:schemeClr>
                </a:solidFill>
                <a:latin typeface="Bahnschrift Light Condensed" panose="020B0502040204020203" pitchFamily="34" charset="0"/>
              </a:rPr>
              <a:t>"The believer’s shade on the Day of Resurrection will be his charity." – Prophet Muhammad (</a:t>
            </a:r>
            <a:r>
              <a:rPr lang="en-GB" sz="2000" b="1" dirty="0" err="1">
                <a:solidFill>
                  <a:schemeClr val="accent4">
                    <a:lumMod val="75000"/>
                  </a:schemeClr>
                </a:solidFill>
                <a:latin typeface="Bahnschrift Light Condensed" panose="020B0502040204020203" pitchFamily="34" charset="0"/>
              </a:rPr>
              <a:t>Tirmidhi</a:t>
            </a:r>
            <a:r>
              <a:rPr lang="en-GB" sz="2000" b="1" dirty="0">
                <a:solidFill>
                  <a:schemeClr val="accent4">
                    <a:lumMod val="75000"/>
                  </a:schemeClr>
                </a:solidFill>
                <a:latin typeface="Bahnschrift Light Condensed" panose="020B0502040204020203" pitchFamily="34" charset="0"/>
              </a:rPr>
              <a:t> 604)</a:t>
            </a:r>
          </a:p>
        </p:txBody>
      </p:sp>
      <p:pic>
        <p:nvPicPr>
          <p:cNvPr id="15" name="Picture 14"/>
          <p:cNvPicPr>
            <a:picLocks noChangeAspect="1"/>
          </p:cNvPicPr>
          <p:nvPr/>
        </p:nvPicPr>
        <p:blipFill>
          <a:blip r:embed="rId5"/>
          <a:stretch>
            <a:fillRect/>
          </a:stretch>
        </p:blipFill>
        <p:spPr>
          <a:xfrm>
            <a:off x="-166539" y="4520694"/>
            <a:ext cx="2433307" cy="2278691"/>
          </a:xfrm>
          <a:prstGeom prst="rect">
            <a:avLst/>
          </a:prstGeom>
        </p:spPr>
      </p:pic>
    </p:spTree>
    <p:extLst>
      <p:ext uri="{BB962C8B-B14F-4D97-AF65-F5344CB8AC3E}">
        <p14:creationId xmlns:p14="http://schemas.microsoft.com/office/powerpoint/2010/main" val="89183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 calcmode="lin" valueType="num">
                                      <p:cBhvr additive="base">
                                        <p:cTn id="2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 calcmode="lin" valueType="num">
                                      <p:cBhvr additive="base">
                                        <p:cTn id="3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Replacement equipment for your learning wallet can be purchased 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for </a:t>
            </a:r>
            <a:r>
              <a:rPr kumimoji="0" lang="en-GB" alt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10p each</a:t>
            </a: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LRC (next to W214):</a:t>
            </a: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from West Office using money on your ParentPay: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20684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89" y="1062085"/>
            <a:ext cx="5647137" cy="5647137"/>
          </a:xfrm>
          <a:prstGeom prst="rect">
            <a:avLst/>
          </a:prstGeom>
        </p:spPr>
      </p:pic>
      <p:sp>
        <p:nvSpPr>
          <p:cNvPr id="20" name="TextBox 19"/>
          <p:cNvSpPr txBox="1"/>
          <p:nvPr/>
        </p:nvSpPr>
        <p:spPr>
          <a:xfrm>
            <a:off x="99730" y="69076"/>
            <a:ext cx="6514276" cy="1323439"/>
          </a:xfrm>
          <a:prstGeom prst="rect">
            <a:avLst/>
          </a:prstGeom>
          <a:noFill/>
        </p:spPr>
        <p:txBody>
          <a:bodyPr wrap="square" rtlCol="0">
            <a:spAutoFit/>
          </a:bodyPr>
          <a:lstStyle/>
          <a:p>
            <a:pPr algn="ctr" defTabSz="277233">
              <a:defRPr/>
            </a:pPr>
            <a:r>
              <a:rPr lang="en-GB" sz="4000" u="sng" dirty="0">
                <a:solidFill>
                  <a:prstClr val="black"/>
                </a:solidFill>
                <a:latin typeface="Comic Sans MS" panose="030F0702030302020204" pitchFamily="66" charset="0"/>
              </a:rPr>
              <a:t>Secure </a:t>
            </a:r>
            <a:r>
              <a:rPr lang="en-GB" sz="4000" u="sng">
                <a:solidFill>
                  <a:prstClr val="black"/>
                </a:solidFill>
                <a:latin typeface="Comic Sans MS" panose="030F0702030302020204" pitchFamily="66" charset="0"/>
              </a:rPr>
              <a:t>your </a:t>
            </a:r>
            <a:r>
              <a:rPr lang="en-GB" sz="4000" u="sng" smtClean="0">
                <a:solidFill>
                  <a:prstClr val="black"/>
                </a:solidFill>
                <a:latin typeface="Comic Sans MS" panose="030F0702030302020204" pitchFamily="66" charset="0"/>
              </a:rPr>
              <a:t>Wellbeing: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28" name="Rounded Rectangle 27"/>
          <p:cNvSpPr/>
          <p:nvPr/>
        </p:nvSpPr>
        <p:spPr>
          <a:xfrm>
            <a:off x="581677" y="1587019"/>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Staying safe – rail, bike and water</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6026" y="1618283"/>
            <a:ext cx="1445948" cy="1007970"/>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a:solidFill>
                  <a:prstClr val="black"/>
                </a:solidFill>
                <a:latin typeface="Comic Sans MS" panose="030F0702030302020204" pitchFamily="66" charset="0"/>
              </a:rPr>
              <a:t>What is </a:t>
            </a:r>
            <a:r>
              <a:rPr lang="en-US" sz="1400" dirty="0" smtClean="0">
                <a:solidFill>
                  <a:prstClr val="black"/>
                </a:solidFill>
                <a:latin typeface="Comic Sans MS" panose="030F0702030302020204" pitchFamily="66" charset="0"/>
              </a:rPr>
              <a:t>oral health</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375" y="1592986"/>
            <a:ext cx="1445948" cy="1007970"/>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personal hygiene?</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24" y="1587018"/>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mental health?</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592" y="1606368"/>
            <a:ext cx="1514726"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is social and physical health?</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237" y="1605351"/>
            <a:ext cx="1445948" cy="1007970"/>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33">
              <a:defRPr/>
            </a:pPr>
            <a:r>
              <a:rPr lang="en-US" sz="1400" dirty="0" smtClean="0">
                <a:solidFill>
                  <a:prstClr val="black"/>
                </a:solidFill>
                <a:latin typeface="Comic Sans MS" panose="030F0702030302020204" pitchFamily="66" charset="0"/>
              </a:rPr>
              <a:t>What does puberty mean?</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906" y="3123362"/>
            <a:ext cx="6774434"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1940" b="1" dirty="0">
                <a:solidFill>
                  <a:prstClr val="black"/>
                </a:solidFill>
                <a:latin typeface="Comic Sans MS"/>
              </a:rPr>
              <a:t>Today we will look at:</a:t>
            </a: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73">
              <a:lnSpc>
                <a:spcPct val="110000"/>
              </a:lnSpc>
              <a:spcBef>
                <a:spcPts val="607"/>
              </a:spcBef>
              <a:buNone/>
              <a:defRPr/>
            </a:pPr>
            <a:r>
              <a:rPr lang="en-US" sz="1940" b="1" dirty="0" smtClean="0">
                <a:solidFill>
                  <a:prstClr val="black"/>
                </a:solidFill>
                <a:latin typeface="Comic Sans MS"/>
              </a:rPr>
              <a:t>What is personal hygiene</a:t>
            </a:r>
            <a:endParaRPr lang="en-US" sz="1940" b="1" dirty="0">
              <a:solidFill>
                <a:prstClr val="black"/>
              </a:solidFill>
              <a:latin typeface="Comic Sans MS"/>
            </a:endParaRPr>
          </a:p>
          <a:p>
            <a:pPr marL="0" indent="0" defTabSz="554473">
              <a:lnSpc>
                <a:spcPct val="110000"/>
              </a:lnSpc>
              <a:spcBef>
                <a:spcPts val="607"/>
              </a:spcBef>
              <a:buNone/>
              <a:defRPr/>
            </a:pPr>
            <a:endParaRPr lang="en-US" sz="1940" b="1" dirty="0">
              <a:solidFill>
                <a:prstClr val="black"/>
              </a:solidFill>
              <a:latin typeface="Comic Sans MS"/>
            </a:endParaRPr>
          </a:p>
          <a:p>
            <a:pPr marL="0" indent="0" defTabSz="554473">
              <a:lnSpc>
                <a:spcPct val="110000"/>
              </a:lnSpc>
              <a:spcBef>
                <a:spcPts val="607"/>
              </a:spcBef>
              <a:buNone/>
              <a:defRPr/>
            </a:pPr>
            <a:r>
              <a:rPr lang="en-US" sz="1940" b="1" dirty="0">
                <a:solidFill>
                  <a:prstClr val="black"/>
                </a:solidFill>
                <a:latin typeface="Comic Sans MS"/>
              </a:rPr>
              <a:t>This includes:</a:t>
            </a:r>
          </a:p>
          <a:p>
            <a:pPr marL="138616" indent="-138616" defTabSz="554473">
              <a:lnSpc>
                <a:spcPct val="110000"/>
              </a:lnSpc>
              <a:spcBef>
                <a:spcPts val="607"/>
              </a:spcBef>
              <a:buFontTx/>
              <a:buChar char="-"/>
              <a:defRPr/>
            </a:pPr>
            <a:r>
              <a:rPr lang="en-US" sz="1940" b="1" dirty="0" smtClean="0">
                <a:solidFill>
                  <a:prstClr val="black"/>
                </a:solidFill>
                <a:latin typeface="Comic Sans MS"/>
              </a:rPr>
              <a:t>Definition of personal hygiene</a:t>
            </a:r>
          </a:p>
          <a:p>
            <a:pPr marL="138616" indent="-138616" defTabSz="554473">
              <a:lnSpc>
                <a:spcPct val="110000"/>
              </a:lnSpc>
              <a:spcBef>
                <a:spcPts val="607"/>
              </a:spcBef>
              <a:buFontTx/>
              <a:buChar char="-"/>
              <a:defRPr/>
            </a:pPr>
            <a:r>
              <a:rPr lang="en-US" sz="1940" b="1" dirty="0" smtClean="0">
                <a:solidFill>
                  <a:prstClr val="black"/>
                </a:solidFill>
                <a:latin typeface="Comic Sans MS"/>
              </a:rPr>
              <a:t>Reasons why hygiene is important</a:t>
            </a:r>
          </a:p>
          <a:p>
            <a:pPr marL="138616" indent="-138616" defTabSz="554473">
              <a:lnSpc>
                <a:spcPct val="110000"/>
              </a:lnSpc>
              <a:spcBef>
                <a:spcPts val="607"/>
              </a:spcBef>
              <a:buFontTx/>
              <a:buChar char="-"/>
              <a:defRPr/>
            </a:pPr>
            <a:endParaRPr lang="en-US" sz="1940" b="1" dirty="0" smtClean="0">
              <a:solidFill>
                <a:prstClr val="black"/>
              </a:solidFill>
              <a:latin typeface="Comic Sans MS"/>
            </a:endParaRPr>
          </a:p>
        </p:txBody>
      </p:sp>
      <p:sp>
        <p:nvSpPr>
          <p:cNvPr id="14" name="Content Placeholder 2"/>
          <p:cNvSpPr txBox="1">
            <a:spLocks/>
          </p:cNvSpPr>
          <p:nvPr/>
        </p:nvSpPr>
        <p:spPr>
          <a:xfrm>
            <a:off x="7274893" y="3095776"/>
            <a:ext cx="4674338" cy="3585860"/>
          </a:xfrm>
          <a:prstGeom prst="rect">
            <a:avLst/>
          </a:prstGeom>
          <a:ln>
            <a:solidFill>
              <a:srgbClr val="E74519"/>
            </a:solidFill>
          </a:ln>
        </p:spPr>
        <p:txBody>
          <a:bodyPr vert="horz" lIns="55445" tIns="27723" rIns="55445" bIns="277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73">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73">
              <a:lnSpc>
                <a:spcPct val="110000"/>
              </a:lnSpc>
              <a:spcBef>
                <a:spcPts val="607"/>
              </a:spcBef>
              <a:buNone/>
              <a:defRPr/>
            </a:pPr>
            <a:endParaRPr lang="en-US" sz="2183" b="1" dirty="0">
              <a:solidFill>
                <a:prstClr val="black"/>
              </a:solidFill>
              <a:latin typeface="Comic Sans MS"/>
            </a:endParaRPr>
          </a:p>
          <a:p>
            <a:pPr marL="0" indent="0" defTabSz="554473">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3305137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Personal hygiene is…</a:t>
            </a:r>
          </a:p>
          <a:p>
            <a:pPr marL="0" indent="0">
              <a:buNone/>
            </a:pPr>
            <a:endParaRPr lang="en-US" sz="4000" dirty="0"/>
          </a:p>
          <a:p>
            <a:pPr marL="0" indent="0">
              <a:buNone/>
            </a:pPr>
            <a:r>
              <a:rPr lang="en-US" sz="4000" dirty="0" smtClean="0"/>
              <a:t>“how people keep their bodies clean to stay healthy, fresh and free from infections”</a:t>
            </a:r>
          </a:p>
          <a:p>
            <a:pPr marL="0" indent="0">
              <a:buNone/>
            </a:pPr>
            <a:endParaRPr lang="en-US" sz="4000" dirty="0"/>
          </a:p>
          <a:p>
            <a:pPr marL="0" indent="0">
              <a:buNone/>
            </a:pPr>
            <a:r>
              <a:rPr lang="en-US" sz="4000" dirty="0" smtClean="0"/>
              <a:t>Maintaining good personal hygiene can help to prevent illnesses, body </a:t>
            </a:r>
            <a:r>
              <a:rPr lang="en-US" sz="4000" dirty="0" err="1" smtClean="0"/>
              <a:t>odour</a:t>
            </a:r>
            <a:r>
              <a:rPr lang="en-US" sz="4000" dirty="0" smtClean="0"/>
              <a:t> and skin problems</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Personal Hygiene?</a:t>
            </a:r>
            <a:endParaRPr sz="2426" spc="27" dirty="0"/>
          </a:p>
        </p:txBody>
      </p:sp>
      <p:pic>
        <p:nvPicPr>
          <p:cNvPr id="2" name="Picture 1"/>
          <p:cNvPicPr>
            <a:picLocks noChangeAspect="1"/>
          </p:cNvPicPr>
          <p:nvPr/>
        </p:nvPicPr>
        <p:blipFill>
          <a:blip r:embed="rId4"/>
          <a:stretch>
            <a:fillRect/>
          </a:stretch>
        </p:blipFill>
        <p:spPr>
          <a:xfrm>
            <a:off x="7805687" y="1261997"/>
            <a:ext cx="2143125" cy="2143125"/>
          </a:xfrm>
          <a:prstGeom prst="rect">
            <a:avLst/>
          </a:prstGeom>
        </p:spPr>
      </p:pic>
      <p:pic>
        <p:nvPicPr>
          <p:cNvPr id="9" name="Picture 8"/>
          <p:cNvPicPr>
            <a:picLocks noChangeAspect="1"/>
          </p:cNvPicPr>
          <p:nvPr/>
        </p:nvPicPr>
        <p:blipFill>
          <a:blip r:embed="rId5"/>
          <a:stretch>
            <a:fillRect/>
          </a:stretch>
        </p:blipFill>
        <p:spPr>
          <a:xfrm>
            <a:off x="8627843" y="3044193"/>
            <a:ext cx="2305050" cy="1981200"/>
          </a:xfrm>
          <a:prstGeom prst="rect">
            <a:avLst/>
          </a:prstGeom>
        </p:spPr>
      </p:pic>
      <p:pic>
        <p:nvPicPr>
          <p:cNvPr id="11" name="Picture 10"/>
          <p:cNvPicPr>
            <a:picLocks noChangeAspect="1"/>
          </p:cNvPicPr>
          <p:nvPr/>
        </p:nvPicPr>
        <p:blipFill>
          <a:blip r:embed="rId6"/>
          <a:stretch>
            <a:fillRect/>
          </a:stretch>
        </p:blipFill>
        <p:spPr>
          <a:xfrm>
            <a:off x="7667574" y="4883774"/>
            <a:ext cx="2419350" cy="1885950"/>
          </a:xfrm>
          <a:prstGeom prst="rect">
            <a:avLst/>
          </a:prstGeom>
        </p:spPr>
      </p:pic>
    </p:spTree>
    <p:extLst>
      <p:ext uri="{BB962C8B-B14F-4D97-AF65-F5344CB8AC3E}">
        <p14:creationId xmlns:p14="http://schemas.microsoft.com/office/powerpoint/2010/main" val="245830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This links to the Golden Thread of </a:t>
            </a:r>
            <a:r>
              <a:rPr lang="en-US" sz="3638" b="1" dirty="0" smtClean="0"/>
              <a:t>“Secure your Wellbeing“</a:t>
            </a:r>
          </a:p>
          <a:p>
            <a:pPr marL="0" indent="0">
              <a:buNone/>
            </a:pPr>
            <a:endParaRPr lang="en-US" sz="3638" b="1" dirty="0"/>
          </a:p>
          <a:p>
            <a:pPr marL="0" indent="0">
              <a:buNone/>
            </a:pPr>
            <a:r>
              <a:rPr lang="en-US" sz="3638" dirty="0" smtClean="0"/>
              <a:t>Maintaining good personal hygiene will help your overall wellbeing as it can prevent skin infections, body </a:t>
            </a:r>
            <a:r>
              <a:rPr lang="en-US" sz="3638" dirty="0" err="1" smtClean="0"/>
              <a:t>odour</a:t>
            </a:r>
            <a:r>
              <a:rPr lang="en-US" sz="3638" dirty="0" smtClean="0"/>
              <a:t> and illnesses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2533" y="2914006"/>
            <a:ext cx="4722516" cy="1804870"/>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24 </a:t>
            </a:r>
            <a:r>
              <a:rPr lang="en-US" sz="3200" dirty="0" smtClean="0">
                <a:solidFill>
                  <a:srgbClr val="323232"/>
                </a:solidFill>
                <a:latin typeface="Calibri" panose="020F0502020204030204"/>
              </a:rPr>
              <a:t>states that children should have information about how to stay healthy. As you move into becoming teenagers, your body will change. During this time it is important to learn about personal hygiene in order to keep you healthy</a:t>
            </a:r>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813593" y="3651325"/>
            <a:ext cx="2289836" cy="3073744"/>
          </a:xfrm>
          <a:prstGeom prst="rect">
            <a:avLst/>
          </a:prstGeom>
        </p:spPr>
      </p:pic>
    </p:spTree>
    <p:extLst>
      <p:ext uri="{BB962C8B-B14F-4D97-AF65-F5344CB8AC3E}">
        <p14:creationId xmlns:p14="http://schemas.microsoft.com/office/powerpoint/2010/main" val="31785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1276</Words>
  <Application>Microsoft Office PowerPoint</Application>
  <PresentationFormat>Widescreen</PresentationFormat>
  <Paragraphs>185</Paragraphs>
  <Slides>19</Slides>
  <Notes>4</Notes>
  <HiddenSlides>0</HiddenSlides>
  <MMClips>2</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19</vt:i4>
      </vt:variant>
    </vt:vector>
  </HeadingPairs>
  <TitlesOfParts>
    <vt:vector size="34" baseType="lpstr">
      <vt:lpstr>Aptos</vt:lpstr>
      <vt:lpstr>Arial</vt:lpstr>
      <vt:lpstr>Bahnschrift Light Condensed</vt:lpstr>
      <vt:lpstr>Calibri</vt:lpstr>
      <vt:lpstr>Calibri Light</vt:lpstr>
      <vt:lpstr>Comic Sans MS</vt:lpstr>
      <vt:lpstr>Lato</vt:lpstr>
      <vt:lpstr>LondrinaSolid-Black</vt:lpstr>
      <vt:lpstr>Segoe UI</vt:lpstr>
      <vt:lpstr>Verdana</vt:lpstr>
      <vt:lpstr>Office Theme</vt:lpstr>
      <vt:lpstr>2_Office Theme</vt:lpstr>
      <vt:lpstr>4_Office Theme</vt:lpstr>
      <vt:lpstr>1_Office Theme</vt:lpstr>
      <vt:lpstr>3_Office Theme</vt:lpstr>
      <vt:lpstr>PowerPoint Presentation</vt:lpstr>
      <vt:lpstr>PowerPoint Presentation</vt:lpstr>
      <vt:lpstr>Food Bank Collection for Ramadan</vt:lpstr>
      <vt:lpstr>Food Bank Collection for Ramadan</vt:lpstr>
      <vt:lpstr>PowerPoint Presentation</vt:lpstr>
      <vt:lpstr>PowerPoint Presentation</vt:lpstr>
      <vt:lpstr>What is Personal Hygiene?</vt:lpstr>
      <vt:lpstr>Why are we learning about this?</vt:lpstr>
      <vt:lpstr>Why are we learning about this?</vt:lpstr>
      <vt:lpstr>Personal Hygiene</vt:lpstr>
      <vt:lpstr>Personal Hygiene</vt:lpstr>
      <vt:lpstr>Personal Hygiene</vt:lpstr>
      <vt:lpstr>Personal Hygiene</vt:lpstr>
      <vt:lpstr>Personal Hygiene</vt:lpstr>
      <vt:lpstr>Personal Hygiene</vt:lpstr>
      <vt:lpstr>Personal Hygiene</vt:lpstr>
      <vt:lpstr>Personal Hygiene</vt:lpstr>
      <vt:lpstr>Personal Hygiene</vt:lpstr>
      <vt:lpstr>Personal Hygiene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110</cp:revision>
  <dcterms:created xsi:type="dcterms:W3CDTF">2024-08-15T13:31:51Z</dcterms:created>
  <dcterms:modified xsi:type="dcterms:W3CDTF">2025-04-14T10:48:22Z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