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43" r:id="rId3"/>
    <p:sldMasterId id="2147483755" r:id="rId4"/>
  </p:sldMasterIdLst>
  <p:notesMasterIdLst>
    <p:notesMasterId r:id="rId21"/>
  </p:notesMasterIdLst>
  <p:sldIdLst>
    <p:sldId id="389" r:id="rId5"/>
    <p:sldId id="372" r:id="rId6"/>
    <p:sldId id="293" r:id="rId7"/>
    <p:sldId id="374" r:id="rId8"/>
    <p:sldId id="341" r:id="rId9"/>
    <p:sldId id="316" r:id="rId10"/>
    <p:sldId id="317" r:id="rId11"/>
    <p:sldId id="318" r:id="rId12"/>
    <p:sldId id="380" r:id="rId13"/>
    <p:sldId id="395" r:id="rId14"/>
    <p:sldId id="382" r:id="rId15"/>
    <p:sldId id="383" r:id="rId16"/>
    <p:sldId id="396" r:id="rId17"/>
    <p:sldId id="397" r:id="rId18"/>
    <p:sldId id="398" r:id="rId19"/>
    <p:sldId id="3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BrooXMmh8mMvN0L7DmU2Q==" hashData="kz2w9hJaQfcHCwqgg7qoJCEmcrJDWSMZpOCLpM1N12HmAu+xOoIhQnhqHmssHQeawGEi0pdrho/f+Wj4xlRTj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922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07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28063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64" indent="0" algn="ctr">
              <a:buNone/>
              <a:defRPr sz="2000"/>
            </a:lvl2pPr>
            <a:lvl3pPr marL="914326" indent="0" algn="ctr">
              <a:buNone/>
              <a:defRPr sz="1801"/>
            </a:lvl3pPr>
            <a:lvl4pPr marL="1371489" indent="0" algn="ctr">
              <a:buNone/>
              <a:defRPr sz="1600"/>
            </a:lvl4pPr>
            <a:lvl5pPr marL="1828653" indent="0" algn="ctr">
              <a:buNone/>
              <a:defRPr sz="1600"/>
            </a:lvl5pPr>
            <a:lvl6pPr marL="2285817" indent="0" algn="ctr">
              <a:buNone/>
              <a:defRPr sz="1600"/>
            </a:lvl6pPr>
            <a:lvl7pPr marL="2742979" indent="0" algn="ctr">
              <a:buNone/>
              <a:defRPr sz="1600"/>
            </a:lvl7pPr>
            <a:lvl8pPr marL="3200144" indent="0" algn="ctr">
              <a:buNone/>
              <a:defRPr sz="1600"/>
            </a:lvl8pPr>
            <a:lvl9pPr marL="365730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34686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507711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64" indent="0">
              <a:buNone/>
              <a:defRPr sz="2000">
                <a:solidFill>
                  <a:schemeClr val="tx1">
                    <a:tint val="75000"/>
                  </a:schemeClr>
                </a:solidFill>
              </a:defRPr>
            </a:lvl2pPr>
            <a:lvl3pPr marL="914326" indent="0">
              <a:buNone/>
              <a:defRPr sz="1801">
                <a:solidFill>
                  <a:schemeClr val="tx1">
                    <a:tint val="75000"/>
                  </a:schemeClr>
                </a:solidFill>
              </a:defRPr>
            </a:lvl3pPr>
            <a:lvl4pPr marL="1371489" indent="0">
              <a:buNone/>
              <a:defRPr sz="1600">
                <a:solidFill>
                  <a:schemeClr val="tx1">
                    <a:tint val="75000"/>
                  </a:schemeClr>
                </a:solidFill>
              </a:defRPr>
            </a:lvl4pPr>
            <a:lvl5pPr marL="1828653" indent="0">
              <a:buNone/>
              <a:defRPr sz="1600">
                <a:solidFill>
                  <a:schemeClr val="tx1">
                    <a:tint val="75000"/>
                  </a:schemeClr>
                </a:solidFill>
              </a:defRPr>
            </a:lvl5pPr>
            <a:lvl6pPr marL="2285817" indent="0">
              <a:buNone/>
              <a:defRPr sz="1600">
                <a:solidFill>
                  <a:schemeClr val="tx1">
                    <a:tint val="75000"/>
                  </a:schemeClr>
                </a:solidFill>
              </a:defRPr>
            </a:lvl6pPr>
            <a:lvl7pPr marL="2742979" indent="0">
              <a:buNone/>
              <a:defRPr sz="1600">
                <a:solidFill>
                  <a:schemeClr val="tx1">
                    <a:tint val="75000"/>
                  </a:schemeClr>
                </a:solidFill>
              </a:defRPr>
            </a:lvl7pPr>
            <a:lvl8pPr marL="3200144" indent="0">
              <a:buNone/>
              <a:defRPr sz="1600">
                <a:solidFill>
                  <a:schemeClr val="tx1">
                    <a:tint val="75000"/>
                  </a:schemeClr>
                </a:solidFill>
              </a:defRPr>
            </a:lvl8pPr>
            <a:lvl9pPr marL="365730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45178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089467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058168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91226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820338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421962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1" cy="4873625"/>
          </a:xfrm>
        </p:spPr>
        <p:txBody>
          <a:bodyPr/>
          <a:lstStyle>
            <a:lvl1pPr marL="0" indent="0">
              <a:buNone/>
              <a:defRPr sz="3200"/>
            </a:lvl1pPr>
            <a:lvl2pPr marL="457164" indent="0">
              <a:buNone/>
              <a:defRPr sz="2800"/>
            </a:lvl2pPr>
            <a:lvl3pPr marL="914326" indent="0">
              <a:buNone/>
              <a:defRPr sz="2400"/>
            </a:lvl3pPr>
            <a:lvl4pPr marL="1371489" indent="0">
              <a:buNone/>
              <a:defRPr sz="2000"/>
            </a:lvl4pPr>
            <a:lvl5pPr marL="1828653" indent="0">
              <a:buNone/>
              <a:defRPr sz="2000"/>
            </a:lvl5pPr>
            <a:lvl6pPr marL="2285817" indent="0">
              <a:buNone/>
              <a:defRPr sz="2000"/>
            </a:lvl6pPr>
            <a:lvl7pPr marL="2742979" indent="0">
              <a:buNone/>
              <a:defRPr sz="2000"/>
            </a:lvl7pPr>
            <a:lvl8pPr marL="3200144" indent="0">
              <a:buNone/>
              <a:defRPr sz="2000"/>
            </a:lvl8pPr>
            <a:lvl9pPr marL="365730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49699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127125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88720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955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57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207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96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70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343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97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706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906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15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124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647120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1" y="722981"/>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5"/>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2"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1154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2"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5557449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45"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3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2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889"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26" rtl="0" eaLnBrk="1" latinLnBrk="0" hangingPunct="1">
        <a:defRPr sz="1801" kern="1200">
          <a:solidFill>
            <a:schemeClr val="tx1"/>
          </a:solidFill>
          <a:latin typeface="+mn-lt"/>
          <a:ea typeface="+mn-ea"/>
          <a:cs typeface="+mn-cs"/>
        </a:defRPr>
      </a:lvl1pPr>
      <a:lvl2pPr marL="457164" algn="l" defTabSz="914326" rtl="0" eaLnBrk="1" latinLnBrk="0" hangingPunct="1">
        <a:defRPr sz="1801" kern="1200">
          <a:solidFill>
            <a:schemeClr val="tx1"/>
          </a:solidFill>
          <a:latin typeface="+mn-lt"/>
          <a:ea typeface="+mn-ea"/>
          <a:cs typeface="+mn-cs"/>
        </a:defRPr>
      </a:lvl2pPr>
      <a:lvl3pPr marL="914326" algn="l" defTabSz="914326" rtl="0" eaLnBrk="1" latinLnBrk="0" hangingPunct="1">
        <a:defRPr sz="1801" kern="1200">
          <a:solidFill>
            <a:schemeClr val="tx1"/>
          </a:solidFill>
          <a:latin typeface="+mn-lt"/>
          <a:ea typeface="+mn-ea"/>
          <a:cs typeface="+mn-cs"/>
        </a:defRPr>
      </a:lvl3pPr>
      <a:lvl4pPr marL="1371489" algn="l" defTabSz="914326" rtl="0" eaLnBrk="1" latinLnBrk="0" hangingPunct="1">
        <a:defRPr sz="1801" kern="1200">
          <a:solidFill>
            <a:schemeClr val="tx1"/>
          </a:solidFill>
          <a:latin typeface="+mn-lt"/>
          <a:ea typeface="+mn-ea"/>
          <a:cs typeface="+mn-cs"/>
        </a:defRPr>
      </a:lvl4pPr>
      <a:lvl5pPr marL="1828653" algn="l" defTabSz="914326" rtl="0" eaLnBrk="1" latinLnBrk="0" hangingPunct="1">
        <a:defRPr sz="1801" kern="1200">
          <a:solidFill>
            <a:schemeClr val="tx1"/>
          </a:solidFill>
          <a:latin typeface="+mn-lt"/>
          <a:ea typeface="+mn-ea"/>
          <a:cs typeface="+mn-cs"/>
        </a:defRPr>
      </a:lvl5pPr>
      <a:lvl6pPr marL="2285817" algn="l" defTabSz="914326" rtl="0" eaLnBrk="1" latinLnBrk="0" hangingPunct="1">
        <a:defRPr sz="1801" kern="1200">
          <a:solidFill>
            <a:schemeClr val="tx1"/>
          </a:solidFill>
          <a:latin typeface="+mn-lt"/>
          <a:ea typeface="+mn-ea"/>
          <a:cs typeface="+mn-cs"/>
        </a:defRPr>
      </a:lvl6pPr>
      <a:lvl7pPr marL="2742979" algn="l" defTabSz="914326" rtl="0" eaLnBrk="1" latinLnBrk="0" hangingPunct="1">
        <a:defRPr sz="1801" kern="1200">
          <a:solidFill>
            <a:schemeClr val="tx1"/>
          </a:solidFill>
          <a:latin typeface="+mn-lt"/>
          <a:ea typeface="+mn-ea"/>
          <a:cs typeface="+mn-cs"/>
        </a:defRPr>
      </a:lvl7pPr>
      <a:lvl8pPr marL="3200144" algn="l" defTabSz="914326" rtl="0" eaLnBrk="1" latinLnBrk="0" hangingPunct="1">
        <a:defRPr sz="1801" kern="1200">
          <a:solidFill>
            <a:schemeClr val="tx1"/>
          </a:solidFill>
          <a:latin typeface="+mn-lt"/>
          <a:ea typeface="+mn-ea"/>
          <a:cs typeface="+mn-cs"/>
        </a:defRPr>
      </a:lvl8pPr>
      <a:lvl9pPr marL="3657306" algn="l" defTabSz="914326"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68688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“Cyberbullying leaves scars you can’t see, but they hurt just as much as those can”</a:t>
            </a:r>
          </a:p>
          <a:p>
            <a:pPr algn="ctr">
              <a:lnSpc>
                <a:spcPct val="100000"/>
              </a:lnSpc>
            </a:pPr>
            <a:r>
              <a:rPr lang="en-GB" sz="3800" dirty="0" smtClean="0"/>
              <a:t>Carrie </a:t>
            </a:r>
            <a:r>
              <a:rPr lang="en-GB" sz="3800" smtClean="0"/>
              <a:t>Hope Fletcher</a:t>
            </a:r>
            <a:endParaRPr lang="en-GB" sz="3800" dirty="0" smtClean="0"/>
          </a:p>
        </p:txBody>
      </p:sp>
    </p:spTree>
    <p:extLst>
      <p:ext uri="{BB962C8B-B14F-4D97-AF65-F5344CB8AC3E}">
        <p14:creationId xmlns:p14="http://schemas.microsoft.com/office/powerpoint/2010/main" val="80374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smtClean="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cyberbullying?</a:t>
            </a:r>
            <a:endParaRPr sz="2426" spc="27" dirty="0"/>
          </a:p>
        </p:txBody>
      </p:sp>
      <p:pic>
        <p:nvPicPr>
          <p:cNvPr id="2" name="Picture 1"/>
          <p:cNvPicPr>
            <a:picLocks noChangeAspect="1"/>
          </p:cNvPicPr>
          <p:nvPr/>
        </p:nvPicPr>
        <p:blipFill>
          <a:blip r:embed="rId4"/>
          <a:stretch>
            <a:fillRect/>
          </a:stretch>
        </p:blipFill>
        <p:spPr>
          <a:xfrm>
            <a:off x="7805687" y="1463181"/>
            <a:ext cx="4017612" cy="4706520"/>
          </a:xfrm>
          <a:prstGeom prst="rect">
            <a:avLst/>
          </a:prstGeom>
        </p:spPr>
      </p:pic>
      <p:sp>
        <p:nvSpPr>
          <p:cNvPr id="9" name="Content Placeholder 2"/>
          <p:cNvSpPr txBox="1">
            <a:spLocks/>
          </p:cNvSpPr>
          <p:nvPr/>
        </p:nvSpPr>
        <p:spPr>
          <a:xfrm>
            <a:off x="627682" y="1380485"/>
            <a:ext cx="587400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t>Cyberbullying can take place:</a:t>
            </a:r>
          </a:p>
          <a:p>
            <a:pPr>
              <a:buFontTx/>
              <a:buChar char="-"/>
            </a:pPr>
            <a:r>
              <a:rPr lang="en-US" sz="4000" dirty="0" smtClean="0"/>
              <a:t>On social media such as </a:t>
            </a:r>
            <a:r>
              <a:rPr lang="en-US" sz="4000" dirty="0" err="1" smtClean="0"/>
              <a:t>TikTok</a:t>
            </a:r>
            <a:r>
              <a:rPr lang="en-US" sz="4000" dirty="0" smtClean="0"/>
              <a:t> and Instagram</a:t>
            </a:r>
          </a:p>
          <a:p>
            <a:pPr>
              <a:buFontTx/>
              <a:buChar char="-"/>
            </a:pPr>
            <a:r>
              <a:rPr lang="en-US" sz="4000" dirty="0" smtClean="0"/>
              <a:t>On messaging platforms like </a:t>
            </a:r>
            <a:r>
              <a:rPr lang="en-US" sz="4000" dirty="0" err="1" smtClean="0"/>
              <a:t>SnapChat</a:t>
            </a:r>
            <a:r>
              <a:rPr lang="en-US" sz="4000" dirty="0" smtClean="0"/>
              <a:t> and WhatsApp</a:t>
            </a:r>
          </a:p>
          <a:p>
            <a:pPr>
              <a:buFontTx/>
              <a:buChar char="-"/>
            </a:pPr>
            <a:r>
              <a:rPr lang="en-US" sz="4000" dirty="0" smtClean="0"/>
              <a:t>On gaming platforms</a:t>
            </a:r>
          </a:p>
          <a:p>
            <a:pPr>
              <a:buFontTx/>
              <a:buChar char="-"/>
            </a:pPr>
            <a:endParaRPr lang="en-US" sz="4000" dirty="0"/>
          </a:p>
          <a:p>
            <a:pPr marL="0" indent="0">
              <a:buNone/>
            </a:pPr>
            <a:r>
              <a:rPr lang="en-US" sz="4000" dirty="0" smtClean="0"/>
              <a:t>On many occasions this will be accessible through a mobile phone.</a:t>
            </a:r>
          </a:p>
          <a:p>
            <a:pPr marL="0" indent="0">
              <a:buFont typeface="Arial" panose="020B0604020202020204" pitchFamily="34" charset="0"/>
              <a:buNone/>
            </a:pPr>
            <a:endParaRPr lang="en-US" sz="4000"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146743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“Where do you think cyberbullying happens the most? Social media or messaging apps?”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Cyberbullying</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32701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“Where do you think cyberbullying happens the most? Social media or messaging apps?”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Cyberbullying</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465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“Should social media and messaging app companies do more to stop cyberbullying or is this the responsibility of parents/</a:t>
            </a:r>
            <a:r>
              <a:rPr lang="en-US" sz="4000" dirty="0" err="1" smtClean="0"/>
              <a:t>carers</a:t>
            </a:r>
            <a:r>
              <a:rPr lang="en-US" sz="4000" dirty="0" smtClean="0"/>
              <a:t>?”</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Cyberbullying</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26540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“Should social media and messaging app companies do more to stop cyberbullying or is this the responsibility of parents/</a:t>
            </a:r>
            <a:r>
              <a:rPr lang="en-US" sz="4000" b="1" dirty="0" err="1"/>
              <a:t>carers</a:t>
            </a:r>
            <a:r>
              <a:rPr lang="en-US" sz="4000" b="1" dirty="0"/>
              <a:t>?”</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Cyberbullying</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91637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smtClean="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Cyberbullying</a:t>
            </a:r>
            <a:endParaRPr sz="2426" spc="27" dirty="0"/>
          </a:p>
        </p:txBody>
      </p:sp>
      <p:pic>
        <p:nvPicPr>
          <p:cNvPr id="2" name="Picture 1"/>
          <p:cNvPicPr>
            <a:picLocks noChangeAspect="1"/>
          </p:cNvPicPr>
          <p:nvPr/>
        </p:nvPicPr>
        <p:blipFill>
          <a:blip r:embed="rId4"/>
          <a:stretch>
            <a:fillRect/>
          </a:stretch>
        </p:blipFill>
        <p:spPr>
          <a:xfrm>
            <a:off x="7805687" y="1463181"/>
            <a:ext cx="4017612" cy="4706520"/>
          </a:xfrm>
          <a:prstGeom prst="rect">
            <a:avLst/>
          </a:prstGeom>
        </p:spPr>
      </p:pic>
      <p:sp>
        <p:nvSpPr>
          <p:cNvPr id="9" name="Content Placeholder 2"/>
          <p:cNvSpPr txBox="1">
            <a:spLocks/>
          </p:cNvSpPr>
          <p:nvPr/>
        </p:nvSpPr>
        <p:spPr>
          <a:xfrm>
            <a:off x="627682" y="1380485"/>
            <a:ext cx="5874008" cy="5108889"/>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t>You will be learning more about cyberbullying in your Personal Development lessons this week.</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smtClean="0"/>
              <a:t>Reflect on how people speak and act towards each other online when you next access social media, a messaging app or gaming platform.</a:t>
            </a:r>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735988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cyberbullying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426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72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your Relationships: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makes a good friend?</a:t>
            </a: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peer pressure?</a:t>
            </a:r>
          </a:p>
        </p:txBody>
      </p:sp>
      <p:sp>
        <p:nvSpPr>
          <p:cNvPr id="30" name="Rounded Rectangle 29"/>
          <p:cNvSpPr/>
          <p:nvPr/>
        </p:nvSpPr>
        <p:spPr>
          <a:xfrm>
            <a:off x="4470375" y="1592986"/>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the difference between bullying and banter?</a:t>
            </a:r>
          </a:p>
        </p:txBody>
      </p:sp>
      <p:sp>
        <p:nvSpPr>
          <p:cNvPr id="31" name="Rounded Rectangle 30"/>
          <p:cNvSpPr/>
          <p:nvPr/>
        </p:nvSpPr>
        <p:spPr>
          <a:xfrm>
            <a:off x="6414724" y="1587018"/>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Are online friendship safe?</a:t>
            </a:r>
          </a:p>
        </p:txBody>
      </p:sp>
      <p:sp>
        <p:nvSpPr>
          <p:cNvPr id="32" name="Rounded Rectangle 31"/>
          <p:cNvSpPr/>
          <p:nvPr/>
        </p:nvSpPr>
        <p:spPr>
          <a:xfrm>
            <a:off x="8422592" y="1606368"/>
            <a:ext cx="1514726"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cyberbullying?</a:t>
            </a: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are </a:t>
            </a:r>
            <a:r>
              <a:rPr lang="en-US" sz="1400" dirty="0" smtClean="0">
                <a:solidFill>
                  <a:prstClr val="black"/>
                </a:solidFill>
                <a:latin typeface="Comic Sans MS" panose="030F0702030302020204" pitchFamily="66" charset="0"/>
              </a:rPr>
              <a:t>stereotypes</a:t>
            </a:r>
            <a:r>
              <a:rPr lang="en-US" sz="1400" dirty="0">
                <a:solidFill>
                  <a:prstClr val="black"/>
                </a:solidFill>
                <a:latin typeface="Comic Sans MS" panose="030F0702030302020204" pitchFamily="66" charset="0"/>
              </a:rPr>
              <a:t>?</a:t>
            </a: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smtClean="0">
                <a:solidFill>
                  <a:prstClr val="black"/>
                </a:solidFill>
                <a:latin typeface="Comic Sans MS"/>
              </a:rPr>
              <a:t>What is cyberbullying?</a:t>
            </a:r>
            <a:endParaRPr lang="en-US" sz="1940" b="1" dirty="0">
              <a:solidFill>
                <a:prstClr val="black"/>
              </a:solidFill>
              <a:latin typeface="Comic Sans MS"/>
            </a:endParaRP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a:solidFill>
                  <a:prstClr val="black"/>
                </a:solidFill>
                <a:latin typeface="Comic Sans MS"/>
              </a:rPr>
              <a:t>This includes:</a:t>
            </a:r>
          </a:p>
          <a:p>
            <a:pPr marL="138616" indent="-138616" defTabSz="554473">
              <a:lnSpc>
                <a:spcPct val="110000"/>
              </a:lnSpc>
              <a:spcBef>
                <a:spcPts val="607"/>
              </a:spcBef>
              <a:buFontTx/>
              <a:buChar char="-"/>
              <a:defRPr/>
            </a:pPr>
            <a:r>
              <a:rPr lang="en-US" sz="1940" b="1" dirty="0" smtClean="0">
                <a:solidFill>
                  <a:prstClr val="black"/>
                </a:solidFill>
                <a:latin typeface="Comic Sans MS"/>
              </a:rPr>
              <a:t>Definition of cyberbullying</a:t>
            </a:r>
          </a:p>
          <a:p>
            <a:pPr marL="138616" indent="-138616" defTabSz="554473">
              <a:lnSpc>
                <a:spcPct val="110000"/>
              </a:lnSpc>
              <a:spcBef>
                <a:spcPts val="607"/>
              </a:spcBef>
              <a:buFontTx/>
              <a:buChar char="-"/>
              <a:defRPr/>
            </a:pPr>
            <a:r>
              <a:rPr lang="en-US" sz="1940" b="1" dirty="0" smtClean="0">
                <a:solidFill>
                  <a:prstClr val="black"/>
                </a:solidFill>
                <a:latin typeface="Comic Sans MS"/>
              </a:rPr>
              <a:t>Discussion on where cyberbullying happens most</a:t>
            </a: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30513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Cyberbullying is…</a:t>
            </a:r>
          </a:p>
          <a:p>
            <a:pPr marL="0" indent="0">
              <a:buNone/>
            </a:pPr>
            <a:endParaRPr lang="en-US" sz="4000" dirty="0"/>
          </a:p>
          <a:p>
            <a:pPr marL="0" indent="0">
              <a:buNone/>
            </a:pPr>
            <a:r>
              <a:rPr lang="en-US" sz="4000" dirty="0" smtClean="0"/>
              <a:t>“bullying with the use of digital technologies that has the aim of scaring, angering or shaming another person”</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cyberbullying?</a:t>
            </a:r>
            <a:endParaRPr sz="2426" spc="27" dirty="0"/>
          </a:p>
        </p:txBody>
      </p:sp>
      <p:pic>
        <p:nvPicPr>
          <p:cNvPr id="2" name="Picture 1"/>
          <p:cNvPicPr>
            <a:picLocks noChangeAspect="1"/>
          </p:cNvPicPr>
          <p:nvPr/>
        </p:nvPicPr>
        <p:blipFill>
          <a:blip r:embed="rId4"/>
          <a:stretch>
            <a:fillRect/>
          </a:stretch>
        </p:blipFill>
        <p:spPr>
          <a:xfrm>
            <a:off x="7805687" y="1463181"/>
            <a:ext cx="4017612" cy="4706520"/>
          </a:xfrm>
          <a:prstGeom prst="rect">
            <a:avLst/>
          </a:prstGeom>
        </p:spPr>
      </p:pic>
    </p:spTree>
    <p:extLst>
      <p:ext uri="{BB962C8B-B14F-4D97-AF65-F5344CB8AC3E}">
        <p14:creationId xmlns:p14="http://schemas.microsoft.com/office/powerpoint/2010/main" val="14368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Many people use the internet to connect with people. Unfortunately people say and do things online that they would not say or do in person. It is important to understand that this is cyberbullying to help you have secure relationships with friends online as well as offline.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Rule of Law</a:t>
            </a:r>
            <a:r>
              <a:rPr lang="en-US" sz="4000" kern="0" dirty="0" smtClean="0">
                <a:solidFill>
                  <a:srgbClr val="323232"/>
                </a:solidFill>
                <a:latin typeface="Calibri" panose="020F0502020204030204"/>
              </a:rPr>
              <a:t> is a British Value. This means that everyone is expected to follow the law of the country. Cyberbullying, particularly if a person is threatening other people can potentially be against the law.</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15 </a:t>
            </a:r>
            <a:r>
              <a:rPr lang="en-US" sz="3200" dirty="0" smtClean="0">
                <a:solidFill>
                  <a:srgbClr val="323232"/>
                </a:solidFill>
                <a:latin typeface="Calibri" panose="020F0502020204030204"/>
              </a:rPr>
              <a:t>states that children have the right to set up and join groups. However it is important that this does not harm others. When applied to an online group chat it is important that everything said makes sure everyone is included and feels safe.</a:t>
            </a:r>
            <a:endParaRPr lang="en-US" sz="3200" b="1" dirty="0">
              <a:solidFill>
                <a:srgbClr val="323232"/>
              </a:solidFill>
              <a:latin typeface="Calibri" panose="020F0502020204030204"/>
            </a:endParaRPr>
          </a:p>
        </p:txBody>
      </p:sp>
      <p:pic>
        <p:nvPicPr>
          <p:cNvPr id="3" name="Picture 2"/>
          <p:cNvPicPr>
            <a:picLocks noChangeAspect="1"/>
          </p:cNvPicPr>
          <p:nvPr/>
        </p:nvPicPr>
        <p:blipFill>
          <a:blip r:embed="rId4"/>
          <a:stretch>
            <a:fillRect/>
          </a:stretch>
        </p:blipFill>
        <p:spPr>
          <a:xfrm>
            <a:off x="8761050" y="3713489"/>
            <a:ext cx="2038635" cy="2667372"/>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23232"/>
                </a:solidFill>
                <a:effectLst/>
                <a:uLnTx/>
                <a:uFillTx/>
                <a:latin typeface="Calibri" panose="020F0502020204030204"/>
                <a:ea typeface="+mn-ea"/>
                <a:cs typeface="+mn-cs"/>
              </a:rPr>
              <a:t>The Protected Characteristics ensure</a:t>
            </a:r>
            <a:r>
              <a:rPr kumimoji="0" lang="en-US" sz="2800" b="0" i="0" u="none" strike="noStrike" kern="0" cap="none" spc="0" normalizeH="0" noProof="0" dirty="0" smtClean="0">
                <a:ln>
                  <a:noFill/>
                </a:ln>
                <a:solidFill>
                  <a:srgbClr val="323232"/>
                </a:solidFill>
                <a:effectLst/>
                <a:uLnTx/>
                <a:uFillTx/>
                <a:latin typeface="Calibri" panose="020F0502020204030204"/>
                <a:ea typeface="+mn-ea"/>
                <a:cs typeface="+mn-cs"/>
              </a:rPr>
              <a:t> that no one is discriminated for identifying with one of more of the characteristics. This also applies online. No one should be discriminated online for identifying with one or more of the protected characteristics.</a:t>
            </a:r>
            <a:endParaRPr kumimoji="0" lang="en-US" sz="2800" b="0"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196514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779</Words>
  <Application>Microsoft Office PowerPoint</Application>
  <PresentationFormat>Widescreen</PresentationFormat>
  <Paragraphs>99</Paragraphs>
  <Slides>16</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2_Office Theme</vt:lpstr>
      <vt:lpstr>4_Office Theme</vt:lpstr>
      <vt:lpstr>PowerPoint Presentation</vt:lpstr>
      <vt:lpstr>PowerPoint Presentation</vt:lpstr>
      <vt:lpstr>PowerPoint Presentation</vt:lpstr>
      <vt:lpstr>PowerPoint Presentation</vt:lpstr>
      <vt:lpstr>What is cyberbullying?</vt:lpstr>
      <vt:lpstr>Why are we learning about this?</vt:lpstr>
      <vt:lpstr>Why are we learning about this?</vt:lpstr>
      <vt:lpstr>Why are we learning about this?</vt:lpstr>
      <vt:lpstr>Why are we learning about this?</vt:lpstr>
      <vt:lpstr>What is cyberbullying?</vt:lpstr>
      <vt:lpstr>Cyberbullying</vt:lpstr>
      <vt:lpstr>Cyberbullying</vt:lpstr>
      <vt:lpstr>Cyberbullying</vt:lpstr>
      <vt:lpstr>Cyberbullying</vt:lpstr>
      <vt:lpstr>Cyberbullying</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84</cp:revision>
  <dcterms:created xsi:type="dcterms:W3CDTF">2024-08-15T13:31:51Z</dcterms:created>
  <dcterms:modified xsi:type="dcterms:W3CDTF">2025-04-14T10:45:18Z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