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43" r:id="rId4"/>
  </p:sldMasterIdLst>
  <p:notesMasterIdLst>
    <p:notesMasterId r:id="rId25"/>
  </p:notesMasterIdLst>
  <p:sldIdLst>
    <p:sldId id="278" r:id="rId5"/>
    <p:sldId id="372" r:id="rId6"/>
    <p:sldId id="293" r:id="rId7"/>
    <p:sldId id="374" r:id="rId8"/>
    <p:sldId id="341" r:id="rId9"/>
    <p:sldId id="379" r:id="rId10"/>
    <p:sldId id="316" r:id="rId11"/>
    <p:sldId id="317" r:id="rId12"/>
    <p:sldId id="318" r:id="rId13"/>
    <p:sldId id="380" r:id="rId14"/>
    <p:sldId id="369" r:id="rId15"/>
    <p:sldId id="370" r:id="rId16"/>
    <p:sldId id="381" r:id="rId17"/>
    <p:sldId id="361" r:id="rId18"/>
    <p:sldId id="382" r:id="rId19"/>
    <p:sldId id="383" r:id="rId20"/>
    <p:sldId id="384" r:id="rId21"/>
    <p:sldId id="385" r:id="rId22"/>
    <p:sldId id="387" r:id="rId23"/>
    <p:sldId id="3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uElycyntgqIL+LmCyX3Sg==" hashData="nXk6O7eVuL319GS+66Yx2+Lp/e8eNwNjDoKprS8pphbQTuMmzgW5ZGbwZUHrhjEzwix71wZOlsH71X2ClhOr8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922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0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https://www.youtube.com/watch?v=ddf90YKHjLY</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14</a:t>
            </a:fld>
            <a:endParaRPr lang="en-GB"/>
          </a:p>
        </p:txBody>
      </p:sp>
    </p:spTree>
    <p:extLst>
      <p:ext uri="{BB962C8B-B14F-4D97-AF65-F5344CB8AC3E}">
        <p14:creationId xmlns:p14="http://schemas.microsoft.com/office/powerpoint/2010/main" val="119208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28063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2"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1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1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ddf90YKHjLY?si=-b6W6OQX1Ag7dMsY" TargetMode="Externa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smtClean="0"/>
              <a:t>Words </a:t>
            </a:r>
            <a:r>
              <a:rPr lang="en-US" dirty="0"/>
              <a:t>can inspire, and words can destroy. Choose yours well</a:t>
            </a:r>
            <a:r>
              <a:rPr lang="en-US" dirty="0" smtClean="0"/>
              <a:t>.</a:t>
            </a:r>
            <a:r>
              <a:rPr lang="en-GB" dirty="0" smtClean="0"/>
              <a:t>”</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23232"/>
                </a:solidFill>
                <a:effectLst/>
                <a:uLnTx/>
                <a:uFillTx/>
                <a:latin typeface="Calibri" panose="020F0502020204030204"/>
                <a:ea typeface="+mn-ea"/>
                <a:cs typeface="+mn-cs"/>
              </a:rPr>
              <a:t>No one should be a victim</a:t>
            </a:r>
            <a:r>
              <a:rPr kumimoji="0" lang="en-US" sz="2800" b="0" i="0" u="none" strike="noStrike" kern="0" cap="none" spc="0" normalizeH="0" noProof="0" dirty="0" smtClean="0">
                <a:ln>
                  <a:noFill/>
                </a:ln>
                <a:solidFill>
                  <a:srgbClr val="323232"/>
                </a:solidFill>
                <a:effectLst/>
                <a:uLnTx/>
                <a:uFillTx/>
                <a:latin typeface="Calibri" panose="020F0502020204030204"/>
                <a:ea typeface="+mn-ea"/>
                <a:cs typeface="+mn-cs"/>
              </a:rPr>
              <a:t> of bullying or on the receiving end of banter about any of the protected characteristics. These characteristics are protected which means a person cannot be treated differently due to identifying with one or more of the characteristics.</a:t>
            </a:r>
            <a:endParaRPr kumimoji="0" lang="en-US" sz="28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96514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“Do you think banter is used as a shield to hide bullying?”</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Bullying vs banter?</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7969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“Do you think banter is used as a shield to hide bullying?”</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Bullying vs Banter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060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0000" lnSpcReduction="20000"/>
          </a:bodyPr>
          <a:lstStyle/>
          <a:p>
            <a:pPr marL="0" indent="0">
              <a:buNone/>
            </a:pPr>
            <a:r>
              <a:rPr lang="en-US" sz="4000" dirty="0" smtClean="0"/>
              <a:t>Banter and joking around with friends is part of everyday life.</a:t>
            </a:r>
          </a:p>
          <a:p>
            <a:pPr marL="0" indent="0">
              <a:buNone/>
            </a:pPr>
            <a:endParaRPr lang="en-US" sz="4000" dirty="0"/>
          </a:p>
          <a:p>
            <a:pPr marL="0" indent="0">
              <a:buNone/>
            </a:pPr>
            <a:r>
              <a:rPr lang="en-US" sz="4000" dirty="0" smtClean="0"/>
              <a:t>However it is important that banter and jokes respects boundaries.</a:t>
            </a:r>
          </a:p>
          <a:p>
            <a:pPr marL="0" indent="0">
              <a:buNone/>
            </a:pPr>
            <a:endParaRPr lang="en-US" sz="4000" dirty="0"/>
          </a:p>
          <a:p>
            <a:pPr marL="0" indent="0">
              <a:buNone/>
            </a:pPr>
            <a:r>
              <a:rPr lang="en-US" sz="4000" dirty="0" smtClean="0"/>
              <a:t>A good friend will know and respect these boundaries and not disguise a hurtful comment with “it was just a joke”</a:t>
            </a:r>
          </a:p>
          <a:p>
            <a:pPr marL="0" indent="0">
              <a:buNone/>
            </a:pPr>
            <a:endParaRPr lang="en-US" sz="4000" dirty="0"/>
          </a:p>
          <a:p>
            <a:pPr marL="0" indent="0">
              <a:buNone/>
            </a:pPr>
            <a:r>
              <a:rPr lang="en-US" sz="4000" dirty="0" smtClean="0"/>
              <a:t>This is because words can be very hurtful</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power of words</a:t>
            </a:r>
            <a:endParaRPr sz="2426" spc="27" dirty="0"/>
          </a:p>
        </p:txBody>
      </p:sp>
      <p:pic>
        <p:nvPicPr>
          <p:cNvPr id="2" name="Picture 1"/>
          <p:cNvPicPr>
            <a:picLocks noChangeAspect="1"/>
          </p:cNvPicPr>
          <p:nvPr/>
        </p:nvPicPr>
        <p:blipFill>
          <a:blip r:embed="rId4"/>
          <a:stretch>
            <a:fillRect/>
          </a:stretch>
        </p:blipFill>
        <p:spPr>
          <a:xfrm>
            <a:off x="7221206" y="1493234"/>
            <a:ext cx="4533843" cy="4632262"/>
          </a:xfrm>
          <a:prstGeom prst="rect">
            <a:avLst/>
          </a:prstGeom>
        </p:spPr>
      </p:pic>
    </p:spTree>
    <p:extLst>
      <p:ext uri="{BB962C8B-B14F-4D97-AF65-F5344CB8AC3E}">
        <p14:creationId xmlns:p14="http://schemas.microsoft.com/office/powerpoint/2010/main" val="226278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Power or Words</a:t>
            </a:r>
            <a:endParaRPr sz="2426" spc="27" dirty="0"/>
          </a:p>
        </p:txBody>
      </p:sp>
      <p:pic>
        <p:nvPicPr>
          <p:cNvPr id="4" name="ddf90YKHjLY"/>
          <p:cNvPicPr>
            <a:picLocks noRot="1" noChangeAspect="1"/>
          </p:cNvPicPr>
          <p:nvPr>
            <a:videoFile r:link="rId1"/>
          </p:nvPr>
        </p:nvPicPr>
        <p:blipFill>
          <a:blip r:embed="rId6"/>
          <a:stretch>
            <a:fillRect/>
          </a:stretch>
        </p:blipFill>
        <p:spPr>
          <a:xfrm>
            <a:off x="1197979" y="1165449"/>
            <a:ext cx="9849350" cy="5540259"/>
          </a:xfrm>
          <a:prstGeom prst="rect">
            <a:avLst/>
          </a:prstGeom>
        </p:spPr>
      </p:pic>
    </p:spTree>
    <p:extLst>
      <p:ext uri="{BB962C8B-B14F-4D97-AF65-F5344CB8AC3E}">
        <p14:creationId xmlns:p14="http://schemas.microsoft.com/office/powerpoint/2010/main" val="116849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“Is the following statement an example of bullying or banter? – a group of friends joking about one of the groups new haircut”</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Banter or Bullying?</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32701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a:t>
            </a:r>
            <a:r>
              <a:rPr lang="en-US" sz="4000" b="1" dirty="0"/>
              <a:t>Is the following statement an example of bullying or banter? – a group of friends joking about one of the groups new </a:t>
            </a:r>
            <a:r>
              <a:rPr lang="en-US" sz="4000" b="1" dirty="0" smtClean="0"/>
              <a:t>haircut”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Bullying vs Banter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65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“does your answer change if the person who has the new haircut doesn’t find the comments funny?”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Banter or Bullying?</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7109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a:t>
            </a:r>
            <a:r>
              <a:rPr lang="en-US" sz="4000" b="1" dirty="0"/>
              <a:t>does your answer change if the person who has the new haircut doesn’t find the comments funny?”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Bullying vs Banter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1378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You will be looking at bullying and banter in more detail in your Personal Development lesson.</a:t>
            </a:r>
          </a:p>
          <a:p>
            <a:pPr marL="0" indent="0">
              <a:buNone/>
            </a:pPr>
            <a:endParaRPr lang="en-US" sz="4000" dirty="0"/>
          </a:p>
          <a:p>
            <a:pPr marL="0" indent="0">
              <a:buNone/>
            </a:pPr>
            <a:r>
              <a:rPr lang="en-US" sz="4000" dirty="0" smtClean="0"/>
              <a:t>Before your lesson observe how people react to banter. Do they find it funny or does it annoy them? Does everyone think it is banter?</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Bullying vs banter</a:t>
            </a:r>
            <a:endParaRPr sz="2426" spc="27" dirty="0"/>
          </a:p>
        </p:txBody>
      </p:sp>
      <p:pic>
        <p:nvPicPr>
          <p:cNvPr id="2" name="Picture 1"/>
          <p:cNvPicPr>
            <a:picLocks noChangeAspect="1"/>
          </p:cNvPicPr>
          <p:nvPr/>
        </p:nvPicPr>
        <p:blipFill>
          <a:blip r:embed="rId4"/>
          <a:stretch>
            <a:fillRect/>
          </a:stretch>
        </p:blipFill>
        <p:spPr>
          <a:xfrm>
            <a:off x="7221206" y="1493234"/>
            <a:ext cx="4533843" cy="4632262"/>
          </a:xfrm>
          <a:prstGeom prst="rect">
            <a:avLst/>
          </a:prstGeom>
        </p:spPr>
      </p:pic>
    </p:spTree>
    <p:extLst>
      <p:ext uri="{BB962C8B-B14F-4D97-AF65-F5344CB8AC3E}">
        <p14:creationId xmlns:p14="http://schemas.microsoft.com/office/powerpoint/2010/main" val="321146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723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bullying for yourself or a friend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426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makes a good friend?</a:t>
            </a: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peer pressure?</a:t>
            </a:r>
          </a:p>
        </p:txBody>
      </p:sp>
      <p:sp>
        <p:nvSpPr>
          <p:cNvPr id="30" name="Rounded Rectangle 29"/>
          <p:cNvSpPr/>
          <p:nvPr/>
        </p:nvSpPr>
        <p:spPr>
          <a:xfrm>
            <a:off x="4470375" y="1592986"/>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Are online friendship safe?</a:t>
            </a: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cyberbullying?</a:t>
            </a: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are </a:t>
            </a:r>
            <a:r>
              <a:rPr lang="en-US" sz="1400" dirty="0" smtClean="0">
                <a:solidFill>
                  <a:prstClr val="black"/>
                </a:solidFill>
                <a:latin typeface="Comic Sans MS" panose="030F0702030302020204" pitchFamily="66" charset="0"/>
              </a:rPr>
              <a:t>stereotypes</a:t>
            </a:r>
            <a:r>
              <a:rPr lang="en-US" sz="1400" dirty="0">
                <a:solidFill>
                  <a:prstClr val="black"/>
                </a:solidFill>
                <a:latin typeface="Comic Sans MS" panose="030F0702030302020204" pitchFamily="66" charset="0"/>
              </a:rPr>
              <a:t>?</a:t>
            </a: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What </a:t>
            </a:r>
            <a:r>
              <a:rPr lang="en-US" sz="1940" b="1" dirty="0" smtClean="0">
                <a:solidFill>
                  <a:prstClr val="black"/>
                </a:solidFill>
                <a:latin typeface="Comic Sans MS"/>
              </a:rPr>
              <a:t>is the difference between bullying and banter</a:t>
            </a:r>
            <a:endParaRPr lang="en-US" sz="1940" b="1" dirty="0">
              <a:solidFill>
                <a:prstClr val="black"/>
              </a:solidFill>
              <a:latin typeface="Comic Sans MS"/>
            </a:endParaRP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smtClean="0">
                <a:solidFill>
                  <a:prstClr val="black"/>
                </a:solidFill>
                <a:latin typeface="Comic Sans MS"/>
              </a:rPr>
              <a:t>Definition of bullying</a:t>
            </a:r>
          </a:p>
          <a:p>
            <a:pPr marL="138616" indent="-138616" defTabSz="554473">
              <a:lnSpc>
                <a:spcPct val="110000"/>
              </a:lnSpc>
              <a:spcBef>
                <a:spcPts val="607"/>
              </a:spcBef>
              <a:buFontTx/>
              <a:buChar char="-"/>
              <a:defRPr/>
            </a:pPr>
            <a:r>
              <a:rPr lang="en-US" sz="1940" b="1" dirty="0" smtClean="0">
                <a:solidFill>
                  <a:prstClr val="black"/>
                </a:solidFill>
                <a:latin typeface="Comic Sans MS"/>
              </a:rPr>
              <a:t>Definition of banter</a:t>
            </a:r>
          </a:p>
          <a:p>
            <a:pPr marL="138616" indent="-138616" defTabSz="554473">
              <a:lnSpc>
                <a:spcPct val="110000"/>
              </a:lnSpc>
              <a:spcBef>
                <a:spcPts val="607"/>
              </a:spcBef>
              <a:buFontTx/>
              <a:buChar char="-"/>
              <a:defRPr/>
            </a:pPr>
            <a:r>
              <a:rPr lang="en-US" sz="1940" b="1" dirty="0" smtClean="0">
                <a:solidFill>
                  <a:prstClr val="black"/>
                </a:solidFill>
                <a:latin typeface="Comic Sans MS"/>
              </a:rPr>
              <a:t>Discussion on how words can be hurtful?</a:t>
            </a:r>
            <a:endParaRPr lang="en-US" sz="1940" b="1" dirty="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Bullying is…</a:t>
            </a:r>
          </a:p>
          <a:p>
            <a:pPr marL="0" indent="0">
              <a:buNone/>
            </a:pPr>
            <a:endParaRPr lang="en-US" sz="4000" dirty="0"/>
          </a:p>
          <a:p>
            <a:pPr marL="0" indent="0">
              <a:buNone/>
            </a:pPr>
            <a:r>
              <a:rPr lang="en-US" sz="4000" dirty="0" smtClean="0"/>
              <a:t>“repeated negative </a:t>
            </a:r>
            <a:r>
              <a:rPr lang="en-US" sz="4000" dirty="0" err="1" smtClean="0"/>
              <a:t>behaviour</a:t>
            </a:r>
            <a:r>
              <a:rPr lang="en-US" sz="4000" dirty="0" smtClean="0"/>
              <a:t> that is intended to make others feel upset, uncomfortable or unsafe”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bullying?</a:t>
            </a:r>
            <a:endParaRPr sz="2426" spc="27" dirty="0"/>
          </a:p>
        </p:txBody>
      </p:sp>
      <p:pic>
        <p:nvPicPr>
          <p:cNvPr id="2" name="Picture 1"/>
          <p:cNvPicPr>
            <a:picLocks noChangeAspect="1"/>
          </p:cNvPicPr>
          <p:nvPr/>
        </p:nvPicPr>
        <p:blipFill>
          <a:blip r:embed="rId4"/>
          <a:stretch>
            <a:fillRect/>
          </a:stretch>
        </p:blipFill>
        <p:spPr>
          <a:xfrm>
            <a:off x="7221206" y="1493234"/>
            <a:ext cx="4533843" cy="4632262"/>
          </a:xfrm>
          <a:prstGeom prst="rect">
            <a:avLst/>
          </a:prstGeom>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Banter is…</a:t>
            </a:r>
          </a:p>
          <a:p>
            <a:pPr marL="0" indent="0">
              <a:buNone/>
            </a:pPr>
            <a:endParaRPr lang="en-US" sz="4000" dirty="0"/>
          </a:p>
          <a:p>
            <a:pPr marL="0" indent="0">
              <a:buNone/>
            </a:pPr>
            <a:r>
              <a:rPr lang="en-US" sz="4000" dirty="0" smtClean="0"/>
              <a:t>“playful and friendly exchange of teasing remarks”</a:t>
            </a:r>
          </a:p>
          <a:p>
            <a:pPr marL="0" indent="0">
              <a:buNone/>
            </a:pPr>
            <a:endParaRPr lang="en-US" sz="4000" dirty="0"/>
          </a:p>
          <a:p>
            <a:pPr marL="0" indent="0">
              <a:buNone/>
            </a:pPr>
            <a:r>
              <a:rPr lang="en-US" sz="4000" dirty="0" smtClean="0"/>
              <a:t>Banter only work when the person on the receiving end is in on joke and it does not included anything hurtful or based on something they may feel insecure about.</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banter?</a:t>
            </a:r>
            <a:endParaRPr sz="2426" spc="27" dirty="0"/>
          </a:p>
        </p:txBody>
      </p:sp>
      <p:pic>
        <p:nvPicPr>
          <p:cNvPr id="2" name="Picture 1"/>
          <p:cNvPicPr>
            <a:picLocks noChangeAspect="1"/>
          </p:cNvPicPr>
          <p:nvPr/>
        </p:nvPicPr>
        <p:blipFill>
          <a:blip r:embed="rId4"/>
          <a:stretch>
            <a:fillRect/>
          </a:stretch>
        </p:blipFill>
        <p:spPr>
          <a:xfrm>
            <a:off x="7221206" y="1493234"/>
            <a:ext cx="4533843" cy="4632262"/>
          </a:xfrm>
          <a:prstGeom prst="rect">
            <a:avLst/>
          </a:prstGeom>
        </p:spPr>
      </p:pic>
    </p:spTree>
    <p:extLst>
      <p:ext uri="{BB962C8B-B14F-4D97-AF65-F5344CB8AC3E}">
        <p14:creationId xmlns:p14="http://schemas.microsoft.com/office/powerpoint/2010/main" val="146075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Everyone knows that bullying is wrong and should not happen. People may disguise bullying as banter. Knowing the difference between these two things will improve how you interact with friends and other people your age in and outside of school.</a:t>
            </a:r>
          </a:p>
          <a:p>
            <a:pPr marL="0" indent="0">
              <a:buNone/>
            </a:pPr>
            <a:endParaRPr lang="en-US" sz="3638" dirty="0"/>
          </a:p>
          <a:p>
            <a:pPr marL="0" indent="0">
              <a:buNone/>
            </a:pPr>
            <a:r>
              <a:rPr lang="en-US" sz="3638" dirty="0" smtClean="0"/>
              <a:t>This will mean people will always be treated with respect.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Individual Liberty</a:t>
            </a:r>
            <a:r>
              <a:rPr lang="en-US" sz="4000" kern="0" dirty="0" smtClean="0">
                <a:solidFill>
                  <a:srgbClr val="323232"/>
                </a:solidFill>
                <a:latin typeface="Calibri" panose="020F0502020204030204"/>
              </a:rPr>
              <a:t> is a British Value. This means everyone has the right to act and express oneself freely. No one should feel like they cannot be themselves due to how they be treated by others who bully them.</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2 </a:t>
            </a:r>
            <a:r>
              <a:rPr lang="en-US" sz="3200" dirty="0" smtClean="0">
                <a:solidFill>
                  <a:srgbClr val="323232"/>
                </a:solidFill>
                <a:latin typeface="Calibri" panose="020F0502020204030204"/>
              </a:rPr>
              <a:t>states that no child should be treated unfairly for any reason. This means that every child should never experience bullying. If they are bullied, this means the bullies are impacting their human rights.</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756287" y="3713489"/>
            <a:ext cx="2247909" cy="3021608"/>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975</Words>
  <Application>Microsoft Office PowerPoint</Application>
  <PresentationFormat>Widescreen</PresentationFormat>
  <Paragraphs>122</Paragraphs>
  <Slides>20</Slides>
  <Notes>3</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1_Office Theme</vt:lpstr>
      <vt:lpstr>2_Office Theme</vt:lpstr>
      <vt:lpstr>PowerPoint Presentation</vt:lpstr>
      <vt:lpstr>PowerPoint Presentation</vt:lpstr>
      <vt:lpstr>PowerPoint Presentation</vt:lpstr>
      <vt:lpstr>PowerPoint Presentation</vt:lpstr>
      <vt:lpstr>What is bullying?</vt:lpstr>
      <vt:lpstr>What is banter?</vt:lpstr>
      <vt:lpstr>Why are we learning about this?</vt:lpstr>
      <vt:lpstr>Why are we learning about this?</vt:lpstr>
      <vt:lpstr>Why are we learning about this?</vt:lpstr>
      <vt:lpstr>Why are we learning about this?</vt:lpstr>
      <vt:lpstr>Bullying vs banter?</vt:lpstr>
      <vt:lpstr>Bullying vs Banter</vt:lpstr>
      <vt:lpstr>The power of words</vt:lpstr>
      <vt:lpstr>The Power or Words</vt:lpstr>
      <vt:lpstr>Banter or Bullying?</vt:lpstr>
      <vt:lpstr>Bullying vs Banter</vt:lpstr>
      <vt:lpstr>Banter or Bullying?</vt:lpstr>
      <vt:lpstr>Bullying vs Banter</vt:lpstr>
      <vt:lpstr>Bullying vs banter</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72</cp:revision>
  <dcterms:created xsi:type="dcterms:W3CDTF">2024-08-15T13:31:51Z</dcterms:created>
  <dcterms:modified xsi:type="dcterms:W3CDTF">2025-04-14T10:44:14Z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