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3" r:id="rId2"/>
    <p:sldMasterId id="2147483755" r:id="rId3"/>
  </p:sldMasterIdLst>
  <p:notesMasterIdLst>
    <p:notesMasterId r:id="rId20"/>
  </p:notesMasterIdLst>
  <p:sldIdLst>
    <p:sldId id="389" r:id="rId4"/>
    <p:sldId id="409" r:id="rId5"/>
    <p:sldId id="426" r:id="rId6"/>
    <p:sldId id="420" r:id="rId7"/>
    <p:sldId id="374" r:id="rId8"/>
    <p:sldId id="421" r:id="rId9"/>
    <p:sldId id="316" r:id="rId10"/>
    <p:sldId id="317" r:id="rId11"/>
    <p:sldId id="318" r:id="rId12"/>
    <p:sldId id="399" r:id="rId13"/>
    <p:sldId id="422" r:id="rId14"/>
    <p:sldId id="383" r:id="rId15"/>
    <p:sldId id="423" r:id="rId16"/>
    <p:sldId id="424" r:id="rId17"/>
    <p:sldId id="397" r:id="rId18"/>
    <p:sldId id="4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KT/T1yp4Y+XSorlqmR5MQ==" hashData="h4kWPE3gC5bHfjcnN2zpVHg1xi47cs2UKAitpqFYlJVBBLme5xCR1C9LzglAbOkOgWfiV0tj9wneW1ShaYVDb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74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https://www.youtube.com/watch?v=Te6APh36bNI</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6</a:t>
            </a:fld>
            <a:endParaRPr lang="en-GB"/>
          </a:p>
        </p:txBody>
      </p:sp>
    </p:spTree>
    <p:extLst>
      <p:ext uri="{BB962C8B-B14F-4D97-AF65-F5344CB8AC3E}">
        <p14:creationId xmlns:p14="http://schemas.microsoft.com/office/powerpoint/2010/main" val="276638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95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57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07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9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0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43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9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0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06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1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24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647120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1" y="722981"/>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5"/>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2"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1154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6868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e6APh36bNI?si=3eSCHWpqfuX89uy9"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GB" dirty="0"/>
              <a:t>It's important to remember that some of the dangers on the railway aren't always visible.</a:t>
            </a:r>
            <a:r>
              <a:rPr lang="en-GB" dirty="0" smtClean="0"/>
              <a:t>”</a:t>
            </a:r>
          </a:p>
          <a:p>
            <a:pPr algn="ctr">
              <a:lnSpc>
                <a:spcPct val="100000"/>
              </a:lnSpc>
            </a:pPr>
            <a:r>
              <a:rPr lang="en-GB" sz="3800" smtClean="0"/>
              <a:t>Network Rail</a:t>
            </a:r>
            <a:endParaRPr lang="en-GB" sz="3800" dirty="0" smtClean="0"/>
          </a:p>
        </p:txBody>
      </p:sp>
    </p:spTree>
    <p:extLst>
      <p:ext uri="{BB962C8B-B14F-4D97-AF65-F5344CB8AC3E}">
        <p14:creationId xmlns:p14="http://schemas.microsoft.com/office/powerpoint/2010/main" val="80374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4000" dirty="0" smtClean="0"/>
              <a:t>Railways might look like a fun place to explore, take shortcuts or hangout with friends.</a:t>
            </a:r>
          </a:p>
          <a:p>
            <a:pPr marL="0" indent="0">
              <a:buNone/>
            </a:pPr>
            <a:endParaRPr lang="en-US" sz="4000" dirty="0"/>
          </a:p>
          <a:p>
            <a:pPr marL="0" indent="0">
              <a:buNone/>
            </a:pPr>
            <a:r>
              <a:rPr lang="en-US" sz="4000" dirty="0" smtClean="0"/>
              <a:t>However they are extremely dangerous places.</a:t>
            </a:r>
          </a:p>
          <a:p>
            <a:pPr marL="0" indent="0">
              <a:buNone/>
            </a:pPr>
            <a:endParaRPr lang="en-US" sz="4000" dirty="0"/>
          </a:p>
          <a:p>
            <a:pPr marL="0" indent="0">
              <a:buNone/>
            </a:pPr>
            <a:r>
              <a:rPr lang="en-US" sz="4000" dirty="0" smtClean="0"/>
              <a:t>Every year hundreds of people are injured or killed because they did not understand the risks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Railway Safety</a:t>
            </a:r>
            <a:endParaRPr sz="2426" spc="27" dirty="0"/>
          </a:p>
        </p:txBody>
      </p:sp>
      <p:pic>
        <p:nvPicPr>
          <p:cNvPr id="2" name="Picture 1"/>
          <p:cNvPicPr>
            <a:picLocks noChangeAspect="1"/>
          </p:cNvPicPr>
          <p:nvPr/>
        </p:nvPicPr>
        <p:blipFill>
          <a:blip r:embed="rId4"/>
          <a:stretch>
            <a:fillRect/>
          </a:stretch>
        </p:blipFill>
        <p:spPr>
          <a:xfrm>
            <a:off x="7805687" y="1463766"/>
            <a:ext cx="2952750" cy="1552575"/>
          </a:xfrm>
          <a:prstGeom prst="rect">
            <a:avLst/>
          </a:prstGeom>
        </p:spPr>
      </p:pic>
      <p:pic>
        <p:nvPicPr>
          <p:cNvPr id="9" name="Picture 8"/>
          <p:cNvPicPr>
            <a:picLocks noChangeAspect="1"/>
          </p:cNvPicPr>
          <p:nvPr/>
        </p:nvPicPr>
        <p:blipFill>
          <a:blip r:embed="rId5"/>
          <a:stretch>
            <a:fillRect/>
          </a:stretch>
        </p:blipFill>
        <p:spPr>
          <a:xfrm>
            <a:off x="8615312" y="3016341"/>
            <a:ext cx="2143125" cy="2143125"/>
          </a:xfrm>
          <a:prstGeom prst="rect">
            <a:avLst/>
          </a:prstGeom>
        </p:spPr>
      </p:pic>
      <p:pic>
        <p:nvPicPr>
          <p:cNvPr id="11" name="Picture 10"/>
          <p:cNvPicPr>
            <a:picLocks noChangeAspect="1"/>
          </p:cNvPicPr>
          <p:nvPr/>
        </p:nvPicPr>
        <p:blipFill>
          <a:blip r:embed="rId6"/>
          <a:stretch>
            <a:fillRect/>
          </a:stretch>
        </p:blipFill>
        <p:spPr>
          <a:xfrm>
            <a:off x="7805687" y="4843462"/>
            <a:ext cx="2619375" cy="1743075"/>
          </a:xfrm>
          <a:prstGeom prst="rect">
            <a:avLst/>
          </a:prstGeom>
        </p:spPr>
      </p:pic>
    </p:spTree>
    <p:extLst>
      <p:ext uri="{BB962C8B-B14F-4D97-AF65-F5344CB8AC3E}">
        <p14:creationId xmlns:p14="http://schemas.microsoft.com/office/powerpoint/2010/main" val="245830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0000" lnSpcReduction="20000"/>
          </a:bodyPr>
          <a:lstStyle/>
          <a:p>
            <a:pPr marL="0" indent="0">
              <a:buNone/>
            </a:pPr>
            <a:r>
              <a:rPr lang="en-US" sz="4000" dirty="0" smtClean="0"/>
              <a:t>Some things you may not know about trains.</a:t>
            </a:r>
          </a:p>
          <a:p>
            <a:pPr marL="0" indent="0">
              <a:buNone/>
            </a:pPr>
            <a:endParaRPr lang="en-US" sz="4000" dirty="0"/>
          </a:p>
          <a:p>
            <a:pPr marL="742950" indent="-742950">
              <a:buAutoNum type="arabicPeriod"/>
            </a:pPr>
            <a:r>
              <a:rPr lang="en-US" sz="4000" dirty="0" smtClean="0"/>
              <a:t>Trains cannot stop quickly – depending on the speed it can take up to 1 mile for a train to come to a complete stop</a:t>
            </a:r>
          </a:p>
          <a:p>
            <a:pPr marL="742950" indent="-742950">
              <a:buAutoNum type="arabicPeriod"/>
            </a:pPr>
            <a:r>
              <a:rPr lang="en-US" sz="4000" dirty="0" smtClean="0"/>
              <a:t>Trains are quiet than you think so people may not hear them until it is too late</a:t>
            </a:r>
          </a:p>
          <a:p>
            <a:pPr marL="742950" indent="-742950">
              <a:buAutoNum type="arabicPeriod"/>
            </a:pPr>
            <a:r>
              <a:rPr lang="en-US" sz="4000" dirty="0" smtClean="0"/>
              <a:t>Trains travel at up to 125mph</a:t>
            </a:r>
          </a:p>
          <a:p>
            <a:pPr marL="742950" indent="-742950">
              <a:buAutoNum type="arabicPeriod"/>
            </a:pPr>
            <a:r>
              <a:rPr lang="en-US" sz="4000" dirty="0" smtClean="0"/>
              <a:t>The train is wider than the track. Even standing next to the track puts a person in danger of being hit</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Railway Safety</a:t>
            </a:r>
            <a:endParaRPr sz="2426" spc="27" dirty="0"/>
          </a:p>
        </p:txBody>
      </p:sp>
      <p:pic>
        <p:nvPicPr>
          <p:cNvPr id="2" name="Picture 1"/>
          <p:cNvPicPr>
            <a:picLocks noChangeAspect="1"/>
          </p:cNvPicPr>
          <p:nvPr/>
        </p:nvPicPr>
        <p:blipFill>
          <a:blip r:embed="rId4"/>
          <a:stretch>
            <a:fillRect/>
          </a:stretch>
        </p:blipFill>
        <p:spPr>
          <a:xfrm>
            <a:off x="7805687" y="1463766"/>
            <a:ext cx="2952750" cy="1552575"/>
          </a:xfrm>
          <a:prstGeom prst="rect">
            <a:avLst/>
          </a:prstGeom>
        </p:spPr>
      </p:pic>
      <p:pic>
        <p:nvPicPr>
          <p:cNvPr id="9" name="Picture 8"/>
          <p:cNvPicPr>
            <a:picLocks noChangeAspect="1"/>
          </p:cNvPicPr>
          <p:nvPr/>
        </p:nvPicPr>
        <p:blipFill>
          <a:blip r:embed="rId5"/>
          <a:stretch>
            <a:fillRect/>
          </a:stretch>
        </p:blipFill>
        <p:spPr>
          <a:xfrm>
            <a:off x="8615312" y="3016341"/>
            <a:ext cx="2143125" cy="2143125"/>
          </a:xfrm>
          <a:prstGeom prst="rect">
            <a:avLst/>
          </a:prstGeom>
        </p:spPr>
      </p:pic>
      <p:pic>
        <p:nvPicPr>
          <p:cNvPr id="11" name="Picture 10"/>
          <p:cNvPicPr>
            <a:picLocks noChangeAspect="1"/>
          </p:cNvPicPr>
          <p:nvPr/>
        </p:nvPicPr>
        <p:blipFill>
          <a:blip r:embed="rId6"/>
          <a:stretch>
            <a:fillRect/>
          </a:stretch>
        </p:blipFill>
        <p:spPr>
          <a:xfrm>
            <a:off x="7805687" y="4843462"/>
            <a:ext cx="2619375" cy="1743075"/>
          </a:xfrm>
          <a:prstGeom prst="rect">
            <a:avLst/>
          </a:prstGeom>
        </p:spPr>
      </p:pic>
    </p:spTree>
    <p:extLst>
      <p:ext uri="{BB962C8B-B14F-4D97-AF65-F5344CB8AC3E}">
        <p14:creationId xmlns:p14="http://schemas.microsoft.com/office/powerpoint/2010/main" val="45176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a:t>
            </a:r>
            <a:r>
              <a:rPr lang="en-US" sz="4000" b="1" dirty="0" smtClean="0"/>
              <a:t>fact about trains shocked you the most?”</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Railway Safety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65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70000" lnSpcReduction="20000"/>
          </a:bodyPr>
          <a:lstStyle/>
          <a:p>
            <a:pPr marL="0" indent="0">
              <a:buNone/>
            </a:pPr>
            <a:r>
              <a:rPr lang="en-US" sz="4000" dirty="0" smtClean="0"/>
              <a:t>In order to stay safe near railways tracks, people should:</a:t>
            </a:r>
          </a:p>
          <a:p>
            <a:pPr marL="0" indent="0">
              <a:buNone/>
            </a:pPr>
            <a:endParaRPr lang="en-US" sz="4000" dirty="0"/>
          </a:p>
          <a:p>
            <a:pPr marL="742950" indent="-742950">
              <a:buAutoNum type="arabicPeriod"/>
            </a:pPr>
            <a:r>
              <a:rPr lang="en-US" sz="4000" b="1" dirty="0" smtClean="0"/>
              <a:t>Stay off the tracks </a:t>
            </a:r>
            <a:r>
              <a:rPr lang="en-US" sz="4000" dirty="0" smtClean="0"/>
              <a:t>– they should not be used a shortcuts or places to hang out</a:t>
            </a:r>
          </a:p>
          <a:p>
            <a:pPr marL="742950" indent="-742950">
              <a:buAutoNum type="arabicPeriod"/>
            </a:pPr>
            <a:r>
              <a:rPr lang="en-US" sz="4000" b="1" dirty="0" smtClean="0"/>
              <a:t>Use proper crossing </a:t>
            </a:r>
            <a:r>
              <a:rPr lang="en-US" sz="4000" dirty="0" smtClean="0"/>
              <a:t>– always use level crossing, footbridges or underpasses. Never try to run across the tracks</a:t>
            </a:r>
          </a:p>
          <a:p>
            <a:pPr marL="742950" indent="-742950">
              <a:buAutoNum type="arabicPeriod"/>
            </a:pPr>
            <a:r>
              <a:rPr lang="en-US" sz="4000" b="1" dirty="0" smtClean="0"/>
              <a:t>Obey warning signs and signals </a:t>
            </a:r>
            <a:r>
              <a:rPr lang="en-US" sz="4000" dirty="0" smtClean="0"/>
              <a:t>– red lights and barriers mean a train is coming, even if it is not in sight</a:t>
            </a:r>
          </a:p>
          <a:p>
            <a:pPr marL="742950" indent="-742950">
              <a:buAutoNum type="arabicPeriod"/>
            </a:pPr>
            <a:r>
              <a:rPr lang="en-US" sz="4000" b="1" dirty="0" smtClean="0"/>
              <a:t>Stay behind the yellow line on platforms </a:t>
            </a:r>
            <a:r>
              <a:rPr lang="en-US" sz="4000" dirty="0" smtClean="0"/>
              <a:t>– stand well back from the edge to avoid any accidents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Railway Safety</a:t>
            </a:r>
            <a:endParaRPr sz="2426" spc="27" dirty="0"/>
          </a:p>
        </p:txBody>
      </p:sp>
      <p:pic>
        <p:nvPicPr>
          <p:cNvPr id="2" name="Picture 1"/>
          <p:cNvPicPr>
            <a:picLocks noChangeAspect="1"/>
          </p:cNvPicPr>
          <p:nvPr/>
        </p:nvPicPr>
        <p:blipFill>
          <a:blip r:embed="rId4"/>
          <a:stretch>
            <a:fillRect/>
          </a:stretch>
        </p:blipFill>
        <p:spPr>
          <a:xfrm>
            <a:off x="7805687" y="1463766"/>
            <a:ext cx="2952750" cy="1552575"/>
          </a:xfrm>
          <a:prstGeom prst="rect">
            <a:avLst/>
          </a:prstGeom>
        </p:spPr>
      </p:pic>
      <p:pic>
        <p:nvPicPr>
          <p:cNvPr id="9" name="Picture 8"/>
          <p:cNvPicPr>
            <a:picLocks noChangeAspect="1"/>
          </p:cNvPicPr>
          <p:nvPr/>
        </p:nvPicPr>
        <p:blipFill>
          <a:blip r:embed="rId5"/>
          <a:stretch>
            <a:fillRect/>
          </a:stretch>
        </p:blipFill>
        <p:spPr>
          <a:xfrm>
            <a:off x="8615312" y="3016341"/>
            <a:ext cx="2143125" cy="2143125"/>
          </a:xfrm>
          <a:prstGeom prst="rect">
            <a:avLst/>
          </a:prstGeom>
        </p:spPr>
      </p:pic>
      <p:pic>
        <p:nvPicPr>
          <p:cNvPr id="11" name="Picture 10"/>
          <p:cNvPicPr>
            <a:picLocks noChangeAspect="1"/>
          </p:cNvPicPr>
          <p:nvPr/>
        </p:nvPicPr>
        <p:blipFill>
          <a:blip r:embed="rId6"/>
          <a:stretch>
            <a:fillRect/>
          </a:stretch>
        </p:blipFill>
        <p:spPr>
          <a:xfrm>
            <a:off x="7805687" y="4843462"/>
            <a:ext cx="2619375" cy="1743075"/>
          </a:xfrm>
          <a:prstGeom prst="rect">
            <a:avLst/>
          </a:prstGeom>
        </p:spPr>
      </p:pic>
    </p:spTree>
    <p:extLst>
      <p:ext uri="{BB962C8B-B14F-4D97-AF65-F5344CB8AC3E}">
        <p14:creationId xmlns:p14="http://schemas.microsoft.com/office/powerpoint/2010/main" val="17346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a:t>Jake and Liam are walking home from school. They’re both carrying their backpacks, chatting about a new video game. Jake suddenly looks at his watch and realizes he’s running late for football practice</a:t>
            </a:r>
            <a:r>
              <a:rPr lang="en-US" sz="4000" dirty="0" smtClean="0"/>
              <a:t>. Jake suggests that they take the shortcut across the railways tracks instead of walking all the way to the bridge. Liam is unsure of what to do.</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12" name="Content Placeholder 2"/>
          <p:cNvSpPr txBox="1">
            <a:spLocks/>
          </p:cNvSpPr>
          <p:nvPr/>
        </p:nvSpPr>
        <p:spPr>
          <a:xfrm>
            <a:off x="6544599" y="1323609"/>
            <a:ext cx="5874008" cy="582760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b="1" dirty="0" smtClean="0"/>
              <a:t>Task</a:t>
            </a:r>
          </a:p>
          <a:p>
            <a:pPr marL="0" indent="0">
              <a:buFont typeface="Arial" panose="020B0604020202020204" pitchFamily="34" charset="0"/>
              <a:buNone/>
            </a:pPr>
            <a:endParaRPr lang="en-US" sz="3638" b="1" dirty="0"/>
          </a:p>
          <a:p>
            <a:pPr marL="0" indent="0">
              <a:buFont typeface="Arial" panose="020B0604020202020204" pitchFamily="34" charset="0"/>
              <a:buNone/>
            </a:pPr>
            <a:r>
              <a:rPr lang="en-US" sz="3638" dirty="0" smtClean="0"/>
              <a:t>Think about what advice you would give Liam to help him make a decision.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What could you suggest Liam says to Jake?</a:t>
            </a:r>
          </a:p>
        </p:txBody>
      </p:sp>
    </p:spTree>
    <p:extLst>
      <p:ext uri="{BB962C8B-B14F-4D97-AF65-F5344CB8AC3E}">
        <p14:creationId xmlns:p14="http://schemas.microsoft.com/office/powerpoint/2010/main" val="352337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“what advice would you give to Liam? What could he say to Jake?”</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Scenario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1637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smtClean="0"/>
              <a:t>Railways are for trains, not for games.</a:t>
            </a:r>
          </a:p>
          <a:p>
            <a:pPr marL="0" indent="0">
              <a:buNone/>
            </a:pPr>
            <a:endParaRPr lang="en-US" sz="4000" dirty="0"/>
          </a:p>
          <a:p>
            <a:pPr marL="0" indent="0">
              <a:buNone/>
            </a:pPr>
            <a:r>
              <a:rPr lang="en-US" sz="4000" dirty="0" smtClean="0"/>
              <a:t>It might seem fun or harmless to hang out on the tracks but it could potentially be a life threatening or life altering decision.</a:t>
            </a:r>
          </a:p>
          <a:p>
            <a:pPr marL="0" indent="0">
              <a:buNone/>
            </a:pPr>
            <a:endParaRPr lang="en-US" sz="4000" dirty="0"/>
          </a:p>
          <a:p>
            <a:pPr marL="0" indent="0">
              <a:buNone/>
            </a:pPr>
            <a:r>
              <a:rPr lang="en-US" sz="4000" dirty="0" smtClean="0"/>
              <a:t>Always choose the safe path – your life and your future are worth it.</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Railway Safety</a:t>
            </a:r>
            <a:endParaRPr sz="2426" spc="27" dirty="0"/>
          </a:p>
        </p:txBody>
      </p:sp>
      <p:pic>
        <p:nvPicPr>
          <p:cNvPr id="2" name="Picture 1"/>
          <p:cNvPicPr>
            <a:picLocks noChangeAspect="1"/>
          </p:cNvPicPr>
          <p:nvPr/>
        </p:nvPicPr>
        <p:blipFill>
          <a:blip r:embed="rId4"/>
          <a:stretch>
            <a:fillRect/>
          </a:stretch>
        </p:blipFill>
        <p:spPr>
          <a:xfrm>
            <a:off x="7805687" y="1463766"/>
            <a:ext cx="2952750" cy="1552575"/>
          </a:xfrm>
          <a:prstGeom prst="rect">
            <a:avLst/>
          </a:prstGeom>
        </p:spPr>
      </p:pic>
      <p:pic>
        <p:nvPicPr>
          <p:cNvPr id="9" name="Picture 8"/>
          <p:cNvPicPr>
            <a:picLocks noChangeAspect="1"/>
          </p:cNvPicPr>
          <p:nvPr/>
        </p:nvPicPr>
        <p:blipFill>
          <a:blip r:embed="rId5"/>
          <a:stretch>
            <a:fillRect/>
          </a:stretch>
        </p:blipFill>
        <p:spPr>
          <a:xfrm>
            <a:off x="8615312" y="3016341"/>
            <a:ext cx="2143125" cy="2143125"/>
          </a:xfrm>
          <a:prstGeom prst="rect">
            <a:avLst/>
          </a:prstGeom>
        </p:spPr>
      </p:pic>
      <p:pic>
        <p:nvPicPr>
          <p:cNvPr id="11" name="Picture 10"/>
          <p:cNvPicPr>
            <a:picLocks noChangeAspect="1"/>
          </p:cNvPicPr>
          <p:nvPr/>
        </p:nvPicPr>
        <p:blipFill>
          <a:blip r:embed="rId6"/>
          <a:stretch>
            <a:fillRect/>
          </a:stretch>
        </p:blipFill>
        <p:spPr>
          <a:xfrm>
            <a:off x="7805687" y="4843462"/>
            <a:ext cx="2619375" cy="1743075"/>
          </a:xfrm>
          <a:prstGeom prst="rect">
            <a:avLst/>
          </a:prstGeom>
        </p:spPr>
      </p:pic>
    </p:spTree>
    <p:extLst>
      <p:ext uri="{BB962C8B-B14F-4D97-AF65-F5344CB8AC3E}">
        <p14:creationId xmlns:p14="http://schemas.microsoft.com/office/powerpoint/2010/main" val="137317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283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5668" y="485850"/>
            <a:ext cx="3317895" cy="6111913"/>
          </a:xfrm>
          <a:prstGeom prst="rect">
            <a:avLst/>
          </a:prstGeom>
        </p:spPr>
        <p:txBody>
          <a:bodyPr>
            <a:normAutofit fontScale="60000" lnSpcReduction="200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a:t>Following students have not competed their </a:t>
            </a:r>
            <a:r>
              <a:rPr lang="en-GB" dirty="0" smtClean="0"/>
              <a:t>Maths </a:t>
            </a:r>
            <a:r>
              <a:rPr lang="en-GB" dirty="0"/>
              <a:t>Homework that is due on </a:t>
            </a:r>
            <a:r>
              <a:rPr lang="en-GB" b="1" dirty="0" smtClean="0">
                <a:solidFill>
                  <a:srgbClr val="FF0000"/>
                </a:solidFill>
              </a:rPr>
              <a:t>Monday 10</a:t>
            </a:r>
            <a:r>
              <a:rPr lang="en-GB" b="1" baseline="30000" dirty="0" smtClean="0">
                <a:solidFill>
                  <a:srgbClr val="FF0000"/>
                </a:solidFill>
              </a:rPr>
              <a:t>th</a:t>
            </a:r>
            <a:r>
              <a:rPr lang="en-GB" b="1" dirty="0" smtClean="0">
                <a:solidFill>
                  <a:srgbClr val="FF0000"/>
                </a:solidFill>
              </a:rPr>
              <a:t> February. </a:t>
            </a:r>
            <a:r>
              <a:rPr lang="en-GB" dirty="0"/>
              <a:t>This needs to be completed as soon as possible and all other set tasks. </a:t>
            </a:r>
          </a:p>
          <a:p>
            <a:endParaRPr lang="en-GB" dirty="0"/>
          </a:p>
          <a:p>
            <a:endParaRPr lang="en-GB" dirty="0"/>
          </a:p>
          <a:p>
            <a:r>
              <a:rPr lang="en-GB" dirty="0"/>
              <a:t>Students will be put into a detention if they continue to not complete homework and </a:t>
            </a:r>
            <a:r>
              <a:rPr lang="en-GB" dirty="0" smtClean="0"/>
              <a:t>parents will be informed.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70624928"/>
              </p:ext>
            </p:extLst>
          </p:nvPr>
        </p:nvGraphicFramePr>
        <p:xfrm>
          <a:off x="3707644" y="283298"/>
          <a:ext cx="2647887" cy="6244590"/>
        </p:xfrm>
        <a:graphic>
          <a:graphicData uri="http://schemas.openxmlformats.org/drawingml/2006/table">
            <a:tbl>
              <a:tblPr>
                <a:tableStyleId>{5C22544A-7EE6-4342-B048-85BDC9FD1C3A}</a:tableStyleId>
              </a:tblPr>
              <a:tblGrid>
                <a:gridCol w="2647887">
                  <a:extLst>
                    <a:ext uri="{9D8B030D-6E8A-4147-A177-3AD203B41FA5}">
                      <a16:colId xmlns:a16="http://schemas.microsoft.com/office/drawing/2014/main" val="2257846235"/>
                    </a:ext>
                  </a:extLst>
                </a:gridCol>
              </a:tblGrid>
              <a:tr h="190500">
                <a:tc>
                  <a:txBody>
                    <a:bodyPr/>
                    <a:lstStyle/>
                    <a:p>
                      <a:pPr algn="l" fontAlgn="b"/>
                      <a:r>
                        <a:rPr lang="en-GB" sz="1800" u="none" strike="noStrike">
                          <a:effectLst/>
                        </a:rPr>
                        <a:t>Nyang, Sulayman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894144"/>
                  </a:ext>
                </a:extLst>
              </a:tr>
              <a:tr h="190500">
                <a:tc>
                  <a:txBody>
                    <a:bodyPr/>
                    <a:lstStyle/>
                    <a:p>
                      <a:pPr algn="l" fontAlgn="b"/>
                      <a:r>
                        <a:rPr lang="en-GB" sz="1800" u="none" strike="noStrike">
                          <a:effectLst/>
                        </a:rPr>
                        <a:t>Osei, Dillon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3685981"/>
                  </a:ext>
                </a:extLst>
              </a:tr>
              <a:tr h="190500">
                <a:tc>
                  <a:txBody>
                    <a:bodyPr/>
                    <a:lstStyle/>
                    <a:p>
                      <a:pPr algn="l" fontAlgn="b"/>
                      <a:r>
                        <a:rPr lang="en-GB" sz="1800" u="none" strike="noStrike">
                          <a:effectLst/>
                        </a:rPr>
                        <a:t>Khan, Layla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5617687"/>
                  </a:ext>
                </a:extLst>
              </a:tr>
              <a:tr h="190500">
                <a:tc>
                  <a:txBody>
                    <a:bodyPr/>
                    <a:lstStyle/>
                    <a:p>
                      <a:pPr algn="l" fontAlgn="b"/>
                      <a:r>
                        <a:rPr lang="en-GB" sz="1800" u="none" strike="noStrike">
                          <a:effectLst/>
                        </a:rPr>
                        <a:t>Matthew, Jayden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741793"/>
                  </a:ext>
                </a:extLst>
              </a:tr>
              <a:tr h="190500">
                <a:tc>
                  <a:txBody>
                    <a:bodyPr/>
                    <a:lstStyle/>
                    <a:p>
                      <a:pPr algn="l" fontAlgn="b"/>
                      <a:r>
                        <a:rPr lang="en-GB" sz="1800" u="none" strike="noStrike">
                          <a:effectLst/>
                        </a:rPr>
                        <a:t>Ali, Momeenah</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0445622"/>
                  </a:ext>
                </a:extLst>
              </a:tr>
              <a:tr h="190500">
                <a:tc>
                  <a:txBody>
                    <a:bodyPr/>
                    <a:lstStyle/>
                    <a:p>
                      <a:pPr algn="l" fontAlgn="b"/>
                      <a:r>
                        <a:rPr lang="en-GB" sz="1800" u="none" strike="noStrike">
                          <a:effectLst/>
                        </a:rPr>
                        <a:t>Tariq, Muhammed-Ali</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2618987"/>
                  </a:ext>
                </a:extLst>
              </a:tr>
              <a:tr h="190500">
                <a:tc>
                  <a:txBody>
                    <a:bodyPr/>
                    <a:lstStyle/>
                    <a:p>
                      <a:pPr algn="l" fontAlgn="b"/>
                      <a:r>
                        <a:rPr lang="en-GB" sz="1800" u="none" strike="noStrike">
                          <a:effectLst/>
                        </a:rPr>
                        <a:t>Sajid, Zain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9308133"/>
                  </a:ext>
                </a:extLst>
              </a:tr>
              <a:tr h="190500">
                <a:tc>
                  <a:txBody>
                    <a:bodyPr/>
                    <a:lstStyle/>
                    <a:p>
                      <a:pPr algn="l" fontAlgn="b"/>
                      <a:r>
                        <a:rPr lang="en-GB" sz="1800" u="none" strike="noStrike">
                          <a:effectLst/>
                        </a:rPr>
                        <a:t>Zakariya ali, Raja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7341960"/>
                  </a:ext>
                </a:extLst>
              </a:tr>
              <a:tr h="190500">
                <a:tc>
                  <a:txBody>
                    <a:bodyPr/>
                    <a:lstStyle/>
                    <a:p>
                      <a:pPr algn="l" fontAlgn="b"/>
                      <a:r>
                        <a:rPr lang="en-GB" sz="1800" u="none" strike="noStrike">
                          <a:effectLst/>
                        </a:rPr>
                        <a:t>Zubair, Muhammad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0610141"/>
                  </a:ext>
                </a:extLst>
              </a:tr>
              <a:tr h="190500">
                <a:tc>
                  <a:txBody>
                    <a:bodyPr/>
                    <a:lstStyle/>
                    <a:p>
                      <a:pPr algn="l" fontAlgn="b"/>
                      <a:r>
                        <a:rPr lang="en-GB" sz="1800" u="none" strike="noStrike">
                          <a:effectLst/>
                        </a:rPr>
                        <a:t>Hasan, Walat</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0712854"/>
                  </a:ext>
                </a:extLst>
              </a:tr>
              <a:tr h="190500">
                <a:tc>
                  <a:txBody>
                    <a:bodyPr/>
                    <a:lstStyle/>
                    <a:p>
                      <a:pPr algn="l" fontAlgn="b"/>
                      <a:r>
                        <a:rPr lang="en-GB" sz="1800" u="none" strike="noStrike">
                          <a:effectLst/>
                        </a:rPr>
                        <a:t>Zain, Zain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1020107"/>
                  </a:ext>
                </a:extLst>
              </a:tr>
              <a:tr h="190500">
                <a:tc>
                  <a:txBody>
                    <a:bodyPr/>
                    <a:lstStyle/>
                    <a:p>
                      <a:pPr algn="l" fontAlgn="b"/>
                      <a:r>
                        <a:rPr lang="en-GB" sz="1800" u="none" strike="noStrike">
                          <a:effectLst/>
                        </a:rPr>
                        <a:t>Karim, Asma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5836401"/>
                  </a:ext>
                </a:extLst>
              </a:tr>
              <a:tr h="190500">
                <a:tc>
                  <a:txBody>
                    <a:bodyPr/>
                    <a:lstStyle/>
                    <a:p>
                      <a:pPr algn="l" fontAlgn="b"/>
                      <a:r>
                        <a:rPr lang="en-GB" sz="1800" u="none" strike="noStrike">
                          <a:effectLst/>
                        </a:rPr>
                        <a:t>Ndiaye, Mamadou</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4926731"/>
                  </a:ext>
                </a:extLst>
              </a:tr>
              <a:tr h="190500">
                <a:tc>
                  <a:txBody>
                    <a:bodyPr/>
                    <a:lstStyle/>
                    <a:p>
                      <a:pPr algn="l" fontAlgn="b"/>
                      <a:r>
                        <a:rPr lang="en-GB" sz="1800" u="none" strike="noStrike">
                          <a:effectLst/>
                        </a:rPr>
                        <a:t>Mansor, Abo-bakar</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0895598"/>
                  </a:ext>
                </a:extLst>
              </a:tr>
              <a:tr h="190500">
                <a:tc>
                  <a:txBody>
                    <a:bodyPr/>
                    <a:lstStyle/>
                    <a:p>
                      <a:pPr algn="l" fontAlgn="b"/>
                      <a:r>
                        <a:rPr lang="en-GB" sz="1800" u="none" strike="noStrike">
                          <a:effectLst/>
                        </a:rPr>
                        <a:t>Seher, Aiza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7634485"/>
                  </a:ext>
                </a:extLst>
              </a:tr>
              <a:tr h="190500">
                <a:tc>
                  <a:txBody>
                    <a:bodyPr/>
                    <a:lstStyle/>
                    <a:p>
                      <a:pPr algn="l" fontAlgn="b"/>
                      <a:r>
                        <a:rPr lang="en-GB" sz="1800" u="none" strike="noStrike">
                          <a:effectLst/>
                        </a:rPr>
                        <a:t>Nur, Hanan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5317848"/>
                  </a:ext>
                </a:extLst>
              </a:tr>
              <a:tr h="190500">
                <a:tc>
                  <a:txBody>
                    <a:bodyPr/>
                    <a:lstStyle/>
                    <a:p>
                      <a:pPr algn="l" fontAlgn="b"/>
                      <a:r>
                        <a:rPr lang="en-GB" sz="1800" u="none" strike="noStrike">
                          <a:effectLst/>
                        </a:rPr>
                        <a:t>Johns, Natahlia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1571019"/>
                  </a:ext>
                </a:extLst>
              </a:tr>
              <a:tr h="190500">
                <a:tc>
                  <a:txBody>
                    <a:bodyPr/>
                    <a:lstStyle/>
                    <a:p>
                      <a:pPr algn="l" fontAlgn="b"/>
                      <a:r>
                        <a:rPr lang="en-GB" sz="1800" u="none" strike="noStrike">
                          <a:effectLst/>
                        </a:rPr>
                        <a:t>Haroon, Abdur-Raheem</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2982300"/>
                  </a:ext>
                </a:extLst>
              </a:tr>
              <a:tr h="190500">
                <a:tc>
                  <a:txBody>
                    <a:bodyPr/>
                    <a:lstStyle/>
                    <a:p>
                      <a:pPr algn="l" fontAlgn="b"/>
                      <a:r>
                        <a:rPr lang="en-GB" sz="1800" u="none" strike="noStrike">
                          <a:effectLst/>
                        </a:rPr>
                        <a:t>Khawaja, Haris</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824614"/>
                  </a:ext>
                </a:extLst>
              </a:tr>
              <a:tr h="190500">
                <a:tc>
                  <a:txBody>
                    <a:bodyPr/>
                    <a:lstStyle/>
                    <a:p>
                      <a:pPr algn="l" fontAlgn="b"/>
                      <a:r>
                        <a:rPr lang="en-GB" sz="1800" u="none" strike="noStrike">
                          <a:effectLst/>
                        </a:rPr>
                        <a:t>Farbar, Samuel</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5474420"/>
                  </a:ext>
                </a:extLst>
              </a:tr>
              <a:tr h="190500">
                <a:tc>
                  <a:txBody>
                    <a:bodyPr/>
                    <a:lstStyle/>
                    <a:p>
                      <a:pPr algn="l" fontAlgn="b"/>
                      <a:r>
                        <a:rPr lang="en-GB" sz="1800" u="none" strike="noStrike">
                          <a:effectLst/>
                        </a:rPr>
                        <a:t>Ramzan, Mohammed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7322243"/>
                  </a:ext>
                </a:extLst>
              </a:tr>
              <a:tr h="190500">
                <a:tc>
                  <a:txBody>
                    <a:bodyPr/>
                    <a:lstStyle/>
                    <a:p>
                      <a:pPr algn="l" fontAlgn="b"/>
                      <a:r>
                        <a:rPr lang="en-GB" sz="1800" u="none" strike="noStrike" dirty="0">
                          <a:effectLst/>
                        </a:rPr>
                        <a:t>Davis, Harley</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441138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37090460"/>
              </p:ext>
            </p:extLst>
          </p:nvPr>
        </p:nvGraphicFramePr>
        <p:xfrm>
          <a:off x="6589612" y="283298"/>
          <a:ext cx="2237517" cy="6244590"/>
        </p:xfrm>
        <a:graphic>
          <a:graphicData uri="http://schemas.openxmlformats.org/drawingml/2006/table">
            <a:tbl>
              <a:tblPr>
                <a:tableStyleId>{5C22544A-7EE6-4342-B048-85BDC9FD1C3A}</a:tableStyleId>
              </a:tblPr>
              <a:tblGrid>
                <a:gridCol w="2237517">
                  <a:extLst>
                    <a:ext uri="{9D8B030D-6E8A-4147-A177-3AD203B41FA5}">
                      <a16:colId xmlns:a16="http://schemas.microsoft.com/office/drawing/2014/main" val="2275871617"/>
                    </a:ext>
                  </a:extLst>
                </a:gridCol>
              </a:tblGrid>
              <a:tr h="190500">
                <a:tc>
                  <a:txBody>
                    <a:bodyPr/>
                    <a:lstStyle/>
                    <a:p>
                      <a:pPr algn="l" fontAlgn="b"/>
                      <a:r>
                        <a:rPr lang="en-GB" sz="1800" u="none" strike="noStrike">
                          <a:effectLst/>
                        </a:rPr>
                        <a:t>Haroon, Khadija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4920127"/>
                  </a:ext>
                </a:extLst>
              </a:tr>
              <a:tr h="190500">
                <a:tc>
                  <a:txBody>
                    <a:bodyPr/>
                    <a:lstStyle/>
                    <a:p>
                      <a:pPr algn="l" fontAlgn="b"/>
                      <a:r>
                        <a:rPr lang="en-GB" sz="1800" u="none" strike="noStrike">
                          <a:effectLst/>
                        </a:rPr>
                        <a:t>Khaliq, Qais</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880268"/>
                  </a:ext>
                </a:extLst>
              </a:tr>
              <a:tr h="190500">
                <a:tc>
                  <a:txBody>
                    <a:bodyPr/>
                    <a:lstStyle/>
                    <a:p>
                      <a:pPr algn="l" fontAlgn="b"/>
                      <a:r>
                        <a:rPr lang="en-GB" sz="1800" u="none" strike="noStrike">
                          <a:effectLst/>
                        </a:rPr>
                        <a:t>Osman, Dawood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0006591"/>
                  </a:ext>
                </a:extLst>
              </a:tr>
              <a:tr h="190500">
                <a:tc>
                  <a:txBody>
                    <a:bodyPr/>
                    <a:lstStyle/>
                    <a:p>
                      <a:pPr algn="l" fontAlgn="b"/>
                      <a:r>
                        <a:rPr lang="en-GB" sz="1800" u="none" strike="noStrike">
                          <a:effectLst/>
                        </a:rPr>
                        <a:t>Hussain, Momina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0575169"/>
                  </a:ext>
                </a:extLst>
              </a:tr>
              <a:tr h="190500">
                <a:tc>
                  <a:txBody>
                    <a:bodyPr/>
                    <a:lstStyle/>
                    <a:p>
                      <a:pPr algn="l" fontAlgn="b"/>
                      <a:r>
                        <a:rPr lang="en-GB" sz="1800" u="none" strike="noStrike">
                          <a:effectLst/>
                        </a:rPr>
                        <a:t>Khan, Sulaimaan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0966837"/>
                  </a:ext>
                </a:extLst>
              </a:tr>
              <a:tr h="190500">
                <a:tc>
                  <a:txBody>
                    <a:bodyPr/>
                    <a:lstStyle/>
                    <a:p>
                      <a:pPr algn="l" fontAlgn="b"/>
                      <a:r>
                        <a:rPr lang="en-GB" sz="1800" u="none" strike="noStrike">
                          <a:effectLst/>
                        </a:rPr>
                        <a:t>Hussain, Alesha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4282116"/>
                  </a:ext>
                </a:extLst>
              </a:tr>
              <a:tr h="190500">
                <a:tc>
                  <a:txBody>
                    <a:bodyPr/>
                    <a:lstStyle/>
                    <a:p>
                      <a:pPr algn="l" fontAlgn="b"/>
                      <a:r>
                        <a:rPr lang="en-GB" sz="1800" u="none" strike="noStrike">
                          <a:effectLst/>
                        </a:rPr>
                        <a:t>Hassan, Muhammad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1974053"/>
                  </a:ext>
                </a:extLst>
              </a:tr>
              <a:tr h="190500">
                <a:tc>
                  <a:txBody>
                    <a:bodyPr/>
                    <a:lstStyle/>
                    <a:p>
                      <a:pPr algn="l" fontAlgn="b"/>
                      <a:r>
                        <a:rPr lang="en-GB" sz="1800" u="none" strike="noStrike">
                          <a:effectLst/>
                        </a:rPr>
                        <a:t>Ali, Zeenat</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1006114"/>
                  </a:ext>
                </a:extLst>
              </a:tr>
              <a:tr h="190500">
                <a:tc>
                  <a:txBody>
                    <a:bodyPr/>
                    <a:lstStyle/>
                    <a:p>
                      <a:pPr algn="l" fontAlgn="b"/>
                      <a:r>
                        <a:rPr lang="en-GB" sz="1800" u="none" strike="noStrike">
                          <a:effectLst/>
                        </a:rPr>
                        <a:t>Mohammed, Owais</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6640495"/>
                  </a:ext>
                </a:extLst>
              </a:tr>
              <a:tr h="190500">
                <a:tc>
                  <a:txBody>
                    <a:bodyPr/>
                    <a:lstStyle/>
                    <a:p>
                      <a:pPr algn="l" fontAlgn="b"/>
                      <a:r>
                        <a:rPr lang="en-GB" sz="1800" u="none" strike="noStrike">
                          <a:effectLst/>
                        </a:rPr>
                        <a:t>Raja, Muneeb</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0117422"/>
                  </a:ext>
                </a:extLst>
              </a:tr>
              <a:tr h="190500">
                <a:tc>
                  <a:txBody>
                    <a:bodyPr/>
                    <a:lstStyle/>
                    <a:p>
                      <a:pPr algn="l" fontAlgn="b"/>
                      <a:r>
                        <a:rPr lang="en-GB" sz="1800" u="none" strike="noStrike">
                          <a:effectLst/>
                        </a:rPr>
                        <a:t>Charlton, Mason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7476433"/>
                  </a:ext>
                </a:extLst>
              </a:tr>
              <a:tr h="190500">
                <a:tc>
                  <a:txBody>
                    <a:bodyPr/>
                    <a:lstStyle/>
                    <a:p>
                      <a:pPr algn="l" fontAlgn="b"/>
                      <a:r>
                        <a:rPr lang="en-GB" sz="1800" u="none" strike="noStrike">
                          <a:effectLst/>
                        </a:rPr>
                        <a:t>Timmins, Wynter</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5881438"/>
                  </a:ext>
                </a:extLst>
              </a:tr>
              <a:tr h="190500">
                <a:tc>
                  <a:txBody>
                    <a:bodyPr/>
                    <a:lstStyle/>
                    <a:p>
                      <a:pPr algn="l" fontAlgn="b"/>
                      <a:r>
                        <a:rPr lang="en-GB" sz="1800" u="none" strike="noStrike">
                          <a:effectLst/>
                        </a:rPr>
                        <a:t>Anwar, Azaan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4506421"/>
                  </a:ext>
                </a:extLst>
              </a:tr>
              <a:tr h="190500">
                <a:tc>
                  <a:txBody>
                    <a:bodyPr/>
                    <a:lstStyle/>
                    <a:p>
                      <a:pPr algn="l" fontAlgn="b"/>
                      <a:r>
                        <a:rPr lang="en-GB" sz="1800" u="none" strike="noStrike">
                          <a:effectLst/>
                        </a:rPr>
                        <a:t>Norris, Avaiyah</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1770738"/>
                  </a:ext>
                </a:extLst>
              </a:tr>
              <a:tr h="190500">
                <a:tc>
                  <a:txBody>
                    <a:bodyPr/>
                    <a:lstStyle/>
                    <a:p>
                      <a:pPr algn="l" fontAlgn="b"/>
                      <a:r>
                        <a:rPr lang="en-GB" sz="1800" u="none" strike="noStrike">
                          <a:effectLst/>
                        </a:rPr>
                        <a:t>Ahmed, Eesa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3143013"/>
                  </a:ext>
                </a:extLst>
              </a:tr>
              <a:tr h="190500">
                <a:tc>
                  <a:txBody>
                    <a:bodyPr/>
                    <a:lstStyle/>
                    <a:p>
                      <a:pPr algn="l" fontAlgn="b"/>
                      <a:r>
                        <a:rPr lang="en-GB" sz="1800" u="none" strike="noStrike">
                          <a:effectLst/>
                        </a:rPr>
                        <a:t>Walrond, Sian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9370180"/>
                  </a:ext>
                </a:extLst>
              </a:tr>
              <a:tr h="190500">
                <a:tc>
                  <a:txBody>
                    <a:bodyPr/>
                    <a:lstStyle/>
                    <a:p>
                      <a:pPr algn="l" fontAlgn="b"/>
                      <a:r>
                        <a:rPr lang="en-GB" sz="1800" u="none" strike="noStrike">
                          <a:effectLst/>
                        </a:rPr>
                        <a:t>Owais, Mohammed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4349058"/>
                  </a:ext>
                </a:extLst>
              </a:tr>
              <a:tr h="190500">
                <a:tc>
                  <a:txBody>
                    <a:bodyPr/>
                    <a:lstStyle/>
                    <a:p>
                      <a:pPr algn="l" fontAlgn="b"/>
                      <a:r>
                        <a:rPr lang="en-GB" sz="1800" u="none" strike="noStrike">
                          <a:effectLst/>
                        </a:rPr>
                        <a:t>Ababneh, Asaad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1626554"/>
                  </a:ext>
                </a:extLst>
              </a:tr>
              <a:tr h="190500">
                <a:tc>
                  <a:txBody>
                    <a:bodyPr/>
                    <a:lstStyle/>
                    <a:p>
                      <a:pPr algn="l" fontAlgn="b"/>
                      <a:r>
                        <a:rPr lang="en-GB" sz="1800" u="none" strike="noStrike">
                          <a:effectLst/>
                        </a:rPr>
                        <a:t>Wahid, Harris</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3841963"/>
                  </a:ext>
                </a:extLst>
              </a:tr>
              <a:tr h="190500">
                <a:tc>
                  <a:txBody>
                    <a:bodyPr/>
                    <a:lstStyle/>
                    <a:p>
                      <a:pPr algn="l" fontAlgn="b"/>
                      <a:r>
                        <a:rPr lang="en-GB" sz="1800" u="none" strike="noStrike">
                          <a:effectLst/>
                        </a:rPr>
                        <a:t>Imran, Atikah</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934394"/>
                  </a:ext>
                </a:extLst>
              </a:tr>
              <a:tr h="190500">
                <a:tc>
                  <a:txBody>
                    <a:bodyPr/>
                    <a:lstStyle/>
                    <a:p>
                      <a:pPr algn="l" fontAlgn="b"/>
                      <a:r>
                        <a:rPr lang="en-GB" sz="1800" u="none" strike="noStrike">
                          <a:effectLst/>
                        </a:rPr>
                        <a:t>Habib, Mohammed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336313"/>
                  </a:ext>
                </a:extLst>
              </a:tr>
              <a:tr h="190500">
                <a:tc>
                  <a:txBody>
                    <a:bodyPr/>
                    <a:lstStyle/>
                    <a:p>
                      <a:pPr algn="l" fontAlgn="b"/>
                      <a:r>
                        <a:rPr lang="en-GB" sz="1800" u="none" strike="noStrike" dirty="0">
                          <a:effectLst/>
                        </a:rPr>
                        <a:t>Ali, Usman</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54699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74460001"/>
              </p:ext>
            </p:extLst>
          </p:nvPr>
        </p:nvGraphicFramePr>
        <p:xfrm>
          <a:off x="9180213" y="283298"/>
          <a:ext cx="2417275" cy="6244590"/>
        </p:xfrm>
        <a:graphic>
          <a:graphicData uri="http://schemas.openxmlformats.org/drawingml/2006/table">
            <a:tbl>
              <a:tblPr>
                <a:tableStyleId>{5C22544A-7EE6-4342-B048-85BDC9FD1C3A}</a:tableStyleId>
              </a:tblPr>
              <a:tblGrid>
                <a:gridCol w="2417275">
                  <a:extLst>
                    <a:ext uri="{9D8B030D-6E8A-4147-A177-3AD203B41FA5}">
                      <a16:colId xmlns:a16="http://schemas.microsoft.com/office/drawing/2014/main" val="76761657"/>
                    </a:ext>
                  </a:extLst>
                </a:gridCol>
              </a:tblGrid>
              <a:tr h="190500">
                <a:tc>
                  <a:txBody>
                    <a:bodyPr/>
                    <a:lstStyle/>
                    <a:p>
                      <a:pPr algn="l" fontAlgn="b"/>
                      <a:r>
                        <a:rPr lang="en-GB" sz="1800" u="none" strike="noStrike">
                          <a:effectLst/>
                        </a:rPr>
                        <a:t>Ahmed, Zahra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5067731"/>
                  </a:ext>
                </a:extLst>
              </a:tr>
              <a:tr h="190500">
                <a:tc>
                  <a:txBody>
                    <a:bodyPr/>
                    <a:lstStyle/>
                    <a:p>
                      <a:pPr algn="l" fontAlgn="b"/>
                      <a:r>
                        <a:rPr lang="en-GB" sz="1800" u="none" strike="noStrike">
                          <a:effectLst/>
                        </a:rPr>
                        <a:t>Khan, Mohammad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0291618"/>
                  </a:ext>
                </a:extLst>
              </a:tr>
              <a:tr h="190500">
                <a:tc>
                  <a:txBody>
                    <a:bodyPr/>
                    <a:lstStyle/>
                    <a:p>
                      <a:pPr algn="l" fontAlgn="b"/>
                      <a:r>
                        <a:rPr lang="en-GB" sz="1800" u="none" strike="noStrike">
                          <a:effectLst/>
                        </a:rPr>
                        <a:t>Azaan, Muhammed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4245051"/>
                  </a:ext>
                </a:extLst>
              </a:tr>
              <a:tr h="190500">
                <a:tc>
                  <a:txBody>
                    <a:bodyPr/>
                    <a:lstStyle/>
                    <a:p>
                      <a:pPr algn="l" fontAlgn="b"/>
                      <a:r>
                        <a:rPr lang="en-GB" sz="1800" u="none" strike="noStrike">
                          <a:effectLst/>
                        </a:rPr>
                        <a:t>Ahmed, Abyan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963439"/>
                  </a:ext>
                </a:extLst>
              </a:tr>
              <a:tr h="190500">
                <a:tc>
                  <a:txBody>
                    <a:bodyPr/>
                    <a:lstStyle/>
                    <a:p>
                      <a:pPr algn="l" fontAlgn="b"/>
                      <a:r>
                        <a:rPr lang="en-GB" sz="1800" u="none" strike="noStrike">
                          <a:effectLst/>
                        </a:rPr>
                        <a:t>Calin, David</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1523331"/>
                  </a:ext>
                </a:extLst>
              </a:tr>
              <a:tr h="190500">
                <a:tc>
                  <a:txBody>
                    <a:bodyPr/>
                    <a:lstStyle/>
                    <a:p>
                      <a:pPr algn="l" fontAlgn="b"/>
                      <a:r>
                        <a:rPr lang="en-GB" sz="1800" u="none" strike="noStrike">
                          <a:effectLst/>
                        </a:rPr>
                        <a:t>Altaf, Hudaifah</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7432383"/>
                  </a:ext>
                </a:extLst>
              </a:tr>
              <a:tr h="190500">
                <a:tc>
                  <a:txBody>
                    <a:bodyPr/>
                    <a:lstStyle/>
                    <a:p>
                      <a:pPr algn="l" fontAlgn="b"/>
                      <a:r>
                        <a:rPr lang="en-GB" sz="1800" u="none" strike="noStrike">
                          <a:effectLst/>
                        </a:rPr>
                        <a:t>Timofti, Erik</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1851970"/>
                  </a:ext>
                </a:extLst>
              </a:tr>
              <a:tr h="190500">
                <a:tc>
                  <a:txBody>
                    <a:bodyPr/>
                    <a:lstStyle/>
                    <a:p>
                      <a:pPr algn="l" fontAlgn="b"/>
                      <a:r>
                        <a:rPr lang="en-GB" sz="1800" u="none" strike="noStrike">
                          <a:effectLst/>
                        </a:rPr>
                        <a:t>Urse, Rebecca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0280042"/>
                  </a:ext>
                </a:extLst>
              </a:tr>
              <a:tr h="190500">
                <a:tc>
                  <a:txBody>
                    <a:bodyPr/>
                    <a:lstStyle/>
                    <a:p>
                      <a:pPr algn="l" fontAlgn="b"/>
                      <a:r>
                        <a:rPr lang="en-GB" sz="1800" u="none" strike="noStrike">
                          <a:effectLst/>
                        </a:rPr>
                        <a:t>Hussain, Altaf</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6746225"/>
                  </a:ext>
                </a:extLst>
              </a:tr>
              <a:tr h="190500">
                <a:tc>
                  <a:txBody>
                    <a:bodyPr/>
                    <a:lstStyle/>
                    <a:p>
                      <a:pPr algn="l" fontAlgn="b"/>
                      <a:r>
                        <a:rPr lang="en-GB" sz="1800" u="none" strike="noStrike">
                          <a:effectLst/>
                        </a:rPr>
                        <a:t>Oumer, Abdulrizak</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8181096"/>
                  </a:ext>
                </a:extLst>
              </a:tr>
              <a:tr h="190500">
                <a:tc>
                  <a:txBody>
                    <a:bodyPr/>
                    <a:lstStyle/>
                    <a:p>
                      <a:pPr algn="l" fontAlgn="b"/>
                      <a:r>
                        <a:rPr lang="en-GB" sz="1800" u="none" strike="noStrike">
                          <a:effectLst/>
                        </a:rPr>
                        <a:t>Hussain, Subhan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1372206"/>
                  </a:ext>
                </a:extLst>
              </a:tr>
              <a:tr h="190500">
                <a:tc>
                  <a:txBody>
                    <a:bodyPr/>
                    <a:lstStyle/>
                    <a:p>
                      <a:pPr algn="l" fontAlgn="b"/>
                      <a:r>
                        <a:rPr lang="en-GB" sz="1800" u="none" strike="noStrike">
                          <a:effectLst/>
                        </a:rPr>
                        <a:t>Manole, Jasmine-Maria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4400658"/>
                  </a:ext>
                </a:extLst>
              </a:tr>
              <a:tr h="190500">
                <a:tc>
                  <a:txBody>
                    <a:bodyPr/>
                    <a:lstStyle/>
                    <a:p>
                      <a:pPr algn="l" fontAlgn="b"/>
                      <a:r>
                        <a:rPr lang="en-GB" sz="1800" u="none" strike="noStrike">
                          <a:effectLst/>
                        </a:rPr>
                        <a:t>Lusamba, Anshika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3855947"/>
                  </a:ext>
                </a:extLst>
              </a:tr>
              <a:tr h="190500">
                <a:tc>
                  <a:txBody>
                    <a:bodyPr/>
                    <a:lstStyle/>
                    <a:p>
                      <a:pPr algn="l" fontAlgn="b"/>
                      <a:r>
                        <a:rPr lang="en-GB" sz="1800" u="none" strike="noStrike">
                          <a:effectLst/>
                        </a:rPr>
                        <a:t>Alahmad, Heba</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926782"/>
                  </a:ext>
                </a:extLst>
              </a:tr>
              <a:tr h="190500">
                <a:tc>
                  <a:txBody>
                    <a:bodyPr/>
                    <a:lstStyle/>
                    <a:p>
                      <a:pPr algn="l" fontAlgn="b"/>
                      <a:r>
                        <a:rPr lang="en-GB" sz="1800" u="none" strike="noStrike">
                          <a:effectLst/>
                        </a:rPr>
                        <a:t>Ahmadzai, Bilal</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224229"/>
                  </a:ext>
                </a:extLst>
              </a:tr>
              <a:tr h="190500">
                <a:tc>
                  <a:txBody>
                    <a:bodyPr/>
                    <a:lstStyle/>
                    <a:p>
                      <a:pPr algn="l" fontAlgn="b"/>
                      <a:r>
                        <a:rPr lang="en-GB" sz="1800" u="none" strike="noStrike">
                          <a:effectLst/>
                        </a:rPr>
                        <a:t>Tabrez, Azaan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4053753"/>
                  </a:ext>
                </a:extLst>
              </a:tr>
              <a:tr h="190500">
                <a:tc>
                  <a:txBody>
                    <a:bodyPr/>
                    <a:lstStyle/>
                    <a:p>
                      <a:pPr algn="l" fontAlgn="b"/>
                      <a:r>
                        <a:rPr lang="en-GB" sz="1800" u="none" strike="noStrike">
                          <a:effectLst/>
                        </a:rPr>
                        <a:t>Beckett, Daemon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4091259"/>
                  </a:ext>
                </a:extLst>
              </a:tr>
              <a:tr h="190500">
                <a:tc>
                  <a:txBody>
                    <a:bodyPr/>
                    <a:lstStyle/>
                    <a:p>
                      <a:pPr algn="l" fontAlgn="b"/>
                      <a:r>
                        <a:rPr lang="en-GB" sz="1800" u="none" strike="noStrike">
                          <a:effectLst/>
                        </a:rPr>
                        <a:t>Yassin, Adil</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8774982"/>
                  </a:ext>
                </a:extLst>
              </a:tr>
              <a:tr h="190500">
                <a:tc>
                  <a:txBody>
                    <a:bodyPr/>
                    <a:lstStyle/>
                    <a:p>
                      <a:pPr algn="l" fontAlgn="b"/>
                      <a:r>
                        <a:rPr lang="en-GB" sz="1800" u="none" strike="noStrike">
                          <a:effectLst/>
                        </a:rPr>
                        <a:t>Mocanu, Eden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7090899"/>
                  </a:ext>
                </a:extLst>
              </a:tr>
              <a:tr h="190500">
                <a:tc>
                  <a:txBody>
                    <a:bodyPr/>
                    <a:lstStyle/>
                    <a:p>
                      <a:pPr algn="l" fontAlgn="b"/>
                      <a:r>
                        <a:rPr lang="en-GB" sz="1800" u="none" strike="noStrike">
                          <a:effectLst/>
                        </a:rPr>
                        <a:t>Ahmed, Aamil</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8515888"/>
                  </a:ext>
                </a:extLst>
              </a:tr>
              <a:tr h="190500">
                <a:tc>
                  <a:txBody>
                    <a:bodyPr/>
                    <a:lstStyle/>
                    <a:p>
                      <a:pPr algn="l" fontAlgn="b"/>
                      <a:r>
                        <a:rPr lang="en-GB" sz="1800" u="none" strike="noStrike">
                          <a:effectLst/>
                        </a:rPr>
                        <a:t>Ali, Ayaan</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0996579"/>
                  </a:ext>
                </a:extLst>
              </a:tr>
              <a:tr h="190500">
                <a:tc>
                  <a:txBody>
                    <a:bodyPr/>
                    <a:lstStyle/>
                    <a:p>
                      <a:pPr algn="l" fontAlgn="b"/>
                      <a:r>
                        <a:rPr lang="en-GB" sz="1800" u="none" strike="noStrike" dirty="0">
                          <a:effectLst/>
                        </a:rPr>
                        <a:t>Abbas, Faizaan</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2845217"/>
                  </a:ext>
                </a:extLst>
              </a:tr>
            </a:tbl>
          </a:graphicData>
        </a:graphic>
      </p:graphicFrame>
    </p:spTree>
    <p:extLst>
      <p:ext uri="{BB962C8B-B14F-4D97-AF65-F5344CB8AC3E}">
        <p14:creationId xmlns:p14="http://schemas.microsoft.com/office/powerpoint/2010/main" val="401866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795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smtClean="0">
                <a:solidFill>
                  <a:prstClr val="black"/>
                </a:solidFill>
                <a:latin typeface="Comic Sans MS"/>
              </a:rPr>
              <a:t>Staying safe around railway tracks</a:t>
            </a:r>
            <a:endParaRPr lang="en-US" sz="1940" b="1" dirty="0">
              <a:solidFill>
                <a:prstClr val="black"/>
              </a:solidFill>
              <a:latin typeface="Comic Sans MS"/>
            </a:endParaRP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smtClean="0">
                <a:solidFill>
                  <a:prstClr val="black"/>
                </a:solidFill>
                <a:latin typeface="Comic Sans MS"/>
              </a:rPr>
              <a:t>What are the dangers of railway tracks</a:t>
            </a:r>
          </a:p>
          <a:p>
            <a:pPr marL="138616" indent="-138616" defTabSz="554473">
              <a:lnSpc>
                <a:spcPct val="110000"/>
              </a:lnSpc>
              <a:spcBef>
                <a:spcPts val="607"/>
              </a:spcBef>
              <a:buFontTx/>
              <a:buChar char="-"/>
              <a:defRPr/>
            </a:pPr>
            <a:r>
              <a:rPr lang="en-US" sz="1940" b="1" dirty="0" smtClean="0">
                <a:solidFill>
                  <a:prstClr val="black"/>
                </a:solidFill>
                <a:latin typeface="Comic Sans MS"/>
              </a:rPr>
              <a:t>How to stay safe around railway tracks</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Near misses on railway tracks</a:t>
            </a:r>
            <a:endParaRPr sz="2426" spc="27" dirty="0"/>
          </a:p>
        </p:txBody>
      </p:sp>
      <p:pic>
        <p:nvPicPr>
          <p:cNvPr id="9" name="Te6APh36bNI"/>
          <p:cNvPicPr>
            <a:picLocks noGrp="1" noRot="1" noChangeAspect="1"/>
          </p:cNvPicPr>
          <p:nvPr>
            <p:ph idx="1"/>
            <a:videoFile r:link="rId1"/>
          </p:nvPr>
        </p:nvPicPr>
        <p:blipFill>
          <a:blip r:embed="rId6"/>
          <a:stretch>
            <a:fillRect/>
          </a:stretch>
        </p:blipFill>
        <p:spPr>
          <a:xfrm>
            <a:off x="1197979" y="1178439"/>
            <a:ext cx="9803251" cy="5514329"/>
          </a:xfrm>
          <a:prstGeom prst="rect">
            <a:avLst/>
          </a:prstGeom>
        </p:spPr>
      </p:pic>
    </p:spTree>
    <p:extLst>
      <p:ext uri="{BB962C8B-B14F-4D97-AF65-F5344CB8AC3E}">
        <p14:creationId xmlns:p14="http://schemas.microsoft.com/office/powerpoint/2010/main" val="266025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Railways tracks can be extremely dangerous. Knowing how to use them safely will keep you away from harm.</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2533" y="2914006"/>
            <a:ext cx="4722516" cy="1804870"/>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Rule of Law </a:t>
            </a:r>
            <a:r>
              <a:rPr lang="en-US" sz="4000" kern="0" dirty="0" smtClean="0">
                <a:solidFill>
                  <a:srgbClr val="323232"/>
                </a:solidFill>
                <a:latin typeface="Calibri" panose="020F0502020204030204"/>
              </a:rPr>
              <a:t>is a British Value that means everyone should follow the rules and laws to keep everyone safe. There are rules around where and when people should cross railways tracks in order to keep everyone safe from being seriously injured</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29 </a:t>
            </a:r>
            <a:r>
              <a:rPr lang="en-US" sz="3200" dirty="0" smtClean="0">
                <a:solidFill>
                  <a:srgbClr val="323232"/>
                </a:solidFill>
                <a:latin typeface="Calibri" panose="020F0502020204030204"/>
              </a:rPr>
              <a:t>states that children have the right to an education that helps them fully develop to their abilities. Learning about how to keep yourself safe will stop any tragic or serious accidents happening which could impact on you reaching your full potential.</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724409" y="3558004"/>
            <a:ext cx="2401804" cy="3254781"/>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1093</Words>
  <Application>Microsoft Office PowerPoint</Application>
  <PresentationFormat>Widescreen</PresentationFormat>
  <Paragraphs>163</Paragraphs>
  <Slides>16</Slides>
  <Notes>2</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LondrinaSolid-Black</vt:lpstr>
      <vt:lpstr>Segoe UI</vt:lpstr>
      <vt:lpstr>Verdana</vt:lpstr>
      <vt:lpstr>Office Theme</vt:lpstr>
      <vt:lpstr>2_Office Theme</vt:lpstr>
      <vt:lpstr>4_Office Theme</vt:lpstr>
      <vt:lpstr>PowerPoint Presentation</vt:lpstr>
      <vt:lpstr>PowerPoint Presentation</vt:lpstr>
      <vt:lpstr>PowerPoint Presentation</vt:lpstr>
      <vt:lpstr>PowerPoint Presentation</vt:lpstr>
      <vt:lpstr>PowerPoint Presentation</vt:lpstr>
      <vt:lpstr>Near misses on railway tracks</vt:lpstr>
      <vt:lpstr>Why are we learning about this?</vt:lpstr>
      <vt:lpstr>Why are we learning about this?</vt:lpstr>
      <vt:lpstr>Why are we learning about this?</vt:lpstr>
      <vt:lpstr>Railway Safety</vt:lpstr>
      <vt:lpstr>Railway Safety</vt:lpstr>
      <vt:lpstr>Railway Safety</vt:lpstr>
      <vt:lpstr>Railway Safety</vt:lpstr>
      <vt:lpstr>Scenario</vt:lpstr>
      <vt:lpstr>Scenario</vt:lpstr>
      <vt:lpstr>Railway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96</cp:revision>
  <dcterms:created xsi:type="dcterms:W3CDTF">2024-08-15T13:31:51Z</dcterms:created>
  <dcterms:modified xsi:type="dcterms:W3CDTF">2025-04-14T10:46:32Z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