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43" r:id="rId3"/>
    <p:sldMasterId id="2147483755" r:id="rId4"/>
  </p:sldMasterIdLst>
  <p:notesMasterIdLst>
    <p:notesMasterId r:id="rId22"/>
  </p:notesMasterIdLst>
  <p:sldIdLst>
    <p:sldId id="389" r:id="rId5"/>
    <p:sldId id="372" r:id="rId6"/>
    <p:sldId id="293" r:id="rId7"/>
    <p:sldId id="374" r:id="rId8"/>
    <p:sldId id="341" r:id="rId9"/>
    <p:sldId id="316" r:id="rId10"/>
    <p:sldId id="317" r:id="rId11"/>
    <p:sldId id="318" r:id="rId12"/>
    <p:sldId id="380" r:id="rId13"/>
    <p:sldId id="390" r:id="rId14"/>
    <p:sldId id="391" r:id="rId15"/>
    <p:sldId id="382" r:id="rId16"/>
    <p:sldId id="383" r:id="rId17"/>
    <p:sldId id="392" r:id="rId18"/>
    <p:sldId id="393" r:id="rId19"/>
    <p:sldId id="394" r:id="rId20"/>
    <p:sldId id="3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qGhu+tyrCuuTBb+E0V1lg==" hashData="he8LiGwcNBYatI9wMMWaVoVS86jPcPtPRPHp5JrJ5wXx4bHmN9rrcJ2wklJyh8LEPf2svM0MLk+CiMXm5KUB2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922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07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28063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955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5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07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96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0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43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97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06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06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15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24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647120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1" y="722981"/>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5"/>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2"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1154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2"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6868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85000" lnSpcReduction="2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“The more we understand how substances affect our choices, the better we can protect ourselves from making risky decisions that change our lives forever”</a:t>
            </a:r>
          </a:p>
          <a:p>
            <a:pPr algn="ctr">
              <a:lnSpc>
                <a:spcPct val="100000"/>
              </a:lnSpc>
            </a:pPr>
            <a:r>
              <a:rPr lang="en-GB" sz="3800" dirty="0" smtClean="0"/>
              <a:t>Anne </a:t>
            </a:r>
            <a:r>
              <a:rPr lang="en-GB" sz="3800" dirty="0" err="1" smtClean="0"/>
              <a:t>Longfield</a:t>
            </a:r>
            <a:r>
              <a:rPr lang="en-GB" sz="3800" dirty="0" smtClean="0"/>
              <a:t>, former Children’s Commissioner for England</a:t>
            </a:r>
          </a:p>
        </p:txBody>
      </p:sp>
    </p:spTree>
    <p:extLst>
      <p:ext uri="{BB962C8B-B14F-4D97-AF65-F5344CB8AC3E}">
        <p14:creationId xmlns:p14="http://schemas.microsoft.com/office/powerpoint/2010/main" val="80374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4000" dirty="0" smtClean="0"/>
              <a:t>Social Media is the main way that people form online friendships.</a:t>
            </a:r>
          </a:p>
          <a:p>
            <a:pPr marL="0" indent="0">
              <a:buNone/>
            </a:pPr>
            <a:endParaRPr lang="en-US" sz="4000" dirty="0"/>
          </a:p>
          <a:p>
            <a:pPr marL="0" indent="0">
              <a:buNone/>
            </a:pPr>
            <a:r>
              <a:rPr lang="en-US" sz="4000" dirty="0" smtClean="0"/>
              <a:t>This includes:</a:t>
            </a:r>
          </a:p>
          <a:p>
            <a:pPr>
              <a:buFontTx/>
              <a:buChar char="-"/>
            </a:pPr>
            <a:r>
              <a:rPr lang="en-US" sz="4000" b="1" dirty="0" smtClean="0"/>
              <a:t>Social networking apps </a:t>
            </a:r>
            <a:r>
              <a:rPr lang="en-US" sz="4000" dirty="0" smtClean="0"/>
              <a:t>such as Instagram and </a:t>
            </a:r>
            <a:r>
              <a:rPr lang="en-US" sz="4000" dirty="0" err="1" smtClean="0"/>
              <a:t>TikTok</a:t>
            </a:r>
            <a:endParaRPr lang="en-US" sz="4000" dirty="0" smtClean="0"/>
          </a:p>
          <a:p>
            <a:pPr>
              <a:buFontTx/>
              <a:buChar char="-"/>
            </a:pPr>
            <a:r>
              <a:rPr lang="en-US" sz="4000" b="1" dirty="0" smtClean="0"/>
              <a:t>Messaging apps </a:t>
            </a:r>
            <a:r>
              <a:rPr lang="en-US" sz="4000" dirty="0" smtClean="0"/>
              <a:t>such as WhatsApp and Snapchat</a:t>
            </a:r>
          </a:p>
          <a:p>
            <a:pPr>
              <a:buFontTx/>
              <a:buChar char="-"/>
            </a:pPr>
            <a:r>
              <a:rPr lang="en-US" sz="4000" b="1" dirty="0" smtClean="0"/>
              <a:t>Gaming Platforms </a:t>
            </a:r>
            <a:r>
              <a:rPr lang="en-US" sz="4000" dirty="0" smtClean="0"/>
              <a:t>such as Xbox Live, </a:t>
            </a:r>
            <a:r>
              <a:rPr lang="en-US" sz="4000" dirty="0" err="1" smtClean="0"/>
              <a:t>Playstation</a:t>
            </a:r>
            <a:r>
              <a:rPr lang="en-US" sz="4000" dirty="0" smtClean="0"/>
              <a:t> Network, </a:t>
            </a:r>
            <a:r>
              <a:rPr lang="en-US" sz="4000" dirty="0" err="1" smtClean="0"/>
              <a:t>Roblox</a:t>
            </a:r>
            <a:r>
              <a:rPr lang="en-US" sz="4000" dirty="0" smtClean="0"/>
              <a:t> and </a:t>
            </a:r>
            <a:r>
              <a:rPr lang="en-US" sz="4000" dirty="0" err="1" smtClean="0"/>
              <a:t>Fortnite</a:t>
            </a: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a:t>
            </a:r>
            <a:endParaRPr sz="2426" spc="27" dirty="0"/>
          </a:p>
        </p:txBody>
      </p:sp>
      <p:pic>
        <p:nvPicPr>
          <p:cNvPr id="3" name="Picture 2"/>
          <p:cNvPicPr>
            <a:picLocks noChangeAspect="1"/>
          </p:cNvPicPr>
          <p:nvPr/>
        </p:nvPicPr>
        <p:blipFill>
          <a:blip r:embed="rId4"/>
          <a:stretch>
            <a:fillRect/>
          </a:stretch>
        </p:blipFill>
        <p:spPr>
          <a:xfrm>
            <a:off x="7805687" y="1458005"/>
            <a:ext cx="2514600" cy="1819275"/>
          </a:xfrm>
          <a:prstGeom prst="rect">
            <a:avLst/>
          </a:prstGeom>
        </p:spPr>
      </p:pic>
      <p:pic>
        <p:nvPicPr>
          <p:cNvPr id="4" name="Picture 3"/>
          <p:cNvPicPr>
            <a:picLocks noChangeAspect="1"/>
          </p:cNvPicPr>
          <p:nvPr/>
        </p:nvPicPr>
        <p:blipFill>
          <a:blip r:embed="rId5"/>
          <a:stretch>
            <a:fillRect/>
          </a:stretch>
        </p:blipFill>
        <p:spPr>
          <a:xfrm>
            <a:off x="8385352" y="3277280"/>
            <a:ext cx="3028950" cy="1514475"/>
          </a:xfrm>
          <a:prstGeom prst="rect">
            <a:avLst/>
          </a:prstGeom>
        </p:spPr>
      </p:pic>
      <p:pic>
        <p:nvPicPr>
          <p:cNvPr id="5" name="Picture 4"/>
          <p:cNvPicPr>
            <a:picLocks noChangeAspect="1"/>
          </p:cNvPicPr>
          <p:nvPr/>
        </p:nvPicPr>
        <p:blipFill>
          <a:blip r:embed="rId6"/>
          <a:stretch>
            <a:fillRect/>
          </a:stretch>
        </p:blipFill>
        <p:spPr>
          <a:xfrm>
            <a:off x="7805687" y="4791755"/>
            <a:ext cx="2476500" cy="1847850"/>
          </a:xfrm>
          <a:prstGeom prst="rect">
            <a:avLst/>
          </a:prstGeom>
        </p:spPr>
      </p:pic>
    </p:spTree>
    <p:extLst>
      <p:ext uri="{BB962C8B-B14F-4D97-AF65-F5344CB8AC3E}">
        <p14:creationId xmlns:p14="http://schemas.microsoft.com/office/powerpoint/2010/main" val="170839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77608"/>
          </a:xfrm>
        </p:spPr>
        <p:txBody>
          <a:bodyPr>
            <a:normAutofit fontScale="77500" lnSpcReduction="20000"/>
          </a:bodyPr>
          <a:lstStyle/>
          <a:p>
            <a:pPr marL="0" indent="0">
              <a:buNone/>
            </a:pPr>
            <a:r>
              <a:rPr lang="en-US" sz="4000" dirty="0" smtClean="0"/>
              <a:t>These social media apps and networks allow people to:</a:t>
            </a:r>
          </a:p>
          <a:p>
            <a:pPr marL="0" indent="0">
              <a:buNone/>
            </a:pPr>
            <a:endParaRPr lang="en-US" sz="4000" dirty="0"/>
          </a:p>
          <a:p>
            <a:pPr>
              <a:buFontTx/>
              <a:buChar char="-"/>
            </a:pPr>
            <a:r>
              <a:rPr lang="en-US" sz="4000" dirty="0" smtClean="0"/>
              <a:t>Stay connected with friends and family, especially those far away</a:t>
            </a:r>
          </a:p>
          <a:p>
            <a:pPr>
              <a:buFontTx/>
              <a:buChar char="-"/>
            </a:pPr>
            <a:r>
              <a:rPr lang="en-US" sz="4000" dirty="0" smtClean="0"/>
              <a:t>Share pictures, videos, updates about their lives</a:t>
            </a:r>
          </a:p>
          <a:p>
            <a:pPr>
              <a:buFontTx/>
              <a:buChar char="-"/>
            </a:pPr>
            <a:r>
              <a:rPr lang="en-US" sz="4000" dirty="0" smtClean="0"/>
              <a:t>To play games and connect with teammates in multiplayer games</a:t>
            </a:r>
          </a:p>
          <a:p>
            <a:pPr>
              <a:buFontTx/>
              <a:buChar char="-"/>
            </a:pPr>
            <a:endParaRPr lang="en-US" sz="4000" dirty="0"/>
          </a:p>
          <a:p>
            <a:pPr marL="0" indent="0">
              <a:buNone/>
            </a:pPr>
            <a:r>
              <a:rPr lang="en-US" sz="4000" dirty="0" smtClean="0"/>
              <a:t>However there are laws around the age of people who can use social media</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a:t>
            </a:r>
            <a:endParaRPr sz="2426" spc="27" dirty="0"/>
          </a:p>
        </p:txBody>
      </p:sp>
      <p:pic>
        <p:nvPicPr>
          <p:cNvPr id="3" name="Picture 2"/>
          <p:cNvPicPr>
            <a:picLocks noChangeAspect="1"/>
          </p:cNvPicPr>
          <p:nvPr/>
        </p:nvPicPr>
        <p:blipFill>
          <a:blip r:embed="rId4"/>
          <a:stretch>
            <a:fillRect/>
          </a:stretch>
        </p:blipFill>
        <p:spPr>
          <a:xfrm>
            <a:off x="7805687" y="1458005"/>
            <a:ext cx="2514600" cy="1819275"/>
          </a:xfrm>
          <a:prstGeom prst="rect">
            <a:avLst/>
          </a:prstGeom>
        </p:spPr>
      </p:pic>
      <p:pic>
        <p:nvPicPr>
          <p:cNvPr id="4" name="Picture 3"/>
          <p:cNvPicPr>
            <a:picLocks noChangeAspect="1"/>
          </p:cNvPicPr>
          <p:nvPr/>
        </p:nvPicPr>
        <p:blipFill>
          <a:blip r:embed="rId5"/>
          <a:stretch>
            <a:fillRect/>
          </a:stretch>
        </p:blipFill>
        <p:spPr>
          <a:xfrm>
            <a:off x="8385352" y="3277280"/>
            <a:ext cx="3028950" cy="1514475"/>
          </a:xfrm>
          <a:prstGeom prst="rect">
            <a:avLst/>
          </a:prstGeom>
        </p:spPr>
      </p:pic>
      <p:pic>
        <p:nvPicPr>
          <p:cNvPr id="5" name="Picture 4"/>
          <p:cNvPicPr>
            <a:picLocks noChangeAspect="1"/>
          </p:cNvPicPr>
          <p:nvPr/>
        </p:nvPicPr>
        <p:blipFill>
          <a:blip r:embed="rId6"/>
          <a:stretch>
            <a:fillRect/>
          </a:stretch>
        </p:blipFill>
        <p:spPr>
          <a:xfrm>
            <a:off x="7805687" y="4791755"/>
            <a:ext cx="2476500" cy="1847850"/>
          </a:xfrm>
          <a:prstGeom prst="rect">
            <a:avLst/>
          </a:prstGeom>
        </p:spPr>
      </p:pic>
    </p:spTree>
    <p:extLst>
      <p:ext uri="{BB962C8B-B14F-4D97-AF65-F5344CB8AC3E}">
        <p14:creationId xmlns:p14="http://schemas.microsoft.com/office/powerpoint/2010/main" val="99469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are the age limits to use social media in the UK?”</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Age Limits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32701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are the age limits to use social media in the UK?”</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a:t>Social Media Age </a:t>
            </a:r>
            <a:r>
              <a:rPr lang="en-GB" sz="2426" spc="27" dirty="0" smtClean="0"/>
              <a:t>Limits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65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77608"/>
          </a:xfrm>
        </p:spPr>
        <p:txBody>
          <a:bodyPr>
            <a:normAutofit fontScale="85000" lnSpcReduction="20000"/>
          </a:bodyPr>
          <a:lstStyle/>
          <a:p>
            <a:pPr marL="0" indent="0">
              <a:buNone/>
            </a:pPr>
            <a:r>
              <a:rPr lang="en-US" sz="4000" dirty="0" smtClean="0"/>
              <a:t>Social Media Apps – must be </a:t>
            </a:r>
            <a:r>
              <a:rPr lang="en-US" sz="4000" b="1" dirty="0" smtClean="0"/>
              <a:t>13 years old</a:t>
            </a:r>
            <a:r>
              <a:rPr lang="en-US" sz="4000" dirty="0" smtClean="0"/>
              <a:t> to have a profile.</a:t>
            </a:r>
          </a:p>
          <a:p>
            <a:pPr marL="0" indent="0">
              <a:buNone/>
            </a:pPr>
            <a:endParaRPr lang="en-US" sz="4000" dirty="0"/>
          </a:p>
          <a:p>
            <a:pPr marL="0" indent="0">
              <a:buNone/>
            </a:pPr>
            <a:r>
              <a:rPr lang="en-US" sz="4000" dirty="0" smtClean="0"/>
              <a:t>Messaging Apps – WhatsApp is </a:t>
            </a:r>
            <a:r>
              <a:rPr lang="en-US" sz="4000" b="1" dirty="0" smtClean="0"/>
              <a:t>13 years old</a:t>
            </a:r>
            <a:r>
              <a:rPr lang="en-US" sz="4000" dirty="0" smtClean="0"/>
              <a:t> and </a:t>
            </a:r>
            <a:r>
              <a:rPr lang="en-US" sz="4000" dirty="0" err="1" smtClean="0"/>
              <a:t>SnapChat</a:t>
            </a:r>
            <a:r>
              <a:rPr lang="en-US" sz="4000" dirty="0" smtClean="0"/>
              <a:t> is </a:t>
            </a:r>
            <a:r>
              <a:rPr lang="en-US" sz="4000" b="1" dirty="0" smtClean="0"/>
              <a:t>13 years old</a:t>
            </a:r>
          </a:p>
          <a:p>
            <a:pPr marL="0" indent="0">
              <a:buNone/>
            </a:pPr>
            <a:endParaRPr lang="en-US" sz="4000" b="1" dirty="0"/>
          </a:p>
          <a:p>
            <a:pPr marL="0" indent="0">
              <a:buNone/>
            </a:pPr>
            <a:r>
              <a:rPr lang="en-US" sz="4000" dirty="0" smtClean="0"/>
              <a:t>Gaming Platforms – Xbox Live accounts are for </a:t>
            </a:r>
            <a:r>
              <a:rPr lang="en-US" sz="4000" b="1" dirty="0" smtClean="0"/>
              <a:t>13 years old and above</a:t>
            </a:r>
            <a:r>
              <a:rPr lang="en-US" sz="4000" dirty="0" smtClean="0"/>
              <a:t>, PlayStation Network all </a:t>
            </a:r>
            <a:r>
              <a:rPr lang="en-US" sz="4000" b="1" dirty="0" smtClean="0"/>
              <a:t>U18’s</a:t>
            </a:r>
            <a:r>
              <a:rPr lang="en-US" sz="4000" dirty="0" smtClean="0"/>
              <a:t> need parental consent, </a:t>
            </a:r>
            <a:r>
              <a:rPr lang="en-US" sz="4000" dirty="0" err="1" smtClean="0"/>
              <a:t>Roblox</a:t>
            </a:r>
            <a:r>
              <a:rPr lang="en-US" sz="4000" dirty="0" smtClean="0"/>
              <a:t> is </a:t>
            </a:r>
            <a:r>
              <a:rPr lang="en-US" sz="4000" b="1" dirty="0" smtClean="0"/>
              <a:t>7 years old</a:t>
            </a:r>
            <a:r>
              <a:rPr lang="en-US" sz="4000" dirty="0" smtClean="0"/>
              <a:t> but there are restrictions to chat features</a:t>
            </a:r>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 Age Limits</a:t>
            </a:r>
            <a:endParaRPr sz="2426" spc="27" dirty="0"/>
          </a:p>
        </p:txBody>
      </p:sp>
      <p:pic>
        <p:nvPicPr>
          <p:cNvPr id="3" name="Picture 2"/>
          <p:cNvPicPr>
            <a:picLocks noChangeAspect="1"/>
          </p:cNvPicPr>
          <p:nvPr/>
        </p:nvPicPr>
        <p:blipFill>
          <a:blip r:embed="rId4"/>
          <a:stretch>
            <a:fillRect/>
          </a:stretch>
        </p:blipFill>
        <p:spPr>
          <a:xfrm>
            <a:off x="7805687" y="1458005"/>
            <a:ext cx="2514600" cy="1819275"/>
          </a:xfrm>
          <a:prstGeom prst="rect">
            <a:avLst/>
          </a:prstGeom>
        </p:spPr>
      </p:pic>
      <p:pic>
        <p:nvPicPr>
          <p:cNvPr id="4" name="Picture 3"/>
          <p:cNvPicPr>
            <a:picLocks noChangeAspect="1"/>
          </p:cNvPicPr>
          <p:nvPr/>
        </p:nvPicPr>
        <p:blipFill>
          <a:blip r:embed="rId5"/>
          <a:stretch>
            <a:fillRect/>
          </a:stretch>
        </p:blipFill>
        <p:spPr>
          <a:xfrm>
            <a:off x="8385352" y="3277280"/>
            <a:ext cx="3028950" cy="1514475"/>
          </a:xfrm>
          <a:prstGeom prst="rect">
            <a:avLst/>
          </a:prstGeom>
        </p:spPr>
      </p:pic>
      <p:pic>
        <p:nvPicPr>
          <p:cNvPr id="5" name="Picture 4"/>
          <p:cNvPicPr>
            <a:picLocks noChangeAspect="1"/>
          </p:cNvPicPr>
          <p:nvPr/>
        </p:nvPicPr>
        <p:blipFill>
          <a:blip r:embed="rId6"/>
          <a:stretch>
            <a:fillRect/>
          </a:stretch>
        </p:blipFill>
        <p:spPr>
          <a:xfrm>
            <a:off x="7805687" y="4791755"/>
            <a:ext cx="2476500" cy="1847850"/>
          </a:xfrm>
          <a:prstGeom prst="rect">
            <a:avLst/>
          </a:prstGeom>
        </p:spPr>
      </p:pic>
    </p:spTree>
    <p:extLst>
      <p:ext uri="{BB962C8B-B14F-4D97-AF65-F5344CB8AC3E}">
        <p14:creationId xmlns:p14="http://schemas.microsoft.com/office/powerpoint/2010/main" val="7783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77608"/>
          </a:xfrm>
        </p:spPr>
        <p:txBody>
          <a:bodyPr>
            <a:normAutofit fontScale="92500" lnSpcReduction="10000"/>
          </a:bodyPr>
          <a:lstStyle/>
          <a:p>
            <a:pPr marL="0" indent="0">
              <a:buNone/>
            </a:pPr>
            <a:r>
              <a:rPr lang="en-US" sz="4000" dirty="0" smtClean="0"/>
              <a:t>One reason there are age limits is due to issues around children speaking to other people who may not always be who they say they are.</a:t>
            </a:r>
          </a:p>
          <a:p>
            <a:pPr marL="0" indent="0">
              <a:buNone/>
            </a:pPr>
            <a:endParaRPr lang="en-US" sz="4000" dirty="0"/>
          </a:p>
          <a:p>
            <a:pPr marL="0" indent="0">
              <a:buNone/>
            </a:pPr>
            <a:r>
              <a:rPr lang="en-US" sz="4000" dirty="0" smtClean="0"/>
              <a:t>In your Personal Development lessons this week you will be looking at are online friendship safe.</a:t>
            </a: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there age limits</a:t>
            </a:r>
            <a:endParaRPr sz="2426" spc="27" dirty="0"/>
          </a:p>
        </p:txBody>
      </p:sp>
      <p:pic>
        <p:nvPicPr>
          <p:cNvPr id="3" name="Picture 2"/>
          <p:cNvPicPr>
            <a:picLocks noChangeAspect="1"/>
          </p:cNvPicPr>
          <p:nvPr/>
        </p:nvPicPr>
        <p:blipFill>
          <a:blip r:embed="rId4"/>
          <a:stretch>
            <a:fillRect/>
          </a:stretch>
        </p:blipFill>
        <p:spPr>
          <a:xfrm>
            <a:off x="7805687" y="1458005"/>
            <a:ext cx="2514600" cy="1819275"/>
          </a:xfrm>
          <a:prstGeom prst="rect">
            <a:avLst/>
          </a:prstGeom>
        </p:spPr>
      </p:pic>
      <p:pic>
        <p:nvPicPr>
          <p:cNvPr id="4" name="Picture 3"/>
          <p:cNvPicPr>
            <a:picLocks noChangeAspect="1"/>
          </p:cNvPicPr>
          <p:nvPr/>
        </p:nvPicPr>
        <p:blipFill>
          <a:blip r:embed="rId5"/>
          <a:stretch>
            <a:fillRect/>
          </a:stretch>
        </p:blipFill>
        <p:spPr>
          <a:xfrm>
            <a:off x="8385352" y="3277280"/>
            <a:ext cx="3028950" cy="1514475"/>
          </a:xfrm>
          <a:prstGeom prst="rect">
            <a:avLst/>
          </a:prstGeom>
        </p:spPr>
      </p:pic>
      <p:pic>
        <p:nvPicPr>
          <p:cNvPr id="5" name="Picture 4"/>
          <p:cNvPicPr>
            <a:picLocks noChangeAspect="1"/>
          </p:cNvPicPr>
          <p:nvPr/>
        </p:nvPicPr>
        <p:blipFill>
          <a:blip r:embed="rId6"/>
          <a:stretch>
            <a:fillRect/>
          </a:stretch>
        </p:blipFill>
        <p:spPr>
          <a:xfrm>
            <a:off x="7805687" y="4791755"/>
            <a:ext cx="2476500" cy="1847850"/>
          </a:xfrm>
          <a:prstGeom prst="rect">
            <a:avLst/>
          </a:prstGeom>
        </p:spPr>
      </p:pic>
    </p:spTree>
    <p:extLst>
      <p:ext uri="{BB962C8B-B14F-4D97-AF65-F5344CB8AC3E}">
        <p14:creationId xmlns:p14="http://schemas.microsoft.com/office/powerpoint/2010/main" val="138810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77608"/>
          </a:xfrm>
        </p:spPr>
        <p:txBody>
          <a:bodyPr>
            <a:normAutofit/>
          </a:bodyPr>
          <a:lstStyle/>
          <a:p>
            <a:pPr marL="0" indent="0">
              <a:buNone/>
            </a:pPr>
            <a:r>
              <a:rPr lang="en-US" sz="4000" dirty="0" smtClean="0"/>
              <a:t>Before then, think about people you have as friends or followers on social media/messaging apps/gaming networks.</a:t>
            </a:r>
          </a:p>
          <a:p>
            <a:pPr marL="0" indent="0">
              <a:buNone/>
            </a:pPr>
            <a:endParaRPr lang="en-US" sz="4000" dirty="0"/>
          </a:p>
          <a:p>
            <a:pPr marL="0" indent="0">
              <a:buNone/>
            </a:pPr>
            <a:r>
              <a:rPr lang="en-US" sz="4000" dirty="0" smtClean="0"/>
              <a:t>The only friends/followers you have should be family and friends you know.</a:t>
            </a:r>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3" name="Picture 2"/>
          <p:cNvPicPr>
            <a:picLocks noChangeAspect="1"/>
          </p:cNvPicPr>
          <p:nvPr/>
        </p:nvPicPr>
        <p:blipFill>
          <a:blip r:embed="rId4"/>
          <a:stretch>
            <a:fillRect/>
          </a:stretch>
        </p:blipFill>
        <p:spPr>
          <a:xfrm>
            <a:off x="7805687" y="1458005"/>
            <a:ext cx="2514600" cy="1819275"/>
          </a:xfrm>
          <a:prstGeom prst="rect">
            <a:avLst/>
          </a:prstGeom>
        </p:spPr>
      </p:pic>
      <p:pic>
        <p:nvPicPr>
          <p:cNvPr id="4" name="Picture 3"/>
          <p:cNvPicPr>
            <a:picLocks noChangeAspect="1"/>
          </p:cNvPicPr>
          <p:nvPr/>
        </p:nvPicPr>
        <p:blipFill>
          <a:blip r:embed="rId5"/>
          <a:stretch>
            <a:fillRect/>
          </a:stretch>
        </p:blipFill>
        <p:spPr>
          <a:xfrm>
            <a:off x="8385352" y="3277280"/>
            <a:ext cx="3028950" cy="1514475"/>
          </a:xfrm>
          <a:prstGeom prst="rect">
            <a:avLst/>
          </a:prstGeom>
        </p:spPr>
      </p:pic>
      <p:pic>
        <p:nvPicPr>
          <p:cNvPr id="5" name="Picture 4"/>
          <p:cNvPicPr>
            <a:picLocks noChangeAspect="1"/>
          </p:cNvPicPr>
          <p:nvPr/>
        </p:nvPicPr>
        <p:blipFill>
          <a:blip r:embed="rId6"/>
          <a:stretch>
            <a:fillRect/>
          </a:stretch>
        </p:blipFill>
        <p:spPr>
          <a:xfrm>
            <a:off x="7805687" y="4791755"/>
            <a:ext cx="2476500" cy="1847850"/>
          </a:xfrm>
          <a:prstGeom prst="rect">
            <a:avLst/>
          </a:prstGeom>
        </p:spPr>
      </p:pic>
    </p:spTree>
    <p:extLst>
      <p:ext uri="{BB962C8B-B14F-4D97-AF65-F5344CB8AC3E}">
        <p14:creationId xmlns:p14="http://schemas.microsoft.com/office/powerpoint/2010/main" val="349371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online friendships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42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72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makes a good friend?</a:t>
            </a: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peer pressure?</a:t>
            </a: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6414724" y="1587018"/>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Are online friendship safe?</a:t>
            </a: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cyberbullying?</a:t>
            </a: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are </a:t>
            </a:r>
            <a:r>
              <a:rPr lang="en-US" sz="1400" dirty="0" smtClean="0">
                <a:solidFill>
                  <a:prstClr val="black"/>
                </a:solidFill>
                <a:latin typeface="Comic Sans MS" panose="030F0702030302020204" pitchFamily="66" charset="0"/>
              </a:rPr>
              <a:t>stereotypes</a:t>
            </a:r>
            <a:r>
              <a:rPr lang="en-US" sz="1400" dirty="0">
                <a:solidFill>
                  <a:prstClr val="black"/>
                </a:solidFill>
                <a:latin typeface="Comic Sans MS" panose="030F0702030302020204" pitchFamily="66" charset="0"/>
              </a:rPr>
              <a:t>?</a:t>
            </a: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smtClean="0">
                <a:solidFill>
                  <a:prstClr val="black"/>
                </a:solidFill>
                <a:latin typeface="Comic Sans MS"/>
              </a:rPr>
              <a:t>Are online friendships safe?</a:t>
            </a:r>
            <a:endParaRPr lang="en-US" sz="1940" b="1" dirty="0">
              <a:solidFill>
                <a:prstClr val="black"/>
              </a:solidFill>
              <a:latin typeface="Comic Sans MS"/>
            </a:endParaRP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smtClean="0">
                <a:solidFill>
                  <a:prstClr val="black"/>
                </a:solidFill>
                <a:latin typeface="Comic Sans MS"/>
              </a:rPr>
              <a:t>Definition of online relationships?</a:t>
            </a:r>
          </a:p>
          <a:p>
            <a:pPr marL="138616" indent="-138616" defTabSz="554473">
              <a:lnSpc>
                <a:spcPct val="110000"/>
              </a:lnSpc>
              <a:spcBef>
                <a:spcPts val="607"/>
              </a:spcBef>
              <a:buFontTx/>
              <a:buChar char="-"/>
              <a:defRPr/>
            </a:pPr>
            <a:r>
              <a:rPr lang="en-US" sz="1940" b="1" dirty="0" smtClean="0">
                <a:solidFill>
                  <a:prstClr val="black"/>
                </a:solidFill>
                <a:latin typeface="Comic Sans MS"/>
              </a:rPr>
              <a:t>Rules around social media</a:t>
            </a:r>
            <a:r>
              <a:rPr lang="en-US" sz="1940" b="1" dirty="0">
                <a:solidFill>
                  <a:prstClr val="black"/>
                </a:solidFill>
                <a:latin typeface="Comic Sans MS"/>
              </a:rPr>
              <a:t> </a:t>
            </a:r>
            <a:r>
              <a:rPr lang="en-US" sz="1940" b="1" dirty="0" smtClean="0">
                <a:solidFill>
                  <a:prstClr val="black"/>
                </a:solidFill>
                <a:latin typeface="Comic Sans MS"/>
              </a:rPr>
              <a:t>for children</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Online friendships are…</a:t>
            </a:r>
          </a:p>
          <a:p>
            <a:pPr marL="0" indent="0">
              <a:buNone/>
            </a:pPr>
            <a:endParaRPr lang="en-US" sz="4000" dirty="0"/>
          </a:p>
          <a:p>
            <a:pPr marL="0" indent="0">
              <a:buNone/>
            </a:pPr>
            <a:r>
              <a:rPr lang="en-US" sz="4000" dirty="0" smtClean="0"/>
              <a:t>“friendships made with people through the internet”</a:t>
            </a:r>
          </a:p>
          <a:p>
            <a:pPr marL="0" indent="0">
              <a:buNone/>
            </a:pPr>
            <a:endParaRPr lang="en-US" sz="4000" dirty="0"/>
          </a:p>
          <a:p>
            <a:pPr marL="0" indent="0">
              <a:buNone/>
            </a:pPr>
            <a:r>
              <a:rPr lang="en-US" sz="4000" dirty="0" smtClean="0"/>
              <a:t>These friendships are made on social media, gaming platforms and/or messaging apps.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online friendships?</a:t>
            </a:r>
            <a:endParaRPr sz="2426" spc="27" dirty="0"/>
          </a:p>
        </p:txBody>
      </p:sp>
      <p:pic>
        <p:nvPicPr>
          <p:cNvPr id="3" name="Picture 2"/>
          <p:cNvPicPr>
            <a:picLocks noChangeAspect="1"/>
          </p:cNvPicPr>
          <p:nvPr/>
        </p:nvPicPr>
        <p:blipFill>
          <a:blip r:embed="rId4"/>
          <a:stretch>
            <a:fillRect/>
          </a:stretch>
        </p:blipFill>
        <p:spPr>
          <a:xfrm>
            <a:off x="7805687" y="1458005"/>
            <a:ext cx="2514600" cy="1819275"/>
          </a:xfrm>
          <a:prstGeom prst="rect">
            <a:avLst/>
          </a:prstGeom>
        </p:spPr>
      </p:pic>
      <p:pic>
        <p:nvPicPr>
          <p:cNvPr id="4" name="Picture 3"/>
          <p:cNvPicPr>
            <a:picLocks noChangeAspect="1"/>
          </p:cNvPicPr>
          <p:nvPr/>
        </p:nvPicPr>
        <p:blipFill>
          <a:blip r:embed="rId5"/>
          <a:stretch>
            <a:fillRect/>
          </a:stretch>
        </p:blipFill>
        <p:spPr>
          <a:xfrm>
            <a:off x="8385352" y="3277280"/>
            <a:ext cx="3028950" cy="1514475"/>
          </a:xfrm>
          <a:prstGeom prst="rect">
            <a:avLst/>
          </a:prstGeom>
        </p:spPr>
      </p:pic>
      <p:pic>
        <p:nvPicPr>
          <p:cNvPr id="5" name="Picture 4"/>
          <p:cNvPicPr>
            <a:picLocks noChangeAspect="1"/>
          </p:cNvPicPr>
          <p:nvPr/>
        </p:nvPicPr>
        <p:blipFill>
          <a:blip r:embed="rId6"/>
          <a:stretch>
            <a:fillRect/>
          </a:stretch>
        </p:blipFill>
        <p:spPr>
          <a:xfrm>
            <a:off x="7805687" y="4791755"/>
            <a:ext cx="2476500" cy="1847850"/>
          </a:xfrm>
          <a:prstGeom prst="rect">
            <a:avLst/>
          </a:prstGeom>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Many people make friends with other people online. However there are some dangers in making online friends. It is important to learn how to stay safe when making online friends.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Individual Liberty</a:t>
            </a:r>
            <a:r>
              <a:rPr lang="en-US" sz="4000" kern="0" dirty="0" smtClean="0">
                <a:solidFill>
                  <a:srgbClr val="323232"/>
                </a:solidFill>
                <a:latin typeface="Calibri" panose="020F0502020204030204"/>
              </a:rPr>
              <a:t> is a British Value. This means everyone has the right to act and express oneself freely. This also applies online. No one should say anything online that they would not say in person.</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15 </a:t>
            </a:r>
            <a:r>
              <a:rPr lang="en-US" sz="3200" dirty="0" smtClean="0">
                <a:solidFill>
                  <a:srgbClr val="323232"/>
                </a:solidFill>
                <a:latin typeface="Calibri" panose="020F0502020204030204"/>
              </a:rPr>
              <a:t>states that children have the right to set up and join groups. This also applies online but as long as it is within the law.</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761050" y="3713489"/>
            <a:ext cx="2038635" cy="2667372"/>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323232"/>
                </a:solidFill>
                <a:effectLst/>
                <a:uLnTx/>
                <a:uFillTx/>
                <a:latin typeface="Calibri" panose="020F0502020204030204"/>
                <a:ea typeface="+mn-ea"/>
                <a:cs typeface="+mn-cs"/>
              </a:rPr>
              <a:t>The Protected Characteristics ensure</a:t>
            </a:r>
            <a:r>
              <a:rPr kumimoji="0" lang="en-US" sz="2800" b="0" i="0" u="none" strike="noStrike" kern="0" cap="none" spc="0" normalizeH="0" noProof="0" dirty="0" smtClean="0">
                <a:ln>
                  <a:noFill/>
                </a:ln>
                <a:solidFill>
                  <a:srgbClr val="323232"/>
                </a:solidFill>
                <a:effectLst/>
                <a:uLnTx/>
                <a:uFillTx/>
                <a:latin typeface="Calibri" panose="020F0502020204030204"/>
                <a:ea typeface="+mn-ea"/>
                <a:cs typeface="+mn-cs"/>
              </a:rPr>
              <a:t> that no one is discriminated for identifying with one of more of the characteristics. This also applies online. No one should be discriminated online for identifying with one or more of the protected characteristics.</a:t>
            </a:r>
            <a:endParaRPr kumimoji="0" lang="en-US" sz="2800" b="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96514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835</Words>
  <Application>Microsoft Office PowerPoint</Application>
  <PresentationFormat>Widescreen</PresentationFormat>
  <Paragraphs>112</Paragraphs>
  <Slides>17</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Aptos</vt:lpstr>
      <vt:lpstr>Arial</vt:lpstr>
      <vt:lpstr>Calibri</vt:lpstr>
      <vt:lpstr>Calibri Light</vt:lpstr>
      <vt:lpstr>Comic Sans MS</vt:lpstr>
      <vt:lpstr>Lato</vt:lpstr>
      <vt:lpstr>LondrinaSolid-Black</vt:lpstr>
      <vt:lpstr>Segoe UI</vt:lpstr>
      <vt:lpstr>Verdana</vt:lpstr>
      <vt:lpstr>3_Office Theme</vt:lpstr>
      <vt:lpstr>Office Theme</vt:lpstr>
      <vt:lpstr>2_Office Theme</vt:lpstr>
      <vt:lpstr>4_Office Theme</vt:lpstr>
      <vt:lpstr>PowerPoint Presentation</vt:lpstr>
      <vt:lpstr>PowerPoint Presentation</vt:lpstr>
      <vt:lpstr>PowerPoint Presentation</vt:lpstr>
      <vt:lpstr>PowerPoint Presentation</vt:lpstr>
      <vt:lpstr>What are online friendships?</vt:lpstr>
      <vt:lpstr>Why are we learning about this?</vt:lpstr>
      <vt:lpstr>Why are we learning about this?</vt:lpstr>
      <vt:lpstr>Why are we learning about this?</vt:lpstr>
      <vt:lpstr>Why are we learning about this?</vt:lpstr>
      <vt:lpstr>Social Media</vt:lpstr>
      <vt:lpstr>Social Media</vt:lpstr>
      <vt:lpstr>Social Media Age Limits</vt:lpstr>
      <vt:lpstr>Social Media Age Limits</vt:lpstr>
      <vt:lpstr>Social Media – Age Limits</vt:lpstr>
      <vt:lpstr>Why are there age limits</vt:lpstr>
      <vt:lpstr>Reflection</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78</cp:revision>
  <dcterms:created xsi:type="dcterms:W3CDTF">2024-08-15T13:31:51Z</dcterms:created>
  <dcterms:modified xsi:type="dcterms:W3CDTF">2025-04-14T10:44:45Z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