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3" r:id="rId2"/>
    <p:sldMasterId id="2147483755" r:id="rId3"/>
  </p:sldMasterIdLst>
  <p:notesMasterIdLst>
    <p:notesMasterId r:id="rId29"/>
  </p:notesMasterIdLst>
  <p:sldIdLst>
    <p:sldId id="389" r:id="rId4"/>
    <p:sldId id="409" r:id="rId5"/>
    <p:sldId id="420" r:id="rId6"/>
    <p:sldId id="341" r:id="rId7"/>
    <p:sldId id="422" r:id="rId8"/>
    <p:sldId id="374" r:id="rId9"/>
    <p:sldId id="421" r:id="rId10"/>
    <p:sldId id="316" r:id="rId11"/>
    <p:sldId id="317" r:id="rId12"/>
    <p:sldId id="318" r:id="rId13"/>
    <p:sldId id="399" r:id="rId14"/>
    <p:sldId id="382" r:id="rId15"/>
    <p:sldId id="383" r:id="rId16"/>
    <p:sldId id="400" r:id="rId17"/>
    <p:sldId id="401" r:id="rId18"/>
    <p:sldId id="402" r:id="rId19"/>
    <p:sldId id="403" r:id="rId20"/>
    <p:sldId id="396" r:id="rId21"/>
    <p:sldId id="397" r:id="rId22"/>
    <p:sldId id="404" r:id="rId23"/>
    <p:sldId id="405" r:id="rId24"/>
    <p:sldId id="406" r:id="rId25"/>
    <p:sldId id="407" r:id="rId26"/>
    <p:sldId id="408" r:id="rId27"/>
    <p:sldId id="3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pS2Ub1go/5fzlKKDKNrZQ==" hashData="6ONUYM6HaIQIpcbdHJlVVs71u4mkGXj0FzddJY54n3s/OLksRW99iV1uHsAbu3OgNhoOv7oF7IgGruhzGtSUp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74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4" indent="0" algn="ctr">
              <a:buNone/>
              <a:defRPr sz="2000"/>
            </a:lvl2pPr>
            <a:lvl3pPr marL="914326" indent="0" algn="ctr">
              <a:buNone/>
              <a:defRPr sz="1801"/>
            </a:lvl3pPr>
            <a:lvl4pPr marL="1371489" indent="0" algn="ctr">
              <a:buNone/>
              <a:defRPr sz="1600"/>
            </a:lvl4pPr>
            <a:lvl5pPr marL="1828653" indent="0" algn="ctr">
              <a:buNone/>
              <a:defRPr sz="1600"/>
            </a:lvl5pPr>
            <a:lvl6pPr marL="2285817" indent="0" algn="ctr">
              <a:buNone/>
              <a:defRPr sz="1600"/>
            </a:lvl6pPr>
            <a:lvl7pPr marL="2742979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64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1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4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7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67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6" indent="0">
              <a:buNone/>
              <a:defRPr sz="1801" b="1"/>
            </a:lvl3pPr>
            <a:lvl4pPr marL="1371489" indent="0">
              <a:buNone/>
              <a:defRPr sz="1600" b="1"/>
            </a:lvl4pPr>
            <a:lvl5pPr marL="1828653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6" indent="0">
              <a:buNone/>
              <a:defRPr sz="1801" b="1"/>
            </a:lvl3pPr>
            <a:lvl4pPr marL="1371489" indent="0">
              <a:buNone/>
              <a:defRPr sz="1600" b="1"/>
            </a:lvl4pPr>
            <a:lvl5pPr marL="1828653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62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38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4" indent="0">
              <a:buNone/>
              <a:defRPr sz="1401"/>
            </a:lvl2pPr>
            <a:lvl3pPr marL="914326" indent="0">
              <a:buNone/>
              <a:defRPr sz="1200"/>
            </a:lvl3pPr>
            <a:lvl4pPr marL="1371489" indent="0">
              <a:buNone/>
              <a:defRPr sz="1001"/>
            </a:lvl4pPr>
            <a:lvl5pPr marL="1828653" indent="0">
              <a:buNone/>
              <a:defRPr sz="1001"/>
            </a:lvl5pPr>
            <a:lvl6pPr marL="2285817" indent="0">
              <a:buNone/>
              <a:defRPr sz="1001"/>
            </a:lvl6pPr>
            <a:lvl7pPr marL="2742979" indent="0">
              <a:buNone/>
              <a:defRPr sz="1001"/>
            </a:lvl7pPr>
            <a:lvl8pPr marL="3200144" indent="0">
              <a:buNone/>
              <a:defRPr sz="1001"/>
            </a:lvl8pPr>
            <a:lvl9pPr marL="365730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6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6" indent="0">
              <a:buNone/>
              <a:defRPr sz="2400"/>
            </a:lvl3pPr>
            <a:lvl4pPr marL="1371489" indent="0">
              <a:buNone/>
              <a:defRPr sz="2000"/>
            </a:lvl4pPr>
            <a:lvl5pPr marL="1828653" indent="0">
              <a:buNone/>
              <a:defRPr sz="2000"/>
            </a:lvl5pPr>
            <a:lvl6pPr marL="2285817" indent="0">
              <a:buNone/>
              <a:defRPr sz="2000"/>
            </a:lvl6pPr>
            <a:lvl7pPr marL="2742979" indent="0">
              <a:buNone/>
              <a:defRPr sz="2000"/>
            </a:lvl7pPr>
            <a:lvl8pPr marL="3200144" indent="0">
              <a:buNone/>
              <a:defRPr sz="2000"/>
            </a:lvl8pPr>
            <a:lvl9pPr marL="365730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4" indent="0">
              <a:buNone/>
              <a:defRPr sz="1401"/>
            </a:lvl2pPr>
            <a:lvl3pPr marL="914326" indent="0">
              <a:buNone/>
              <a:defRPr sz="1200"/>
            </a:lvl3pPr>
            <a:lvl4pPr marL="1371489" indent="0">
              <a:buNone/>
              <a:defRPr sz="1001"/>
            </a:lvl4pPr>
            <a:lvl5pPr marL="1828653" indent="0">
              <a:buNone/>
              <a:defRPr sz="1001"/>
            </a:lvl5pPr>
            <a:lvl6pPr marL="2285817" indent="0">
              <a:buNone/>
              <a:defRPr sz="1001"/>
            </a:lvl6pPr>
            <a:lvl7pPr marL="2742979" indent="0">
              <a:buNone/>
              <a:defRPr sz="1001"/>
            </a:lvl7pPr>
            <a:lvl8pPr marL="3200144" indent="0">
              <a:buNone/>
              <a:defRPr sz="1001"/>
            </a:lvl8pPr>
            <a:lvl9pPr marL="365730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99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25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20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955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857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207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496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707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43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59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706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906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15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24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647120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1" y="722981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5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2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54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4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3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26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5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2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6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8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9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26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9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3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7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9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6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68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</a:t>
            </a:r>
            <a:r>
              <a:rPr lang="en-US" dirty="0"/>
              <a:t>No two people are the same, even if they come from the same place or look the same. Stereotypes miss what makes us unique.</a:t>
            </a:r>
            <a:r>
              <a:rPr lang="en-GB" dirty="0" smtClean="0"/>
              <a:t>”</a:t>
            </a:r>
          </a:p>
          <a:p>
            <a:pPr algn="ctr">
              <a:lnSpc>
                <a:spcPct val="100000"/>
              </a:lnSpc>
            </a:pPr>
            <a:r>
              <a:rPr lang="en-GB" sz="3800" dirty="0" smtClean="0"/>
              <a:t>J.K. Rowling</a:t>
            </a:r>
          </a:p>
        </p:txBody>
      </p:sp>
    </p:spTree>
    <p:extLst>
      <p:ext uri="{BB962C8B-B14F-4D97-AF65-F5344CB8AC3E}">
        <p14:creationId xmlns:p14="http://schemas.microsoft.com/office/powerpoint/2010/main" val="8037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80438" y="1243282"/>
            <a:ext cx="3788217" cy="2367760"/>
            <a:chOff x="3539766" y="641202"/>
            <a:chExt cx="3708683" cy="16384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100">
                <a:solidFill>
                  <a:srgbClr val="323232"/>
                </a:solidFill>
                <a:latin typeface="Calibri" panose="020F050202020403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spc="200" dirty="0">
                  <a:solidFill>
                    <a:srgbClr val="FFFFFF"/>
                  </a:solidFill>
                  <a:latin typeface="LondrinaSolid-Black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spc="200" dirty="0">
                  <a:solidFill>
                    <a:srgbClr val="FFFFFF"/>
                  </a:solidFill>
                  <a:latin typeface="LondrinaSolid-Black"/>
                  <a:sym typeface="LondrinaSolid-Black"/>
                  <a:rtl val="0"/>
                </a:rPr>
                <a:t>of a Child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B93A297-9606-DD29-9D48-26123FE4EA25}"/>
              </a:ext>
            </a:extLst>
          </p:cNvPr>
          <p:cNvSpPr/>
          <p:nvPr/>
        </p:nvSpPr>
        <p:spPr>
          <a:xfrm>
            <a:off x="275303" y="1394153"/>
            <a:ext cx="7481656" cy="5340944"/>
          </a:xfrm>
          <a:custGeom>
            <a:avLst/>
            <a:gdLst>
              <a:gd name="connsiteX0" fmla="*/ 115100 w 5690469"/>
              <a:gd name="connsiteY0" fmla="*/ 792594 h 4128458"/>
              <a:gd name="connsiteX1" fmla="*/ 1069853 w 5690469"/>
              <a:gd name="connsiteY1" fmla="*/ 134175 h 4128458"/>
              <a:gd name="connsiteX2" fmla="*/ 3796412 w 5690469"/>
              <a:gd name="connsiteY2" fmla="*/ 16646 h 4128458"/>
              <a:gd name="connsiteX3" fmla="*/ 4707467 w 5690469"/>
              <a:gd name="connsiteY3" fmla="*/ 218161 h 4128458"/>
              <a:gd name="connsiteX4" fmla="*/ 5509784 w 5690469"/>
              <a:gd name="connsiteY4" fmla="*/ 1047982 h 4128458"/>
              <a:gd name="connsiteX5" fmla="*/ 5686609 w 5690469"/>
              <a:gd name="connsiteY5" fmla="*/ 2968350 h 4128458"/>
              <a:gd name="connsiteX6" fmla="*/ 5006748 w 5690469"/>
              <a:gd name="connsiteY6" fmla="*/ 3833747 h 4128458"/>
              <a:gd name="connsiteX7" fmla="*/ 1209332 w 5690469"/>
              <a:gd name="connsiteY7" fmla="*/ 4097394 h 4128458"/>
              <a:gd name="connsiteX8" fmla="*/ 67083 w 5690469"/>
              <a:gd name="connsiteY8" fmla="*/ 2971272 h 4128458"/>
              <a:gd name="connsiteX9" fmla="*/ 53491 w 5690469"/>
              <a:gd name="connsiteY9" fmla="*/ 1027145 h 4128458"/>
              <a:gd name="connsiteX10" fmla="*/ 115100 w 5690469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01994 w 5677363"/>
              <a:gd name="connsiteY0" fmla="*/ 792594 h 4128458"/>
              <a:gd name="connsiteX1" fmla="*/ 1056747 w 5677363"/>
              <a:gd name="connsiteY1" fmla="*/ 134175 h 4128458"/>
              <a:gd name="connsiteX2" fmla="*/ 3783306 w 5677363"/>
              <a:gd name="connsiteY2" fmla="*/ 16646 h 4128458"/>
              <a:gd name="connsiteX3" fmla="*/ 4694361 w 5677363"/>
              <a:gd name="connsiteY3" fmla="*/ 218161 h 4128458"/>
              <a:gd name="connsiteX4" fmla="*/ 5496678 w 5677363"/>
              <a:gd name="connsiteY4" fmla="*/ 1047982 h 4128458"/>
              <a:gd name="connsiteX5" fmla="*/ 5673503 w 5677363"/>
              <a:gd name="connsiteY5" fmla="*/ 2968350 h 4128458"/>
              <a:gd name="connsiteX6" fmla="*/ 4993642 w 5677363"/>
              <a:gd name="connsiteY6" fmla="*/ 3833747 h 4128458"/>
              <a:gd name="connsiteX7" fmla="*/ 1196226 w 5677363"/>
              <a:gd name="connsiteY7" fmla="*/ 4097394 h 4128458"/>
              <a:gd name="connsiteX8" fmla="*/ 53977 w 5677363"/>
              <a:gd name="connsiteY8" fmla="*/ 2971272 h 4128458"/>
              <a:gd name="connsiteX9" fmla="*/ 40385 w 5677363"/>
              <a:gd name="connsiteY9" fmla="*/ 1027145 h 4128458"/>
              <a:gd name="connsiteX10" fmla="*/ 101994 w 5677363"/>
              <a:gd name="connsiteY10" fmla="*/ 792594 h 4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7363" h="4128458">
                <a:moveTo>
                  <a:pt x="101994" y="792594"/>
                </a:moveTo>
                <a:cubicBezTo>
                  <a:pt x="208953" y="408241"/>
                  <a:pt x="603125" y="137352"/>
                  <a:pt x="1056747" y="134175"/>
                </a:cubicBezTo>
                <a:cubicBezTo>
                  <a:pt x="2412151" y="124900"/>
                  <a:pt x="3252958" y="-54507"/>
                  <a:pt x="3783306" y="16646"/>
                </a:cubicBezTo>
                <a:cubicBezTo>
                  <a:pt x="4313654" y="87799"/>
                  <a:pt x="4354430" y="64039"/>
                  <a:pt x="4694361" y="218161"/>
                </a:cubicBezTo>
                <a:cubicBezTo>
                  <a:pt x="5034291" y="372284"/>
                  <a:pt x="5415126" y="633008"/>
                  <a:pt x="5496678" y="1047982"/>
                </a:cubicBezTo>
                <a:cubicBezTo>
                  <a:pt x="5578231" y="1462957"/>
                  <a:pt x="5700687" y="2340044"/>
                  <a:pt x="5673503" y="2968350"/>
                </a:cubicBezTo>
                <a:cubicBezTo>
                  <a:pt x="5649749" y="3517879"/>
                  <a:pt x="5429988" y="3669715"/>
                  <a:pt x="4993642" y="3833747"/>
                </a:cubicBezTo>
                <a:cubicBezTo>
                  <a:pt x="4055403" y="4186336"/>
                  <a:pt x="1971359" y="4144787"/>
                  <a:pt x="1196226" y="4097394"/>
                </a:cubicBezTo>
                <a:cubicBezTo>
                  <a:pt x="421092" y="4050002"/>
                  <a:pt x="108365" y="3410218"/>
                  <a:pt x="53977" y="2971272"/>
                </a:cubicBezTo>
                <a:cubicBezTo>
                  <a:pt x="769" y="2310651"/>
                  <a:pt x="-28573" y="1767791"/>
                  <a:pt x="40385" y="1027145"/>
                </a:cubicBezTo>
                <a:cubicBezTo>
                  <a:pt x="62107" y="940745"/>
                  <a:pt x="82432" y="862858"/>
                  <a:pt x="101994" y="792594"/>
                </a:cubicBezTo>
                <a:close/>
              </a:path>
            </a:pathLst>
          </a:custGeom>
          <a:solidFill>
            <a:srgbClr val="5ABBC9">
              <a:alpha val="3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sz="3200" b="1" dirty="0" smtClean="0">
                <a:solidFill>
                  <a:srgbClr val="323232"/>
                </a:solidFill>
                <a:latin typeface="Calibri" panose="020F0502020204030204"/>
              </a:rPr>
              <a:t>Article </a:t>
            </a:r>
            <a:r>
              <a:rPr lang="en-US" sz="3200" b="1" dirty="0">
                <a:solidFill>
                  <a:srgbClr val="323232"/>
                </a:solidFill>
                <a:latin typeface="Calibri" panose="020F0502020204030204"/>
              </a:rPr>
              <a:t>2</a:t>
            </a:r>
            <a:r>
              <a:rPr lang="en-US" sz="3200" b="1" dirty="0" smtClean="0">
                <a:solidFill>
                  <a:srgbClr val="323232"/>
                </a:solidFill>
                <a:latin typeface="Calibri" panose="020F0502020204030204"/>
              </a:rPr>
              <a:t> </a:t>
            </a:r>
            <a:r>
              <a:rPr lang="en-US" sz="3200" dirty="0" smtClean="0">
                <a:solidFill>
                  <a:srgbClr val="323232"/>
                </a:solidFill>
                <a:latin typeface="Calibri" panose="020F0502020204030204"/>
              </a:rPr>
              <a:t>states that children have the right to not be discriminated against. Stereotypes can lead to discrimination. It is every child’s right to not be treated unfairly for any reason.</a:t>
            </a:r>
            <a:endParaRPr lang="en-US" sz="3200" b="1" dirty="0">
              <a:solidFill>
                <a:srgbClr val="323232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441" y="3611042"/>
            <a:ext cx="2296345" cy="314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Examples of stereotypes are: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Girls are rubbish at science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Boys can’t write as good as girls</a:t>
            </a:r>
          </a:p>
          <a:p>
            <a:pPr marL="742950" indent="-742950">
              <a:buAutoNum type="arabicPeriod"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Both of these stereotypes are untrue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stereotypes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49029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16541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other stereotypes have you heard before?”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There will be judgement on what stereotype you say!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Examples of stereotypes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“What other stereotypes have you heard before?”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Stereotypes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Stereotypes can lead to discrimination.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Discrimination is…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“unjust treated of people because of their differences or perceived differences.”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Stereotypes and discrimination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49029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16541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To stop this from happening, discrimination against certain characteristics is illegal.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from a law called “The Equality Act (2010)”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Stereotypes and discrimination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49029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16541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The Equality Act (2010) protects people from discrimination in the workplace and wider society.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law applies to everyone in the UK and also online.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Where applicable all your tutor time activities and Personal Development lessons have been linked to one of these protected characteristics.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Stereotypes and discrimination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055" y="1261997"/>
            <a:ext cx="3828620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One protected characteristic is age.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There are lots of untrue stereotypes regarding age.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will now discuss some age related stereotypes and explain why they are not true.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Stereotypes and discrimination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055" y="1261997"/>
            <a:ext cx="3828620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why the following stereotype is not always true: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“all old people cannot use technology right.”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Age stereotypes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“why is the following stereotype not always true? “all old people cannot use technology right.””</a:t>
            </a:r>
            <a:endParaRPr lang="en-US" sz="4000" b="1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Age stereotypes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376" y="2332807"/>
            <a:ext cx="6855595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675" y="542438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745" y="5344318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519" y="2572239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74" y="3729141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why the following stereotype is not always true: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“all young people are thugs and have no respect.”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Age stereotypes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“why is the following stereotype not always true? “all </a:t>
            </a:r>
            <a:r>
              <a:rPr lang="en-US" sz="4000" b="1" dirty="0"/>
              <a:t>young people are thugs and have no respect</a:t>
            </a:r>
            <a:r>
              <a:rPr lang="en-US" sz="4000" b="1" dirty="0" smtClean="0"/>
              <a:t>.””</a:t>
            </a: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Age stereotypes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why the following stereotype is not always true: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“all young girls just cause drama.”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Age stereotypes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“why is the following stereotype not always true? “</a:t>
            </a:r>
            <a:r>
              <a:rPr lang="en-US" sz="4000" b="1" dirty="0"/>
              <a:t>all young girls just cause </a:t>
            </a:r>
            <a:r>
              <a:rPr lang="en-US" sz="4000" b="1" dirty="0" smtClean="0"/>
              <a:t>drama.””</a:t>
            </a: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Age stereotypes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It is important to not believe stereotypes.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People should challenge stereotypes in order to stop any type of discrimination.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will be learning more about stereotypes in your Personal Development lessons this week.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49029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16541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775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you ever need support about </a:t>
            </a:r>
            <a:r>
              <a:rPr lang="en-US" sz="4366" dirty="0" smtClean="0"/>
              <a:t>stereotypes/discrimination for yourself, a friend or family member you can find it here: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11231599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Don’t forget that tomorrow everyone should wear </a:t>
            </a:r>
            <a:r>
              <a:rPr lang="en-US" sz="4000" b="1" dirty="0" smtClean="0"/>
              <a:t>full Hodge Hill PE Kit and trainers. 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dirty="0" smtClean="0"/>
              <a:t>Remember it is a normal school day with normal rules. Any item that is not part of the PE will be confiscated.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must also bring all your equipment as normal including your Passport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KIDZFIT WORKSHOPS</a:t>
            </a:r>
            <a:endParaRPr sz="2426" spc="27" dirty="0"/>
          </a:p>
        </p:txBody>
      </p:sp>
    </p:spTree>
    <p:extLst>
      <p:ext uri="{BB962C8B-B14F-4D97-AF65-F5344CB8AC3E}">
        <p14:creationId xmlns:p14="http://schemas.microsoft.com/office/powerpoint/2010/main" val="14368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11231599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Two tutor groups at a time will be taking part in the workshops.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should go </a:t>
            </a:r>
            <a:r>
              <a:rPr lang="en-US" sz="4000" b="1" dirty="0" smtClean="0"/>
              <a:t>straight to West Hall </a:t>
            </a:r>
            <a:r>
              <a:rPr lang="en-US" sz="4000" dirty="0" smtClean="0"/>
              <a:t>when it is your turn to take part in the workshop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Period 1 – 7E1 and 7E2</a:t>
            </a:r>
          </a:p>
          <a:p>
            <a:pPr marL="0" indent="0">
              <a:buNone/>
            </a:pPr>
            <a:r>
              <a:rPr lang="en-US" sz="4000" dirty="0" smtClean="0"/>
              <a:t>Period 2 – 7E3 and 7E4</a:t>
            </a:r>
          </a:p>
          <a:p>
            <a:pPr marL="0" indent="0">
              <a:buNone/>
            </a:pPr>
            <a:r>
              <a:rPr lang="en-US" sz="4000" dirty="0" smtClean="0"/>
              <a:t>Period 3 – 7E5 and 7W1</a:t>
            </a:r>
          </a:p>
          <a:p>
            <a:pPr marL="0" indent="0">
              <a:buNone/>
            </a:pPr>
            <a:r>
              <a:rPr lang="en-US" sz="4000" dirty="0" smtClean="0"/>
              <a:t>Period 4 – 7W2 and 7W3</a:t>
            </a:r>
          </a:p>
          <a:p>
            <a:pPr marL="0" indent="0">
              <a:buNone/>
            </a:pPr>
            <a:r>
              <a:rPr lang="en-US" sz="4000" dirty="0" smtClean="0"/>
              <a:t>Period 5 – 7W4 and 7W5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KIDZFIT WORKSHOPS</a:t>
            </a:r>
            <a:endParaRPr sz="2426" spc="27" dirty="0"/>
          </a:p>
        </p:txBody>
      </p:sp>
    </p:spTree>
    <p:extLst>
      <p:ext uri="{BB962C8B-B14F-4D97-AF65-F5344CB8AC3E}">
        <p14:creationId xmlns:p14="http://schemas.microsoft.com/office/powerpoint/2010/main" val="16088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89" y="1062085"/>
            <a:ext cx="5647137" cy="56471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730" y="69076"/>
            <a:ext cx="6514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33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Relationships: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677" y="1587019"/>
            <a:ext cx="1445948" cy="1007970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33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makes a good friend?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26026" y="1618283"/>
            <a:ext cx="1445948" cy="1007970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33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is peer pressure?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470375" y="1592986"/>
            <a:ext cx="1445948" cy="1007970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33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is the difference between bullying and banter?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14724" y="1587018"/>
            <a:ext cx="1445948" cy="1007970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33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Are online friendship safe?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422592" y="1606368"/>
            <a:ext cx="1514726" cy="1007970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33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is cyberbullying?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499237" y="1605351"/>
            <a:ext cx="1445948" cy="1007970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33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are </a:t>
            </a: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stereotypes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906" y="3123362"/>
            <a:ext cx="6774434" cy="3585860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5" tIns="27723" rIns="55445" bIns="2772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73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73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73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are stereotypes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73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73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16" indent="-138616" defTabSz="554473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stereotypes</a:t>
            </a:r>
          </a:p>
          <a:p>
            <a:pPr marL="138616" indent="-138616" defTabSz="554473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Stereotypes and discrimination</a:t>
            </a:r>
          </a:p>
          <a:p>
            <a:pPr marL="138616" indent="-138616" defTabSz="554473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Examples of untrue stereotypes</a:t>
            </a:r>
          </a:p>
          <a:p>
            <a:pPr marL="138616" indent="-138616" defTabSz="554473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893" y="3095776"/>
            <a:ext cx="4674338" cy="3585860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5" tIns="27723" rIns="55445" bIns="2772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73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73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73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33051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Stereotypes are…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“a mistaken idea or belief many people think about a thing or group that is based upon how they look on the outside, which may be untrue or only partly true.”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stereotypes?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49029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16541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54" y="2573835"/>
            <a:ext cx="1133633" cy="114316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This links to the Golden Thread of </a:t>
            </a:r>
            <a:r>
              <a:rPr lang="en-US" sz="3638" b="1" dirty="0" smtClean="0"/>
              <a:t>“Secure your Relationships“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Judging a person or a group of people before you get to know them cements untrue stereotypes. You can secure your relationships with people by not being judgmental and getting to know people first.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62" y="3628486"/>
            <a:ext cx="4428394" cy="680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920" y="3044808"/>
            <a:ext cx="704948" cy="1543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94" y="2749492"/>
            <a:ext cx="3277057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8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9213" t="20601" r="36219" b="59099"/>
          <a:stretch/>
        </p:blipFill>
        <p:spPr>
          <a:xfrm>
            <a:off x="7689948" y="2271251"/>
            <a:ext cx="4083018" cy="320020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354551" y="1465007"/>
            <a:ext cx="7335397" cy="5213402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lvl="0" defTabSz="914400"/>
            <a:r>
              <a:rPr lang="en-US" sz="4000" b="1" kern="0" dirty="0" smtClean="0">
                <a:solidFill>
                  <a:srgbClr val="323232"/>
                </a:solidFill>
                <a:latin typeface="Calibri" panose="020F0502020204030204"/>
              </a:rPr>
              <a:t>Individual Liberty </a:t>
            </a:r>
            <a:r>
              <a:rPr lang="en-US" sz="4000" kern="0" dirty="0" smtClean="0">
                <a:solidFill>
                  <a:srgbClr val="323232"/>
                </a:solidFill>
                <a:latin typeface="Calibri" panose="020F0502020204030204"/>
              </a:rPr>
              <a:t>is a British Value. This means that everyone is free to act and express themselves freely. It is important to not judge a person for how they act. Get to know the person to understand their view and actions even if you do not initially agree with it.</a:t>
            </a:r>
            <a:endParaRPr kumimoji="0" lang="en-US" sz="4000" i="0" u="none" strike="noStrike" kern="0" cap="none" spc="0" normalizeH="0" baseline="0" noProof="0" dirty="0" smtClean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48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1163</Words>
  <Application>Microsoft Office PowerPoint</Application>
  <PresentationFormat>Widescreen</PresentationFormat>
  <Paragraphs>165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Comic Sans MS</vt:lpstr>
      <vt:lpstr>Lato</vt:lpstr>
      <vt:lpstr>LondrinaSolid-Black</vt:lpstr>
      <vt:lpstr>Segoe UI</vt:lpstr>
      <vt:lpstr>Verdana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KIDZFIT WORKSHOPS</vt:lpstr>
      <vt:lpstr>KIDZFIT WORKSHOPS</vt:lpstr>
      <vt:lpstr>PowerPoint Presentation</vt:lpstr>
      <vt:lpstr>What are stereotypes?</vt:lpstr>
      <vt:lpstr>Why are we learning about this?</vt:lpstr>
      <vt:lpstr>Why are we learning about this?</vt:lpstr>
      <vt:lpstr>Why are we learning about this?</vt:lpstr>
      <vt:lpstr>Examples of stereotypes</vt:lpstr>
      <vt:lpstr>Examples of stereotypes</vt:lpstr>
      <vt:lpstr>Stereotypes</vt:lpstr>
      <vt:lpstr>Stereotypes and discrimination</vt:lpstr>
      <vt:lpstr>Stereotypes and discrimination</vt:lpstr>
      <vt:lpstr>Stereotypes and discrimination</vt:lpstr>
      <vt:lpstr>Stereotypes and discrimination</vt:lpstr>
      <vt:lpstr>Age stereotypes</vt:lpstr>
      <vt:lpstr>Age stereotypes</vt:lpstr>
      <vt:lpstr>Age stereotypes</vt:lpstr>
      <vt:lpstr>Age stereotypes</vt:lpstr>
      <vt:lpstr>Age stereotypes</vt:lpstr>
      <vt:lpstr>Age stereotypes</vt:lpstr>
      <vt:lpstr>Reflection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90</cp:revision>
  <dcterms:created xsi:type="dcterms:W3CDTF">2024-08-15T13:31:51Z</dcterms:created>
  <dcterms:modified xsi:type="dcterms:W3CDTF">2025-04-14T10:45:55Z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