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30" r:id="rId5"/>
  </p:sldMasterIdLst>
  <p:notesMasterIdLst>
    <p:notesMasterId r:id="rId23"/>
  </p:notesMasterIdLst>
  <p:sldIdLst>
    <p:sldId id="352" r:id="rId6"/>
    <p:sldId id="293" r:id="rId7"/>
    <p:sldId id="278" r:id="rId8"/>
    <p:sldId id="258" r:id="rId9"/>
    <p:sldId id="316" r:id="rId10"/>
    <p:sldId id="317" r:id="rId11"/>
    <p:sldId id="318" r:id="rId12"/>
    <p:sldId id="353" r:id="rId13"/>
    <p:sldId id="341" r:id="rId14"/>
    <p:sldId id="339" r:id="rId15"/>
    <p:sldId id="340" r:id="rId16"/>
    <p:sldId id="361" r:id="rId17"/>
    <p:sldId id="362" r:id="rId18"/>
    <p:sldId id="363" r:id="rId19"/>
    <p:sldId id="364" r:id="rId20"/>
    <p:sldId id="365" r:id="rId21"/>
    <p:sldId id="36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ZntvfsQptaKB4Lkleye1LA==" hashData="dwfUJQfcgIjeE+2wQObemCWHxjgObd4OBIWqbQ9mSRE3vaCOYdu2jOzHUDIYlaLwhtKz8hDnIVJy+Rmz8nU6H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9" d="100"/>
          <a:sy n="109" d="100"/>
        </p:scale>
        <p:origin x="6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Please give time for the students to produce answers for themselves before showing answers.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D6A70-63EA-426D-B8D5-D5B61176F00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39561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4EEB56-BCA5-684F-88D0-DE52578AC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4097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357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94076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7648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9" y="722979"/>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defTabSz="914358">
              <a:defRPr/>
            </a:pPr>
            <a:fld id="{9BD23B10-5F6E-4C31-BD4A-EB0C393B227D}" type="datetimeFigureOut">
              <a:rPr lang="en-GB" smtClean="0">
                <a:solidFill>
                  <a:prstClr val="black">
                    <a:tint val="75000"/>
                  </a:prstClr>
                </a:solidFill>
                <a:latin typeface="Segoe UI" panose="020B0502040204020203" pitchFamily="34" charset="0"/>
                <a:cs typeface="Segoe UI" panose="020B0502040204020203" pitchFamily="34" charset="0"/>
              </a:rPr>
              <a:pPr defTabSz="914358">
                <a:defRPr/>
              </a:pPr>
              <a:t>14/04/2025</a:t>
            </a:fld>
            <a:endParaRPr lang="en-GB">
              <a:solidFill>
                <a:prstClr val="black">
                  <a:tint val="75000"/>
                </a:prstClr>
              </a:solidFill>
              <a:latin typeface="Segoe UI" panose="020B0502040204020203" pitchFamily="34" charset="0"/>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defTabSz="914358">
              <a:defRPr/>
            </a:pPr>
            <a:endParaRPr lang="en-GB">
              <a:solidFill>
                <a:prstClr val="black">
                  <a:tint val="75000"/>
                </a:prstClr>
              </a:solidFill>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defTabSz="914358">
              <a:defRPr/>
            </a:pPr>
            <a:fld id="{FC676166-4FC4-466E-B78C-00BED8E29C44}" type="slidenum">
              <a:rPr lang="en-GB" smtClean="0">
                <a:solidFill>
                  <a:prstClr val="black">
                    <a:tint val="75000"/>
                  </a:prstClr>
                </a:solidFill>
                <a:latin typeface="Segoe UI" panose="020B0502040204020203" pitchFamily="34" charset="0"/>
                <a:cs typeface="Segoe UI" panose="020B0502040204020203" pitchFamily="34" charset="0"/>
              </a:rPr>
              <a:pPr defTabSz="914358">
                <a:defRPr/>
              </a:pPr>
              <a:t>‹#›</a:t>
            </a:fld>
            <a:endParaRPr lang="en-GB">
              <a:solidFill>
                <a:prstClr val="black">
                  <a:tint val="75000"/>
                </a:prstClr>
              </a:solidFill>
              <a:latin typeface="Segoe UI" panose="020B0502040204020203" pitchFamily="34" charset="0"/>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3"/>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90"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572529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17744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574878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79292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60500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30750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539761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41874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91392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9610560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061112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8268828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905034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3890480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ought for the day">
    <p:bg>
      <p:bgPr>
        <a:solidFill>
          <a:srgbClr val="142A33"/>
        </a:solidFill>
        <a:effectLst/>
      </p:bgPr>
    </p:bg>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normAutofit/>
          </a:bodyPr>
          <a:lstStyle>
            <a:lvl1pPr marL="0" indent="0">
              <a:buNone/>
              <a:defRPr sz="5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hasCustomPrompt="1"/>
          </p:nvPr>
        </p:nvSpPr>
        <p:spPr>
          <a:xfrm>
            <a:off x="4495966" y="219073"/>
            <a:ext cx="4480560" cy="565150"/>
          </a:xfrm>
        </p:spPr>
        <p:txBody>
          <a:bodyPr/>
          <a:lstStyle>
            <a:lvl1pPr marL="0" indent="0">
              <a:buNone/>
              <a:defRPr>
                <a:solidFill>
                  <a:schemeClr val="bg1"/>
                </a:solidFill>
              </a:defRPr>
            </a:lvl1pPr>
          </a:lstStyle>
          <a:p>
            <a:pPr lvl="0"/>
            <a:r>
              <a:rPr lang="en-US" dirty="0"/>
              <a:t>Thought for the Day</a:t>
            </a:r>
          </a:p>
        </p:txBody>
      </p:sp>
    </p:spTree>
    <p:extLst>
      <p:ext uri="{BB962C8B-B14F-4D97-AF65-F5344CB8AC3E}">
        <p14:creationId xmlns:p14="http://schemas.microsoft.com/office/powerpoint/2010/main" val="28927982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ormNotices">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Box 4">
            <a:extLst>
              <a:ext uri="{FF2B5EF4-FFF2-40B4-BE49-F238E27FC236}">
                <a16:creationId xmlns:a16="http://schemas.microsoft.com/office/drawing/2014/main" id="{53766D18-996A-0B47-AEC7-4F6DBEFDFC51}"/>
              </a:ext>
            </a:extLst>
          </p:cNvPr>
          <p:cNvSpPr txBox="1"/>
          <p:nvPr userDrawn="1"/>
        </p:nvSpPr>
        <p:spPr>
          <a:xfrm>
            <a:off x="254000" y="170287"/>
            <a:ext cx="213378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Tutor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Notices</a:t>
            </a:r>
          </a:p>
        </p:txBody>
      </p:sp>
    </p:spTree>
    <p:extLst>
      <p:ext uri="{BB962C8B-B14F-4D97-AF65-F5344CB8AC3E}">
        <p14:creationId xmlns:p14="http://schemas.microsoft.com/office/powerpoint/2010/main" val="31819909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Introduction Slide">
    <p:bg>
      <p:bgPr>
        <a:gradFill>
          <a:gsLst>
            <a:gs pos="0">
              <a:srgbClr val="142A33"/>
            </a:gs>
            <a:gs pos="100000">
              <a:srgbClr val="A1A1A1"/>
            </a:gs>
          </a:gsLst>
          <a:lin ang="0" scaled="0"/>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F2D0FF-C91E-0662-D95B-3739CDBA7F31}"/>
              </a:ext>
            </a:extLst>
          </p:cNvPr>
          <p:cNvPicPr>
            <a:picLocks noGrp="1" noRot="1" noChangeAspect="1" noMove="1" noResize="1" noEditPoints="1" noAdjustHandles="1" noChangeArrowheads="1" noChangeShapeType="1" noCrop="1"/>
          </p:cNvPicPr>
          <p:nvPr userDrawn="1"/>
        </p:nvPicPr>
        <p:blipFill>
          <a:blip r:embed="rId2" cstate="print">
            <a:alphaModFix amt="50000"/>
            <a:extLst>
              <a:ext uri="{28A0092B-C50C-407E-A947-70E740481C1C}">
                <a14:useLocalDpi xmlns:a14="http://schemas.microsoft.com/office/drawing/2010/main" val="0"/>
              </a:ext>
            </a:extLst>
          </a:blip>
          <a:srcRect t="8336" b="8336"/>
          <a:stretch/>
        </p:blipFill>
        <p:spPr>
          <a:xfrm>
            <a:off x="-4568" y="107209"/>
            <a:ext cx="12192000" cy="6783027"/>
          </a:xfrm>
          <a:prstGeom prst="rect">
            <a:avLst/>
          </a:prstGeom>
        </p:spPr>
      </p:pic>
      <p:sp>
        <p:nvSpPr>
          <p:cNvPr id="2" name="Title 1">
            <a:extLst>
              <a:ext uri="{FF2B5EF4-FFF2-40B4-BE49-F238E27FC236}">
                <a16:creationId xmlns:a16="http://schemas.microsoft.com/office/drawing/2014/main" id="{DE757D89-E675-74AB-2442-713E256C99D7}"/>
              </a:ext>
            </a:extLst>
          </p:cNvPr>
          <p:cNvSpPr>
            <a:spLocks noGrp="1" noRot="1" noMove="1" noResize="1" noEditPoints="1" noAdjustHandles="1" noChangeArrowheads="1" noChangeShapeType="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4B46DF7-E730-3808-DFE6-E8A7219A2DFF}"/>
              </a:ext>
            </a:extLst>
          </p:cNvPr>
          <p:cNvSpPr>
            <a:spLocks noGrp="1" noRot="1" noMove="1" noResize="1" noEditPoints="1" noAdjustHandles="1" noChangeArrowheads="1" noChangeShapeType="1"/>
          </p:cNvSpPr>
          <p:nvPr>
            <p:ph type="subTitle" idx="1"/>
          </p:nvPr>
        </p:nvSpPr>
        <p:spPr>
          <a:xfrm>
            <a:off x="1524000" y="3602038"/>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088F665-49CD-59A9-11DE-BB09A5CAF89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7" name="Picture 6" descr="Background pattern">
            <a:extLst>
              <a:ext uri="{FF2B5EF4-FFF2-40B4-BE49-F238E27FC236}">
                <a16:creationId xmlns:a16="http://schemas.microsoft.com/office/drawing/2014/main" id="{C3958AE2-3799-2F27-3269-EF0C5C46C07A}"/>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6741857" y="1412426"/>
            <a:ext cx="5445575" cy="5445574"/>
          </a:xfrm>
          <a:prstGeom prst="rect">
            <a:avLst/>
          </a:prstGeom>
        </p:spPr>
      </p:pic>
      <p:sp>
        <p:nvSpPr>
          <p:cNvPr id="5" name="Footer Placeholder 4">
            <a:extLst>
              <a:ext uri="{FF2B5EF4-FFF2-40B4-BE49-F238E27FC236}">
                <a16:creationId xmlns:a16="http://schemas.microsoft.com/office/drawing/2014/main" id="{507507A6-6F0B-A5D0-C545-B8EFB514FE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3969F593-5F6F-8FC6-1767-422676EB4E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2C54C6E0-A10F-DABD-9464-B83AD0447048}"/>
              </a:ext>
            </a:extLst>
          </p:cNvPr>
          <p:cNvPicPr>
            <a:picLocks noChangeAspect="1"/>
          </p:cNvPicPr>
          <p:nvPr userDrawn="1"/>
        </p:nvPicPr>
        <p:blipFill>
          <a:blip r:embed="rId4"/>
          <a:stretch>
            <a:fillRect/>
          </a:stretch>
        </p:blipFill>
        <p:spPr>
          <a:xfrm>
            <a:off x="0" y="2"/>
            <a:ext cx="12192000" cy="107207"/>
          </a:xfrm>
          <a:prstGeom prst="rect">
            <a:avLst/>
          </a:prstGeom>
        </p:spPr>
      </p:pic>
      <p:pic>
        <p:nvPicPr>
          <p:cNvPr id="11" name="Picture 10" descr="Logo&#10;&#10;Description automatically generated">
            <a:extLst>
              <a:ext uri="{FF2B5EF4-FFF2-40B4-BE49-F238E27FC236}">
                <a16:creationId xmlns:a16="http://schemas.microsoft.com/office/drawing/2014/main" id="{E431FA24-8845-15E2-44E2-D772E2718F4C}"/>
              </a:ext>
            </a:extLst>
          </p:cNvPr>
          <p:cNvPicPr>
            <a:picLocks noGrp="1" noRot="1" noMove="1" noResize="1" noEditPoints="1" noAdjustHandles="1" noChangeArrowheads="1" noChangeShapeType="1" noCrop="1"/>
          </p:cNvPicPr>
          <p:nvPr userDrawn="1"/>
        </p:nvPicPr>
        <p:blipFill>
          <a:blip r:embed="rId5" cstate="print">
            <a:extLst>
              <a:ext uri="{28A0092B-C50C-407E-A947-70E740481C1C}">
                <a14:useLocalDpi xmlns:a14="http://schemas.microsoft.com/office/drawing/2010/main" val="0"/>
              </a:ext>
            </a:extLst>
          </a:blip>
          <a:stretch>
            <a:fillRect/>
          </a:stretch>
        </p:blipFill>
        <p:spPr>
          <a:xfrm>
            <a:off x="9194051" y="212897"/>
            <a:ext cx="2804391" cy="429072"/>
          </a:xfrm>
          <a:prstGeom prst="rect">
            <a:avLst/>
          </a:prstGeom>
        </p:spPr>
      </p:pic>
    </p:spTree>
    <p:extLst>
      <p:ext uri="{BB962C8B-B14F-4D97-AF65-F5344CB8AC3E}">
        <p14:creationId xmlns:p14="http://schemas.microsoft.com/office/powerpoint/2010/main" val="14087462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WeeklyTopics">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A491EEC0-558D-6ACB-E084-6414A1220195}"/>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252633" y="956734"/>
            <a:ext cx="5901266" cy="5901266"/>
          </a:xfrm>
          <a:prstGeom prst="rect">
            <a:avLst/>
          </a:prstGeom>
        </p:spPr>
      </p:pic>
      <p:sp>
        <p:nvSpPr>
          <p:cNvPr id="4" name="Date Placeholder 3">
            <a:extLst>
              <a:ext uri="{FF2B5EF4-FFF2-40B4-BE49-F238E27FC236}">
                <a16:creationId xmlns:a16="http://schemas.microsoft.com/office/drawing/2014/main" id="{E0A6B650-8229-F355-0AA7-1AC2F404267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D4690A8E-F23E-1D68-56F8-CC814F5645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FAD4EB72-E43E-DCD9-F87A-3F10F1933D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E39044E1-3B00-7662-C79A-987CD8B7FEE0}"/>
              </a:ext>
            </a:extLst>
          </p:cNvPr>
          <p:cNvPicPr>
            <a:picLocks noChangeAspect="1"/>
          </p:cNvPicPr>
          <p:nvPr userDrawn="1"/>
        </p:nvPicPr>
        <p:blipFill>
          <a:blip r:embed="rId3"/>
          <a:stretch>
            <a:fillRect/>
          </a:stretch>
        </p:blipFill>
        <p:spPr>
          <a:xfrm>
            <a:off x="0" y="2"/>
            <a:ext cx="12192000" cy="107207"/>
          </a:xfrm>
          <a:prstGeom prst="rect">
            <a:avLst/>
          </a:prstGeom>
        </p:spPr>
      </p:pic>
      <p:sp>
        <p:nvSpPr>
          <p:cNvPr id="10" name="Content Placeholder 2">
            <a:extLst>
              <a:ext uri="{FF2B5EF4-FFF2-40B4-BE49-F238E27FC236}">
                <a16:creationId xmlns:a16="http://schemas.microsoft.com/office/drawing/2014/main" id="{7EA06688-325F-1275-B49F-9CC255BE871F}"/>
              </a:ext>
            </a:extLst>
          </p:cNvPr>
          <p:cNvSpPr>
            <a:spLocks noGrp="1"/>
          </p:cNvSpPr>
          <p:nvPr>
            <p:ph idx="13"/>
          </p:nvPr>
        </p:nvSpPr>
        <p:spPr>
          <a:xfrm>
            <a:off x="2264833" y="1780113"/>
            <a:ext cx="3530600" cy="1146175"/>
          </a:xfrm>
        </p:spPr>
        <p:txBody>
          <a:bodyPr>
            <a:noAutofit/>
          </a:bodyPr>
          <a:lstStyle>
            <a:lvl1pPr marL="0" indent="0">
              <a:buNone/>
              <a:defRPr sz="3200"/>
            </a:lvl1pPr>
          </a:lstStyle>
          <a:p>
            <a:pPr lvl="0"/>
            <a:r>
              <a:rPr lang="en-US"/>
              <a:t>Click to edit Master text styles</a:t>
            </a:r>
          </a:p>
        </p:txBody>
      </p:sp>
      <p:sp>
        <p:nvSpPr>
          <p:cNvPr id="12" name="Content Placeholder 2">
            <a:extLst>
              <a:ext uri="{FF2B5EF4-FFF2-40B4-BE49-F238E27FC236}">
                <a16:creationId xmlns:a16="http://schemas.microsoft.com/office/drawing/2014/main" id="{140D572E-EEA5-59D9-7FEE-D99B6630BBE7}"/>
              </a:ext>
            </a:extLst>
          </p:cNvPr>
          <p:cNvSpPr>
            <a:spLocks noGrp="1"/>
          </p:cNvSpPr>
          <p:nvPr>
            <p:ph idx="15"/>
          </p:nvPr>
        </p:nvSpPr>
        <p:spPr>
          <a:xfrm>
            <a:off x="8140701" y="1780113"/>
            <a:ext cx="3530600" cy="1146175"/>
          </a:xfrm>
        </p:spPr>
        <p:txBody>
          <a:bodyPr>
            <a:noAutofit/>
          </a:bodyPr>
          <a:lstStyle>
            <a:lvl1pPr marL="0" indent="0">
              <a:buNone/>
              <a:defRPr sz="3200"/>
            </a:lvl1pPr>
          </a:lstStyle>
          <a:p>
            <a:pPr lvl="0"/>
            <a:r>
              <a:rPr lang="en-US"/>
              <a:t>Click to edit Master text styles</a:t>
            </a:r>
          </a:p>
        </p:txBody>
      </p:sp>
      <p:sp>
        <p:nvSpPr>
          <p:cNvPr id="8" name="TextBox 7">
            <a:extLst>
              <a:ext uri="{FF2B5EF4-FFF2-40B4-BE49-F238E27FC236}">
                <a16:creationId xmlns:a16="http://schemas.microsoft.com/office/drawing/2014/main" id="{A259BCCC-30E3-CD78-56FF-9C5B73860882}"/>
              </a:ext>
            </a:extLst>
          </p:cNvPr>
          <p:cNvSpPr txBox="1"/>
          <p:nvPr userDrawn="1"/>
        </p:nvSpPr>
        <p:spPr>
          <a:xfrm>
            <a:off x="492369" y="558800"/>
            <a:ext cx="555915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This Week’s Tutor Times</a:t>
            </a:r>
          </a:p>
        </p:txBody>
      </p:sp>
      <p:sp>
        <p:nvSpPr>
          <p:cNvPr id="15" name="TextBox 14">
            <a:extLst>
              <a:ext uri="{FF2B5EF4-FFF2-40B4-BE49-F238E27FC236}">
                <a16:creationId xmlns:a16="http://schemas.microsoft.com/office/drawing/2014/main" id="{C19442F8-8DCB-B140-8834-61B3C20C4A2C}"/>
              </a:ext>
            </a:extLst>
          </p:cNvPr>
          <p:cNvSpPr txBox="1"/>
          <p:nvPr userDrawn="1"/>
        </p:nvSpPr>
        <p:spPr>
          <a:xfrm>
            <a:off x="537633" y="1648367"/>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01</a:t>
            </a:r>
          </a:p>
        </p:txBody>
      </p:sp>
      <p:sp>
        <p:nvSpPr>
          <p:cNvPr id="16" name="TextBox 15">
            <a:extLst>
              <a:ext uri="{FF2B5EF4-FFF2-40B4-BE49-F238E27FC236}">
                <a16:creationId xmlns:a16="http://schemas.microsoft.com/office/drawing/2014/main" id="{EEA4DA85-D443-5D84-33A3-A3C9B944791A}"/>
              </a:ext>
            </a:extLst>
          </p:cNvPr>
          <p:cNvSpPr txBox="1"/>
          <p:nvPr userDrawn="1"/>
        </p:nvSpPr>
        <p:spPr>
          <a:xfrm>
            <a:off x="6417694" y="1635519"/>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02</a:t>
            </a:r>
          </a:p>
        </p:txBody>
      </p:sp>
    </p:spTree>
    <p:extLst>
      <p:ext uri="{BB962C8B-B14F-4D97-AF65-F5344CB8AC3E}">
        <p14:creationId xmlns:p14="http://schemas.microsoft.com/office/powerpoint/2010/main" val="19352994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odaysTopics">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A491EEC0-558D-6ACB-E084-6414A1220195}"/>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252633" y="956734"/>
            <a:ext cx="5901266" cy="5901266"/>
          </a:xfrm>
          <a:prstGeom prst="rect">
            <a:avLst/>
          </a:prstGeom>
        </p:spPr>
      </p:pic>
      <p:sp>
        <p:nvSpPr>
          <p:cNvPr id="4" name="Date Placeholder 3">
            <a:extLst>
              <a:ext uri="{FF2B5EF4-FFF2-40B4-BE49-F238E27FC236}">
                <a16:creationId xmlns:a16="http://schemas.microsoft.com/office/drawing/2014/main" id="{E0A6B650-8229-F355-0AA7-1AC2F404267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D4690A8E-F23E-1D68-56F8-CC814F5645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FAD4EB72-E43E-DCD9-F87A-3F10F1933D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E39044E1-3B00-7662-C79A-987CD8B7FEE0}"/>
              </a:ext>
            </a:extLst>
          </p:cNvPr>
          <p:cNvPicPr>
            <a:picLocks noChangeAspect="1"/>
          </p:cNvPicPr>
          <p:nvPr userDrawn="1"/>
        </p:nvPicPr>
        <p:blipFill>
          <a:blip r:embed="rId3"/>
          <a:stretch>
            <a:fillRect/>
          </a:stretch>
        </p:blipFill>
        <p:spPr>
          <a:xfrm>
            <a:off x="0" y="2"/>
            <a:ext cx="12192000" cy="107207"/>
          </a:xfrm>
          <a:prstGeom prst="rect">
            <a:avLst/>
          </a:prstGeom>
        </p:spPr>
      </p:pic>
      <p:sp>
        <p:nvSpPr>
          <p:cNvPr id="10" name="Content Placeholder 2">
            <a:extLst>
              <a:ext uri="{FF2B5EF4-FFF2-40B4-BE49-F238E27FC236}">
                <a16:creationId xmlns:a16="http://schemas.microsoft.com/office/drawing/2014/main" id="{7EA06688-325F-1275-B49F-9CC255BE871F}"/>
              </a:ext>
            </a:extLst>
          </p:cNvPr>
          <p:cNvSpPr>
            <a:spLocks noGrp="1"/>
          </p:cNvSpPr>
          <p:nvPr>
            <p:ph idx="13"/>
          </p:nvPr>
        </p:nvSpPr>
        <p:spPr>
          <a:xfrm>
            <a:off x="2264833" y="1780113"/>
            <a:ext cx="3530600" cy="1146175"/>
          </a:xfrm>
        </p:spPr>
        <p:txBody>
          <a:bodyPr>
            <a:noAutofit/>
          </a:bodyPr>
          <a:lstStyle>
            <a:lvl1pPr marL="0" indent="0">
              <a:buNone/>
              <a:defRPr sz="3200"/>
            </a:lvl1pPr>
          </a:lstStyle>
          <a:p>
            <a:pPr lvl="0"/>
            <a:r>
              <a:rPr lang="en-US"/>
              <a:t>Click to edit Master text styles</a:t>
            </a:r>
          </a:p>
        </p:txBody>
      </p:sp>
      <p:sp>
        <p:nvSpPr>
          <p:cNvPr id="12" name="Content Placeholder 2">
            <a:extLst>
              <a:ext uri="{FF2B5EF4-FFF2-40B4-BE49-F238E27FC236}">
                <a16:creationId xmlns:a16="http://schemas.microsoft.com/office/drawing/2014/main" id="{140D572E-EEA5-59D9-7FEE-D99B6630BBE7}"/>
              </a:ext>
            </a:extLst>
          </p:cNvPr>
          <p:cNvSpPr>
            <a:spLocks noGrp="1"/>
          </p:cNvSpPr>
          <p:nvPr>
            <p:ph idx="15"/>
          </p:nvPr>
        </p:nvSpPr>
        <p:spPr>
          <a:xfrm>
            <a:off x="8140701" y="1780113"/>
            <a:ext cx="3530600" cy="1146175"/>
          </a:xfrm>
        </p:spPr>
        <p:txBody>
          <a:bodyPr>
            <a:noAutofit/>
          </a:bodyPr>
          <a:lstStyle>
            <a:lvl1pPr marL="0" indent="0">
              <a:buNone/>
              <a:defRPr sz="3200"/>
            </a:lvl1pPr>
          </a:lstStyle>
          <a:p>
            <a:pPr lvl="0"/>
            <a:r>
              <a:rPr lang="en-US"/>
              <a:t>Click to edit Master text styles</a:t>
            </a:r>
          </a:p>
        </p:txBody>
      </p:sp>
      <p:sp>
        <p:nvSpPr>
          <p:cNvPr id="8" name="TextBox 7">
            <a:extLst>
              <a:ext uri="{FF2B5EF4-FFF2-40B4-BE49-F238E27FC236}">
                <a16:creationId xmlns:a16="http://schemas.microsoft.com/office/drawing/2014/main" id="{A259BCCC-30E3-CD78-56FF-9C5B73860882}"/>
              </a:ext>
            </a:extLst>
          </p:cNvPr>
          <p:cNvSpPr txBox="1"/>
          <p:nvPr userDrawn="1"/>
        </p:nvSpPr>
        <p:spPr>
          <a:xfrm>
            <a:off x="492369" y="558800"/>
            <a:ext cx="4369209"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Today’s Tutor Time</a:t>
            </a:r>
          </a:p>
        </p:txBody>
      </p:sp>
      <p:sp>
        <p:nvSpPr>
          <p:cNvPr id="15" name="TextBox 14">
            <a:extLst>
              <a:ext uri="{FF2B5EF4-FFF2-40B4-BE49-F238E27FC236}">
                <a16:creationId xmlns:a16="http://schemas.microsoft.com/office/drawing/2014/main" id="{C19442F8-8DCB-B140-8834-61B3C20C4A2C}"/>
              </a:ext>
            </a:extLst>
          </p:cNvPr>
          <p:cNvSpPr txBox="1"/>
          <p:nvPr userDrawn="1"/>
        </p:nvSpPr>
        <p:spPr>
          <a:xfrm>
            <a:off x="537633" y="1648367"/>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01</a:t>
            </a:r>
          </a:p>
        </p:txBody>
      </p:sp>
      <p:sp>
        <p:nvSpPr>
          <p:cNvPr id="16" name="TextBox 15">
            <a:extLst>
              <a:ext uri="{FF2B5EF4-FFF2-40B4-BE49-F238E27FC236}">
                <a16:creationId xmlns:a16="http://schemas.microsoft.com/office/drawing/2014/main" id="{EEA4DA85-D443-5D84-33A3-A3C9B944791A}"/>
              </a:ext>
            </a:extLst>
          </p:cNvPr>
          <p:cNvSpPr txBox="1"/>
          <p:nvPr userDrawn="1"/>
        </p:nvSpPr>
        <p:spPr>
          <a:xfrm>
            <a:off x="6417694" y="1635519"/>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02</a:t>
            </a:r>
          </a:p>
        </p:txBody>
      </p:sp>
    </p:spTree>
    <p:extLst>
      <p:ext uri="{BB962C8B-B14F-4D97-AF65-F5344CB8AC3E}">
        <p14:creationId xmlns:p14="http://schemas.microsoft.com/office/powerpoint/2010/main" val="2111861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26611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142A3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A9A9D-3D5F-6DCB-A52B-94B75E98100D}"/>
              </a:ext>
            </a:extLst>
          </p:cNvPr>
          <p:cNvSpPr>
            <a:spLocks noGrp="1"/>
          </p:cNvSpPr>
          <p:nvPr>
            <p:ph type="title"/>
          </p:nvPr>
        </p:nvSpPr>
        <p:spPr>
          <a:xfrm>
            <a:off x="831850" y="1608667"/>
            <a:ext cx="4673599" cy="1570144"/>
          </a:xfrm>
        </p:spPr>
        <p:txBody>
          <a:bodyPr anchor="b">
            <a:normAutofit/>
          </a:bodyPr>
          <a:lstStyle>
            <a:lvl1pPr>
              <a:defRPr sz="54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39C642E-FEA0-80DD-9825-BFD38B70FF9B}"/>
              </a:ext>
            </a:extLst>
          </p:cNvPr>
          <p:cNvSpPr>
            <a:spLocks noGrp="1"/>
          </p:cNvSpPr>
          <p:nvPr>
            <p:ph type="body" idx="1"/>
          </p:nvPr>
        </p:nvSpPr>
        <p:spPr>
          <a:xfrm>
            <a:off x="831851" y="3429000"/>
            <a:ext cx="4673599" cy="2660653"/>
          </a:xfrm>
        </p:spPr>
        <p:txBody>
          <a:bodyPr>
            <a:normAutofit/>
          </a:bodyPr>
          <a:lstStyle>
            <a:lvl1pPr marL="0" indent="0">
              <a:buNone/>
              <a:defRPr sz="28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B996C5-AABC-404E-42AB-27336008F1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19773A23-4A9E-D57E-86F2-050896E9D68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8" name="Picture 7">
            <a:extLst>
              <a:ext uri="{FF2B5EF4-FFF2-40B4-BE49-F238E27FC236}">
                <a16:creationId xmlns:a16="http://schemas.microsoft.com/office/drawing/2014/main" id="{8C1B47D6-C0F9-432A-0CF2-D50936D65CF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8115" r="18115"/>
          <a:stretch/>
        </p:blipFill>
        <p:spPr>
          <a:xfrm>
            <a:off x="5734050" y="96656"/>
            <a:ext cx="6457950" cy="6761344"/>
          </a:xfrm>
          <a:prstGeom prst="rect">
            <a:avLst/>
          </a:prstGeom>
        </p:spPr>
      </p:pic>
      <p:sp>
        <p:nvSpPr>
          <p:cNvPr id="6" name="Slide Number Placeholder 5">
            <a:extLst>
              <a:ext uri="{FF2B5EF4-FFF2-40B4-BE49-F238E27FC236}">
                <a16:creationId xmlns:a16="http://schemas.microsoft.com/office/drawing/2014/main" id="{4387374E-1070-24D8-20B7-83AC738B5B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11" name="Picture 10" descr="A picture containing text, clipart&#10;&#10;Description automatically generated">
            <a:extLst>
              <a:ext uri="{FF2B5EF4-FFF2-40B4-BE49-F238E27FC236}">
                <a16:creationId xmlns:a16="http://schemas.microsoft.com/office/drawing/2014/main" id="{082237DE-5398-36FA-98F7-57CCB592B9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60184" y="290288"/>
            <a:ext cx="2804391" cy="429072"/>
          </a:xfrm>
          <a:prstGeom prst="rect">
            <a:avLst/>
          </a:prstGeom>
        </p:spPr>
      </p:pic>
    </p:spTree>
    <p:extLst>
      <p:ext uri="{BB962C8B-B14F-4D97-AF65-F5344CB8AC3E}">
        <p14:creationId xmlns:p14="http://schemas.microsoft.com/office/powerpoint/2010/main" val="37598108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565150"/>
          </a:xfrm>
        </p:spPr>
        <p:txBody>
          <a:bodyPr>
            <a:noAutofit/>
          </a:bodyPr>
          <a:lstStyle>
            <a:lvl1pPr marL="0" indent="0">
              <a:buNone/>
              <a:defRPr sz="2000"/>
            </a:lvl1pPr>
          </a:lstStyle>
          <a:p>
            <a:pPr lvl="0"/>
            <a:r>
              <a:rPr lang="en-US" dirty="0"/>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23802345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402048"/>
          </a:xfrm>
        </p:spPr>
        <p:txBody>
          <a:bodyPr>
            <a:noAutofit/>
          </a:bodyPr>
          <a:lstStyle>
            <a:lvl1pPr marL="0" indent="0">
              <a:buNone/>
              <a:defRPr sz="2000"/>
            </a:lvl1pPr>
          </a:lstStyle>
          <a:p>
            <a:pPr lvl="0"/>
            <a:r>
              <a:rPr lang="en-US" dirty="0"/>
              <a:t>Click to edit Master text styles</a:t>
            </a: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1"/>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1"/>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8" y="722977"/>
            <a:ext cx="7058025" cy="524678"/>
          </a:xfrm>
        </p:spPr>
        <p:txBody>
          <a:bodyPr/>
          <a:lstStyle>
            <a:lvl1pPr marL="0" indent="0" algn="ctr">
              <a:buNone/>
              <a:defRPr/>
            </a:lvl1pPr>
          </a:lstStyle>
          <a:p>
            <a:pPr lvl="0"/>
            <a:endParaRPr lang="en-GB"/>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12951372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Trip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565150"/>
          </a:xfrm>
        </p:spPr>
        <p:txBody>
          <a:bodyPr>
            <a:noAutofit/>
          </a:bodyPr>
          <a:lstStyle>
            <a:lvl1pPr marL="0" indent="0">
              <a:buNone/>
              <a:defRPr sz="2000"/>
            </a:lvl1pPr>
          </a:lstStyle>
          <a:p>
            <a:pPr lvl="0"/>
            <a:r>
              <a:rPr lang="en-US"/>
              <a:t>Click to edit Master text styles</a:t>
            </a:r>
          </a:p>
        </p:txBody>
      </p:sp>
      <p:sp>
        <p:nvSpPr>
          <p:cNvPr id="5" name="Content Placeholder 5">
            <a:extLst>
              <a:ext uri="{FF2B5EF4-FFF2-40B4-BE49-F238E27FC236}">
                <a16:creationId xmlns:a16="http://schemas.microsoft.com/office/drawing/2014/main" id="{0250340C-2EF6-5D1E-7E68-772BB8A3FE89}"/>
              </a:ext>
            </a:extLst>
          </p:cNvPr>
          <p:cNvSpPr>
            <a:spLocks noGrp="1"/>
          </p:cNvSpPr>
          <p:nvPr>
            <p:ph sz="quarter" idx="15"/>
          </p:nvPr>
        </p:nvSpPr>
        <p:spPr>
          <a:xfrm>
            <a:off x="342900" y="887591"/>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5">
            <a:extLst>
              <a:ext uri="{FF2B5EF4-FFF2-40B4-BE49-F238E27FC236}">
                <a16:creationId xmlns:a16="http://schemas.microsoft.com/office/drawing/2014/main" id="{9F126F01-5742-70B5-17B2-8ABE4CDA2B45}"/>
              </a:ext>
            </a:extLst>
          </p:cNvPr>
          <p:cNvSpPr>
            <a:spLocks noGrp="1"/>
          </p:cNvSpPr>
          <p:nvPr>
            <p:ph sz="quarter" idx="16"/>
          </p:nvPr>
        </p:nvSpPr>
        <p:spPr>
          <a:xfrm>
            <a:off x="4319466" y="885365"/>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5">
            <a:extLst>
              <a:ext uri="{FF2B5EF4-FFF2-40B4-BE49-F238E27FC236}">
                <a16:creationId xmlns:a16="http://schemas.microsoft.com/office/drawing/2014/main" id="{5EF9BD21-DC60-80CB-1732-0D764CDE3509}"/>
              </a:ext>
            </a:extLst>
          </p:cNvPr>
          <p:cNvSpPr>
            <a:spLocks noGrp="1"/>
          </p:cNvSpPr>
          <p:nvPr>
            <p:ph sz="quarter" idx="17"/>
          </p:nvPr>
        </p:nvSpPr>
        <p:spPr>
          <a:xfrm>
            <a:off x="8296031" y="885365"/>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970631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913503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1354322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4034679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3200400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5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4273644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6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100414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9051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7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40497162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8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2257749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9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36024835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0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0124989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8581448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256095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13245936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40250869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9046781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449855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027924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247420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42459064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757113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4056912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12705428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1881073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486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3935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8815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theme" Target="../theme/theme4.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image" Target="../media/image5.png"/><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image" Target="../media/image4.png"/><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2.pn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5.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2565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29" r:id="rId12"/>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2540098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D7B8CB-808B-8208-67A5-0A2C69723868}"/>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124B4E-1E40-BB29-4E36-F06414282B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49DE93-3FBD-D0EF-D560-88CA07546659}"/>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cs typeface="Segoe UI" panose="020B05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6BB9594B-B85A-CCC3-8C8E-B67B3A4307C4}"/>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cs typeface="Segoe UI" panose="020B0502040204020203"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0E1FA1D8-95F1-3645-1F21-04416ADFD756}"/>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cs typeface="Segoe UI" panose="020B0502040204020203"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7" name="Picture 6">
            <a:extLst>
              <a:ext uri="{FF2B5EF4-FFF2-40B4-BE49-F238E27FC236}">
                <a16:creationId xmlns:a16="http://schemas.microsoft.com/office/drawing/2014/main" id="{E0C11468-B171-6D12-A62A-F44F4407B739}"/>
              </a:ext>
            </a:extLst>
          </p:cNvPr>
          <p:cNvPicPr>
            <a:picLocks noChangeAspect="1"/>
          </p:cNvPicPr>
          <p:nvPr userDrawn="1"/>
        </p:nvPicPr>
        <p:blipFill>
          <a:blip r:embed="rId22"/>
          <a:stretch>
            <a:fillRect/>
          </a:stretch>
        </p:blipFill>
        <p:spPr>
          <a:xfrm>
            <a:off x="0" y="2"/>
            <a:ext cx="12192000" cy="107207"/>
          </a:xfrm>
          <a:prstGeom prst="rect">
            <a:avLst/>
          </a:prstGeom>
        </p:spPr>
      </p:pic>
      <p:pic>
        <p:nvPicPr>
          <p:cNvPr id="8" name="Picture 7" descr="Logo&#10;&#10;Description automatically generated">
            <a:extLst>
              <a:ext uri="{FF2B5EF4-FFF2-40B4-BE49-F238E27FC236}">
                <a16:creationId xmlns:a16="http://schemas.microsoft.com/office/drawing/2014/main" id="{3120752E-E0EC-FE82-78F5-78E1B5B566A0}"/>
              </a:ext>
            </a:extLst>
          </p:cNvPr>
          <p:cNvPicPr>
            <a:picLocks noGrp="1" noRot="1" noChangeAspect="1" noMove="1" noResize="1" noEditPoints="1" noAdjustHandles="1" noChangeArrowheads="1" noChangeShapeType="1" noCrop="1"/>
          </p:cNvPicPr>
          <p:nvPr userDrawn="1"/>
        </p:nvPicPr>
        <p:blipFill>
          <a:blip r:embed="rId23" cstate="print">
            <a:extLst>
              <a:ext uri="{28A0092B-C50C-407E-A947-70E740481C1C}">
                <a14:useLocalDpi xmlns:a14="http://schemas.microsoft.com/office/drawing/2010/main" val="0"/>
              </a:ext>
            </a:extLst>
          </a:blip>
          <a:stretch>
            <a:fillRect/>
          </a:stretch>
        </p:blipFill>
        <p:spPr>
          <a:xfrm>
            <a:off x="9194051" y="212897"/>
            <a:ext cx="2804391" cy="429072"/>
          </a:xfrm>
          <a:prstGeom prst="rect">
            <a:avLst/>
          </a:prstGeom>
        </p:spPr>
      </p:pic>
      <p:pic>
        <p:nvPicPr>
          <p:cNvPr id="9" name="Picture 8"/>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333380479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Lst>
  <p:txStyles>
    <p:titleStyle>
      <a:lvl1pPr algn="l" defTabSz="914377" rtl="0" eaLnBrk="1" latinLnBrk="0" hangingPunct="1">
        <a:lnSpc>
          <a:spcPct val="90000"/>
        </a:lnSpc>
        <a:spcBef>
          <a:spcPct val="0"/>
        </a:spcBef>
        <a:buNone/>
        <a:defRPr sz="4400" kern="1200">
          <a:solidFill>
            <a:schemeClr val="tx1"/>
          </a:solidFill>
          <a:latin typeface="Segoe UI" panose="020B0502040204020203" pitchFamily="34" charset="0"/>
          <a:ea typeface="Verdana" panose="020B0604030504040204" pitchFamily="34" charset="0"/>
          <a:cs typeface="Segoe UI" panose="020B0502040204020203"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1158645573"/>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6.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86EFE-4154-FD82-C862-6582C0A4E2E9}"/>
            </a:ext>
          </a:extLst>
        </p:cNvPr>
        <p:cNvGrpSpPr/>
        <p:nvPr/>
      </p:nvGrpSpPr>
      <p:grpSpPr>
        <a:xfrm>
          <a:off x="0" y="0"/>
          <a:ext cx="0" cy="0"/>
          <a:chOff x="0" y="0"/>
          <a:chExt cx="0" cy="0"/>
        </a:xfrm>
      </p:grpSpPr>
      <p:sp>
        <p:nvSpPr>
          <p:cNvPr id="6" name="Title 1"/>
          <p:cNvSpPr txBox="1">
            <a:spLocks/>
          </p:cNvSpPr>
          <p:nvPr/>
        </p:nvSpPr>
        <p:spPr>
          <a:xfrm>
            <a:off x="525002" y="240569"/>
            <a:ext cx="7769673" cy="2386762"/>
          </a:xfrm>
          <a:prstGeom prst="rect">
            <a:avLst/>
          </a:prstGeom>
        </p:spPr>
        <p:txBody>
          <a:bodyPr>
            <a:normAutofit fontScale="97500"/>
          </a:bodyPr>
          <a:lstStyle>
            <a:lvl1pPr algn="l" defTabSz="914377" rtl="0" eaLnBrk="1" latinLnBrk="0" hangingPunct="1">
              <a:lnSpc>
                <a:spcPct val="90000"/>
              </a:lnSpc>
              <a:spcBef>
                <a:spcPct val="0"/>
              </a:spcBef>
              <a:buNone/>
              <a:defRPr sz="44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stStyle>
          <a:p>
            <a:r>
              <a:rPr lang="en-GB"/>
              <a:t>Remember to complete all homework tasks on SAM Learning </a:t>
            </a:r>
            <a:endParaRPr lang="en-GB" dirty="0"/>
          </a:p>
        </p:txBody>
      </p:sp>
      <p:sp>
        <p:nvSpPr>
          <p:cNvPr id="7" name="Subtitle 2"/>
          <p:cNvSpPr txBox="1">
            <a:spLocks/>
          </p:cNvSpPr>
          <p:nvPr/>
        </p:nvSpPr>
        <p:spPr>
          <a:xfrm>
            <a:off x="217376" y="2332807"/>
            <a:ext cx="6855595" cy="1655182"/>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We still use Classcharts for announcements, surveys and revision material </a:t>
            </a:r>
          </a:p>
          <a:p>
            <a:endParaRPr lang="en-GB" sz="1800" dirty="0"/>
          </a:p>
          <a:p>
            <a:r>
              <a:rPr lang="en-GB" sz="1800" dirty="0"/>
              <a:t>Homework Club every morning in West Canteen from 8am </a:t>
            </a:r>
          </a:p>
          <a:p>
            <a:endParaRPr lang="en-GB" sz="1800" dirty="0"/>
          </a:p>
          <a:p>
            <a:r>
              <a:rPr lang="en-GB" sz="1800" dirty="0"/>
              <a:t>Library is open before school and at break times</a:t>
            </a:r>
          </a:p>
          <a:p>
            <a:endParaRPr lang="en-GB" sz="1800" dirty="0"/>
          </a:p>
          <a:p>
            <a:r>
              <a:rPr lang="en-GB" sz="1800" dirty="0"/>
              <a:t>Students on the following slides have not completed ALL tasks </a:t>
            </a:r>
          </a:p>
        </p:txBody>
      </p:sp>
      <p:pic>
        <p:nvPicPr>
          <p:cNvPr id="8" name="Picture 7"/>
          <p:cNvPicPr>
            <a:picLocks noChangeAspect="1"/>
          </p:cNvPicPr>
          <p:nvPr/>
        </p:nvPicPr>
        <p:blipFill rotWithShape="1">
          <a:blip r:embed="rId3"/>
          <a:srcRect l="1782" t="1680" r="4835"/>
          <a:stretch/>
        </p:blipFill>
        <p:spPr>
          <a:xfrm>
            <a:off x="8294675" y="542438"/>
            <a:ext cx="2212626" cy="1354500"/>
          </a:xfrm>
          <a:prstGeom prst="rect">
            <a:avLst/>
          </a:prstGeom>
        </p:spPr>
      </p:pic>
      <p:pic>
        <p:nvPicPr>
          <p:cNvPr id="2" name="Picture 1"/>
          <p:cNvPicPr>
            <a:picLocks noChangeAspect="1"/>
          </p:cNvPicPr>
          <p:nvPr/>
        </p:nvPicPr>
        <p:blipFill rotWithShape="1">
          <a:blip r:embed="rId4"/>
          <a:srcRect l="26769" t="41600" r="41731" b="55600"/>
          <a:stretch/>
        </p:blipFill>
        <p:spPr>
          <a:xfrm>
            <a:off x="1642745" y="5344318"/>
            <a:ext cx="10267364" cy="513368"/>
          </a:xfrm>
          <a:prstGeom prst="rect">
            <a:avLst/>
          </a:prstGeom>
        </p:spPr>
      </p:pic>
      <p:sp>
        <p:nvSpPr>
          <p:cNvPr id="3" name="TextBox 2"/>
          <p:cNvSpPr txBox="1"/>
          <p:nvPr/>
        </p:nvSpPr>
        <p:spPr>
          <a:xfrm>
            <a:off x="7582519" y="2572239"/>
            <a:ext cx="2924782" cy="876202"/>
          </a:xfrm>
          <a:prstGeom prst="rect">
            <a:avLst/>
          </a:prstGeom>
          <a:noFill/>
        </p:spPr>
        <p:txBody>
          <a:bodyPr wrap="square" rtlCol="0">
            <a:spAutoFit/>
          </a:bodyPr>
          <a:lstStyle/>
          <a:p>
            <a:pPr algn="ctr"/>
            <a:r>
              <a:rPr lang="en-GB" sz="1698" b="1" dirty="0"/>
              <a:t>Make sure you are completing the SET TASKS! These are the tasks your teachers have set. </a:t>
            </a:r>
          </a:p>
        </p:txBody>
      </p:sp>
      <p:cxnSp>
        <p:nvCxnSpPr>
          <p:cNvPr id="5" name="Straight Arrow Connector 4"/>
          <p:cNvCxnSpPr/>
          <p:nvPr/>
        </p:nvCxnSpPr>
        <p:spPr>
          <a:xfrm flipH="1">
            <a:off x="7072974" y="3729141"/>
            <a:ext cx="1467019" cy="1484218"/>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580501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10000"/>
          </a:bodyPr>
          <a:lstStyle/>
          <a:p>
            <a:pPr marL="0" indent="0">
              <a:buNone/>
            </a:pPr>
            <a:r>
              <a:rPr lang="en-US" sz="4000" dirty="0" smtClean="0"/>
              <a:t>Take out your </a:t>
            </a:r>
            <a:r>
              <a:rPr lang="en-US" sz="4000" dirty="0" err="1" smtClean="0"/>
              <a:t>oracy</a:t>
            </a:r>
            <a:r>
              <a:rPr lang="en-US" sz="4000" dirty="0" smtClean="0"/>
              <a:t> </a:t>
            </a:r>
            <a:r>
              <a:rPr lang="en-US" sz="4000" dirty="0" err="1" smtClean="0"/>
              <a:t>helpsheet</a:t>
            </a:r>
            <a:r>
              <a:rPr lang="en-US" sz="4000" dirty="0" smtClean="0"/>
              <a:t> from your learning wallet.</a:t>
            </a:r>
          </a:p>
          <a:p>
            <a:pPr marL="0" indent="0">
              <a:buNone/>
            </a:pPr>
            <a:endParaRPr lang="en-US" sz="4000" dirty="0"/>
          </a:p>
          <a:p>
            <a:pPr marL="0" indent="0">
              <a:buNone/>
            </a:pPr>
            <a:r>
              <a:rPr lang="en-US" sz="4000" dirty="0" smtClean="0"/>
              <a:t>You have 1 minute to think about the following question:</a:t>
            </a:r>
          </a:p>
          <a:p>
            <a:pPr marL="0" indent="0">
              <a:buNone/>
            </a:pPr>
            <a:endParaRPr lang="en-US" sz="4000" dirty="0"/>
          </a:p>
          <a:p>
            <a:pPr marL="0" indent="0">
              <a:buNone/>
            </a:pPr>
            <a:r>
              <a:rPr lang="en-US" sz="4000" dirty="0" smtClean="0"/>
              <a:t>“what laws are there in the UK?”</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are laws?</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2623586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a:p>
          <a:p>
            <a:pPr marL="0" indent="0">
              <a:buNone/>
            </a:pPr>
            <a:r>
              <a:rPr lang="en-US" sz="4000" dirty="0" smtClean="0"/>
              <a:t>“</a:t>
            </a:r>
            <a:r>
              <a:rPr lang="en-US" sz="4000" dirty="0"/>
              <a:t>what laws are there in the UK?”</a:t>
            </a:r>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are laws?</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1063032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lnSpcReduction="10000"/>
          </a:bodyPr>
          <a:lstStyle/>
          <a:p>
            <a:pPr marL="0" indent="0">
              <a:buNone/>
            </a:pPr>
            <a:r>
              <a:rPr lang="en-US" sz="4000" dirty="0" smtClean="0"/>
              <a:t>Laws are necessary because:</a:t>
            </a:r>
          </a:p>
          <a:p>
            <a:pPr marL="0" indent="0">
              <a:buNone/>
            </a:pPr>
            <a:endParaRPr lang="en-US" sz="4000" dirty="0"/>
          </a:p>
          <a:p>
            <a:pPr marL="0" indent="0">
              <a:buNone/>
            </a:pPr>
            <a:r>
              <a:rPr lang="en-US" sz="4000" b="1" dirty="0" smtClean="0"/>
              <a:t>1. Everyone is kept safe</a:t>
            </a:r>
            <a:r>
              <a:rPr lang="en-US" sz="4000" dirty="0" smtClean="0"/>
              <a:t>. This is achieved through laws such as speed limits, not carrying weapons, age restrictions on things like alcohol and gambling.</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laws necessary?</a:t>
            </a:r>
            <a:endParaRPr sz="2426" spc="27" dirty="0"/>
          </a:p>
        </p:txBody>
      </p:sp>
      <p:pic>
        <p:nvPicPr>
          <p:cNvPr id="4" name="Picture 3"/>
          <p:cNvPicPr>
            <a:picLocks noChangeAspect="1"/>
          </p:cNvPicPr>
          <p:nvPr/>
        </p:nvPicPr>
        <p:blipFill>
          <a:blip r:embed="rId4"/>
          <a:stretch>
            <a:fillRect/>
          </a:stretch>
        </p:blipFill>
        <p:spPr>
          <a:xfrm>
            <a:off x="7805687" y="1127512"/>
            <a:ext cx="2533650" cy="1809750"/>
          </a:xfrm>
          <a:prstGeom prst="rect">
            <a:avLst/>
          </a:prstGeom>
        </p:spPr>
      </p:pic>
      <p:pic>
        <p:nvPicPr>
          <p:cNvPr id="9" name="Picture 8"/>
          <p:cNvPicPr>
            <a:picLocks noChangeAspect="1"/>
          </p:cNvPicPr>
          <p:nvPr/>
        </p:nvPicPr>
        <p:blipFill>
          <a:blip r:embed="rId5"/>
          <a:stretch>
            <a:fillRect/>
          </a:stretch>
        </p:blipFill>
        <p:spPr>
          <a:xfrm>
            <a:off x="8742925" y="2807724"/>
            <a:ext cx="2857500" cy="1600200"/>
          </a:xfrm>
          <a:prstGeom prst="rect">
            <a:avLst/>
          </a:prstGeom>
        </p:spPr>
      </p:pic>
      <p:pic>
        <p:nvPicPr>
          <p:cNvPr id="12" name="Picture 11"/>
          <p:cNvPicPr>
            <a:picLocks noChangeAspect="1"/>
          </p:cNvPicPr>
          <p:nvPr/>
        </p:nvPicPr>
        <p:blipFill>
          <a:blip r:embed="rId6"/>
          <a:stretch>
            <a:fillRect/>
          </a:stretch>
        </p:blipFill>
        <p:spPr>
          <a:xfrm>
            <a:off x="7805687" y="4366891"/>
            <a:ext cx="2705100" cy="1685925"/>
          </a:xfrm>
          <a:prstGeom prst="rect">
            <a:avLst/>
          </a:prstGeom>
        </p:spPr>
      </p:pic>
    </p:spTree>
    <p:extLst>
      <p:ext uri="{BB962C8B-B14F-4D97-AF65-F5344CB8AC3E}">
        <p14:creationId xmlns:p14="http://schemas.microsoft.com/office/powerpoint/2010/main" val="1168491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a:bodyPr>
          <a:lstStyle/>
          <a:p>
            <a:pPr marL="0" indent="0">
              <a:buNone/>
            </a:pPr>
            <a:r>
              <a:rPr lang="en-US" sz="4000" dirty="0" smtClean="0"/>
              <a:t>Laws are necessary because:</a:t>
            </a:r>
          </a:p>
          <a:p>
            <a:pPr marL="0" indent="0">
              <a:buNone/>
            </a:pPr>
            <a:endParaRPr lang="en-US" sz="4000" dirty="0"/>
          </a:p>
          <a:p>
            <a:pPr marL="0" indent="0">
              <a:buNone/>
            </a:pPr>
            <a:r>
              <a:rPr lang="en-US" sz="4000" b="1" dirty="0" smtClean="0"/>
              <a:t>2. Everyone is treated fairly.</a:t>
            </a:r>
            <a:r>
              <a:rPr lang="en-US" sz="4000" dirty="0" smtClean="0"/>
              <a:t> This is shown through the Equality Act (2010) which stops people being discriminated against due to certain characteristics. </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laws necessary?</a:t>
            </a:r>
            <a:endParaRPr sz="2426" spc="27" dirty="0"/>
          </a:p>
        </p:txBody>
      </p:sp>
      <p:pic>
        <p:nvPicPr>
          <p:cNvPr id="4" name="Picture 3"/>
          <p:cNvPicPr>
            <a:picLocks noChangeAspect="1"/>
          </p:cNvPicPr>
          <p:nvPr/>
        </p:nvPicPr>
        <p:blipFill>
          <a:blip r:embed="rId4"/>
          <a:stretch>
            <a:fillRect/>
          </a:stretch>
        </p:blipFill>
        <p:spPr>
          <a:xfrm>
            <a:off x="7805687" y="1127512"/>
            <a:ext cx="2533650" cy="1809750"/>
          </a:xfrm>
          <a:prstGeom prst="rect">
            <a:avLst/>
          </a:prstGeom>
        </p:spPr>
      </p:pic>
      <p:pic>
        <p:nvPicPr>
          <p:cNvPr id="9" name="Picture 8"/>
          <p:cNvPicPr>
            <a:picLocks noChangeAspect="1"/>
          </p:cNvPicPr>
          <p:nvPr/>
        </p:nvPicPr>
        <p:blipFill>
          <a:blip r:embed="rId5"/>
          <a:stretch>
            <a:fillRect/>
          </a:stretch>
        </p:blipFill>
        <p:spPr>
          <a:xfrm>
            <a:off x="8742925" y="2807724"/>
            <a:ext cx="2857500" cy="1600200"/>
          </a:xfrm>
          <a:prstGeom prst="rect">
            <a:avLst/>
          </a:prstGeom>
        </p:spPr>
      </p:pic>
      <p:pic>
        <p:nvPicPr>
          <p:cNvPr id="12" name="Picture 11"/>
          <p:cNvPicPr>
            <a:picLocks noChangeAspect="1"/>
          </p:cNvPicPr>
          <p:nvPr/>
        </p:nvPicPr>
        <p:blipFill>
          <a:blip r:embed="rId6"/>
          <a:stretch>
            <a:fillRect/>
          </a:stretch>
        </p:blipFill>
        <p:spPr>
          <a:xfrm>
            <a:off x="7805687" y="4366891"/>
            <a:ext cx="2705100" cy="1685925"/>
          </a:xfrm>
          <a:prstGeom prst="rect">
            <a:avLst/>
          </a:prstGeom>
        </p:spPr>
      </p:pic>
    </p:spTree>
    <p:extLst>
      <p:ext uri="{BB962C8B-B14F-4D97-AF65-F5344CB8AC3E}">
        <p14:creationId xmlns:p14="http://schemas.microsoft.com/office/powerpoint/2010/main" val="3266635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r>
              <a:rPr lang="en-US" sz="4000" dirty="0" smtClean="0"/>
              <a:t>Laws are necessary because:</a:t>
            </a:r>
          </a:p>
          <a:p>
            <a:pPr marL="0" indent="0">
              <a:buNone/>
            </a:pPr>
            <a:endParaRPr lang="en-US" sz="4000" dirty="0"/>
          </a:p>
          <a:p>
            <a:pPr marL="0" indent="0">
              <a:buNone/>
            </a:pPr>
            <a:r>
              <a:rPr lang="en-US" sz="4000" b="1" dirty="0" smtClean="0"/>
              <a:t>3. Everyone’s property is protected</a:t>
            </a:r>
            <a:r>
              <a:rPr lang="en-US" sz="4000" dirty="0" smtClean="0"/>
              <a:t>. This is shown through laws around theft, burglary and identity fraud.</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laws necessary?</a:t>
            </a:r>
            <a:endParaRPr sz="2426" spc="27" dirty="0"/>
          </a:p>
        </p:txBody>
      </p:sp>
      <p:pic>
        <p:nvPicPr>
          <p:cNvPr id="4" name="Picture 3"/>
          <p:cNvPicPr>
            <a:picLocks noChangeAspect="1"/>
          </p:cNvPicPr>
          <p:nvPr/>
        </p:nvPicPr>
        <p:blipFill>
          <a:blip r:embed="rId4"/>
          <a:stretch>
            <a:fillRect/>
          </a:stretch>
        </p:blipFill>
        <p:spPr>
          <a:xfrm>
            <a:off x="7805687" y="1127512"/>
            <a:ext cx="2533650" cy="1809750"/>
          </a:xfrm>
          <a:prstGeom prst="rect">
            <a:avLst/>
          </a:prstGeom>
        </p:spPr>
      </p:pic>
      <p:pic>
        <p:nvPicPr>
          <p:cNvPr id="9" name="Picture 8"/>
          <p:cNvPicPr>
            <a:picLocks noChangeAspect="1"/>
          </p:cNvPicPr>
          <p:nvPr/>
        </p:nvPicPr>
        <p:blipFill>
          <a:blip r:embed="rId5"/>
          <a:stretch>
            <a:fillRect/>
          </a:stretch>
        </p:blipFill>
        <p:spPr>
          <a:xfrm>
            <a:off x="8742925" y="2807724"/>
            <a:ext cx="2857500" cy="1600200"/>
          </a:xfrm>
          <a:prstGeom prst="rect">
            <a:avLst/>
          </a:prstGeom>
        </p:spPr>
      </p:pic>
      <p:pic>
        <p:nvPicPr>
          <p:cNvPr id="12" name="Picture 11"/>
          <p:cNvPicPr>
            <a:picLocks noChangeAspect="1"/>
          </p:cNvPicPr>
          <p:nvPr/>
        </p:nvPicPr>
        <p:blipFill>
          <a:blip r:embed="rId6"/>
          <a:stretch>
            <a:fillRect/>
          </a:stretch>
        </p:blipFill>
        <p:spPr>
          <a:xfrm>
            <a:off x="7805687" y="4366891"/>
            <a:ext cx="2705100" cy="1685925"/>
          </a:xfrm>
          <a:prstGeom prst="rect">
            <a:avLst/>
          </a:prstGeom>
        </p:spPr>
      </p:pic>
    </p:spTree>
    <p:extLst>
      <p:ext uri="{BB962C8B-B14F-4D97-AF65-F5344CB8AC3E}">
        <p14:creationId xmlns:p14="http://schemas.microsoft.com/office/powerpoint/2010/main" val="2238428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85000" lnSpcReduction="10000"/>
          </a:bodyPr>
          <a:lstStyle/>
          <a:p>
            <a:pPr marL="0" indent="0">
              <a:buNone/>
            </a:pPr>
            <a:r>
              <a:rPr lang="en-US" sz="4000" dirty="0" smtClean="0"/>
              <a:t>Take out your </a:t>
            </a:r>
            <a:r>
              <a:rPr lang="en-US" sz="4000" dirty="0" err="1" smtClean="0"/>
              <a:t>oracy</a:t>
            </a:r>
            <a:r>
              <a:rPr lang="en-US" sz="4000" dirty="0" smtClean="0"/>
              <a:t> </a:t>
            </a:r>
            <a:r>
              <a:rPr lang="en-US" sz="4000" dirty="0" err="1" smtClean="0"/>
              <a:t>helpsheet</a:t>
            </a:r>
            <a:r>
              <a:rPr lang="en-US" sz="4000" dirty="0" smtClean="0"/>
              <a:t> from your learning wallet.</a:t>
            </a:r>
          </a:p>
          <a:p>
            <a:pPr marL="0" indent="0">
              <a:buNone/>
            </a:pPr>
            <a:endParaRPr lang="en-US" sz="4000" dirty="0"/>
          </a:p>
          <a:p>
            <a:pPr marL="0" indent="0">
              <a:buNone/>
            </a:pPr>
            <a:r>
              <a:rPr lang="en-US" sz="4000" dirty="0" smtClean="0"/>
              <a:t>You have 1 minute to think about the following question:</a:t>
            </a:r>
          </a:p>
          <a:p>
            <a:pPr marL="0" indent="0">
              <a:buNone/>
            </a:pPr>
            <a:endParaRPr lang="en-US" sz="4000" dirty="0"/>
          </a:p>
          <a:p>
            <a:pPr marL="0" indent="0">
              <a:buNone/>
            </a:pPr>
            <a:r>
              <a:rPr lang="en-US" sz="4000" dirty="0" smtClean="0"/>
              <a:t>“what would happen if there were no laws? Would people be safe, treated equally and have their property protected?”</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laws are necessary?</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1339537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89694" y="1174805"/>
            <a:ext cx="5874008" cy="5827601"/>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a:p>
          <a:p>
            <a:pPr marL="0" indent="0">
              <a:buNone/>
            </a:pPr>
            <a:r>
              <a:rPr lang="en-US" sz="4000" dirty="0"/>
              <a:t>“what would happen if there were no laws? Would people be safe, treated equally and have their property protected?”</a:t>
            </a:r>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laws are necessary?</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3776637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r>
              <a:rPr lang="en-US" sz="4000" dirty="0" smtClean="0"/>
              <a:t>In your Personal Development lesson this week you will be looking at how laws are created in the UK and if laws are the same in all countries.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are laws?</a:t>
            </a:r>
            <a:endParaRPr sz="2426" spc="27" dirty="0"/>
          </a:p>
        </p:txBody>
      </p:sp>
      <p:pic>
        <p:nvPicPr>
          <p:cNvPr id="4" name="Picture 3"/>
          <p:cNvPicPr>
            <a:picLocks noChangeAspect="1"/>
          </p:cNvPicPr>
          <p:nvPr/>
        </p:nvPicPr>
        <p:blipFill>
          <a:blip r:embed="rId4"/>
          <a:stretch>
            <a:fillRect/>
          </a:stretch>
        </p:blipFill>
        <p:spPr>
          <a:xfrm>
            <a:off x="7805687" y="1127512"/>
            <a:ext cx="2533650" cy="1809750"/>
          </a:xfrm>
          <a:prstGeom prst="rect">
            <a:avLst/>
          </a:prstGeom>
        </p:spPr>
      </p:pic>
      <p:pic>
        <p:nvPicPr>
          <p:cNvPr id="9" name="Picture 8"/>
          <p:cNvPicPr>
            <a:picLocks noChangeAspect="1"/>
          </p:cNvPicPr>
          <p:nvPr/>
        </p:nvPicPr>
        <p:blipFill>
          <a:blip r:embed="rId5"/>
          <a:stretch>
            <a:fillRect/>
          </a:stretch>
        </p:blipFill>
        <p:spPr>
          <a:xfrm>
            <a:off x="8742925" y="2807724"/>
            <a:ext cx="2857500" cy="1600200"/>
          </a:xfrm>
          <a:prstGeom prst="rect">
            <a:avLst/>
          </a:prstGeom>
        </p:spPr>
      </p:pic>
      <p:pic>
        <p:nvPicPr>
          <p:cNvPr id="12" name="Picture 11"/>
          <p:cNvPicPr>
            <a:picLocks noChangeAspect="1"/>
          </p:cNvPicPr>
          <p:nvPr/>
        </p:nvPicPr>
        <p:blipFill>
          <a:blip r:embed="rId6"/>
          <a:stretch>
            <a:fillRect/>
          </a:stretch>
        </p:blipFill>
        <p:spPr>
          <a:xfrm>
            <a:off x="7805687" y="4366891"/>
            <a:ext cx="2705100" cy="1685925"/>
          </a:xfrm>
          <a:prstGeom prst="rect">
            <a:avLst/>
          </a:prstGeom>
        </p:spPr>
      </p:pic>
    </p:spTree>
    <p:extLst>
      <p:ext uri="{BB962C8B-B14F-4D97-AF65-F5344CB8AC3E}">
        <p14:creationId xmlns:p14="http://schemas.microsoft.com/office/powerpoint/2010/main" val="3874263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856088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173C55-CE5D-D7C3-166E-EB96ECDFDDDE}"/>
              </a:ext>
            </a:extLst>
          </p:cNvPr>
          <p:cNvSpPr>
            <a:spLocks noGrp="1"/>
          </p:cNvSpPr>
          <p:nvPr>
            <p:ph sz="quarter" idx="13"/>
          </p:nvPr>
        </p:nvSpPr>
        <p:spPr/>
        <p:txBody>
          <a:bodyPr anchor="ctr">
            <a:normAutofit/>
          </a:bodyPr>
          <a:lstStyle/>
          <a:p>
            <a:pPr algn="ctr">
              <a:lnSpc>
                <a:spcPct val="100000"/>
              </a:lnSpc>
            </a:pPr>
            <a:r>
              <a:rPr lang="en-US" b="1" u="sng" dirty="0" smtClean="0"/>
              <a:t>Thought of the Day</a:t>
            </a:r>
            <a:endParaRPr lang="en-GB" b="1" u="sng" dirty="0" smtClean="0"/>
          </a:p>
          <a:p>
            <a:pPr algn="ctr">
              <a:lnSpc>
                <a:spcPct val="100000"/>
              </a:lnSpc>
            </a:pPr>
            <a:r>
              <a:rPr lang="en-GB" dirty="0" smtClean="0"/>
              <a:t>“The law is the glue that holds society together”</a:t>
            </a:r>
          </a:p>
        </p:txBody>
      </p:sp>
    </p:spTree>
    <p:extLst>
      <p:ext uri="{BB962C8B-B14F-4D97-AF65-F5344CB8AC3E}">
        <p14:creationId xmlns:p14="http://schemas.microsoft.com/office/powerpoint/2010/main" val="12437252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97" y="1061918"/>
            <a:ext cx="5647533" cy="5647533"/>
          </a:xfrm>
          <a:prstGeom prst="rect">
            <a:avLst/>
          </a:prstGeom>
        </p:spPr>
      </p:pic>
      <p:sp>
        <p:nvSpPr>
          <p:cNvPr id="20" name="TextBox 19"/>
          <p:cNvSpPr txBox="1"/>
          <p:nvPr/>
        </p:nvSpPr>
        <p:spPr>
          <a:xfrm>
            <a:off x="99308" y="68840"/>
            <a:ext cx="6514733" cy="1323439"/>
          </a:xfrm>
          <a:prstGeom prst="rect">
            <a:avLst/>
          </a:prstGeom>
          <a:noFill/>
        </p:spPr>
        <p:txBody>
          <a:bodyPr wrap="square" rtlCol="0">
            <a:spAutoFit/>
          </a:bodyPr>
          <a:lstStyle/>
          <a:p>
            <a:pPr algn="ctr" defTabSz="277246">
              <a:defRPr/>
            </a:pPr>
            <a:r>
              <a:rPr lang="en-GB" sz="4000" u="sng" dirty="0">
                <a:solidFill>
                  <a:prstClr val="black"/>
                </a:solidFill>
                <a:latin typeface="Comic Sans MS" panose="030F0702030302020204" pitchFamily="66" charset="0"/>
              </a:rPr>
              <a:t>Secure your Future: 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28" name="Rounded Rectangle 27"/>
          <p:cNvSpPr/>
          <p:nvPr/>
        </p:nvSpPr>
        <p:spPr>
          <a:xfrm>
            <a:off x="581290" y="1586889"/>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democracy?</a:t>
            </a:r>
            <a:endParaRPr lang="en-US" sz="1400" dirty="0">
              <a:solidFill>
                <a:prstClr val="black"/>
              </a:solidFill>
              <a:latin typeface="Comic Sans MS" panose="030F0702030302020204" pitchFamily="66" charset="0"/>
            </a:endParaRPr>
          </a:p>
        </p:txBody>
      </p:sp>
      <p:sp>
        <p:nvSpPr>
          <p:cNvPr id="29" name="Rounded Rectangle 28"/>
          <p:cNvSpPr/>
          <p:nvPr/>
        </p:nvSpPr>
        <p:spPr>
          <a:xfrm>
            <a:off x="2525775" y="1618155"/>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Political Parties in the UK</a:t>
            </a:r>
            <a:endParaRPr lang="en-US" sz="1400" dirty="0">
              <a:solidFill>
                <a:prstClr val="black"/>
              </a:solidFill>
              <a:latin typeface="Comic Sans MS" panose="030F0702030302020204" pitchFamily="66" charset="0"/>
            </a:endParaRPr>
          </a:p>
        </p:txBody>
      </p:sp>
      <p:sp>
        <p:nvSpPr>
          <p:cNvPr id="30" name="Rounded Rectangle 29"/>
          <p:cNvSpPr/>
          <p:nvPr/>
        </p:nvSpPr>
        <p:spPr>
          <a:xfrm>
            <a:off x="4470261" y="1592857"/>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How did the General Election work?</a:t>
            </a:r>
            <a:endParaRPr lang="en-US" sz="1400" dirty="0">
              <a:solidFill>
                <a:prstClr val="black"/>
              </a:solidFill>
              <a:latin typeface="Comic Sans MS" panose="030F0702030302020204" pitchFamily="66" charset="0"/>
            </a:endParaRPr>
          </a:p>
        </p:txBody>
      </p:sp>
      <p:sp>
        <p:nvSpPr>
          <p:cNvPr id="31" name="Rounded Rectangle 30"/>
          <p:cNvSpPr/>
          <p:nvPr/>
        </p:nvSpPr>
        <p:spPr>
          <a:xfrm>
            <a:off x="6414746" y="1586888"/>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does a MP do?</a:t>
            </a:r>
            <a:endParaRPr lang="en-US" sz="1400" dirty="0">
              <a:solidFill>
                <a:prstClr val="black"/>
              </a:solidFill>
              <a:latin typeface="Comic Sans MS" panose="030F0702030302020204" pitchFamily="66" charset="0"/>
            </a:endParaRPr>
          </a:p>
        </p:txBody>
      </p:sp>
      <p:sp>
        <p:nvSpPr>
          <p:cNvPr id="32" name="Rounded Rectangle 31"/>
          <p:cNvSpPr/>
          <p:nvPr/>
        </p:nvSpPr>
        <p:spPr>
          <a:xfrm>
            <a:off x="8422755" y="1606240"/>
            <a:ext cx="1514832"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Who is in the UK Government?</a:t>
            </a:r>
            <a:endParaRPr lang="en-US" sz="1400" dirty="0">
              <a:solidFill>
                <a:prstClr val="black"/>
              </a:solidFill>
              <a:latin typeface="Comic Sans MS" panose="030F0702030302020204" pitchFamily="66" charset="0"/>
            </a:endParaRPr>
          </a:p>
        </p:txBody>
      </p:sp>
      <p:sp>
        <p:nvSpPr>
          <p:cNvPr id="33" name="Rounded Rectangle 32"/>
          <p:cNvSpPr/>
          <p:nvPr/>
        </p:nvSpPr>
        <p:spPr>
          <a:xfrm>
            <a:off x="10499546" y="1605223"/>
            <a:ext cx="1446050" cy="1008041"/>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are laws?</a:t>
            </a:r>
            <a:endParaRPr lang="en-US" sz="1400" dirty="0">
              <a:solidFill>
                <a:prstClr val="black"/>
              </a:solidFill>
              <a:latin typeface="Comic Sans MS" panose="030F0702030302020204" pitchFamily="66" charset="0"/>
            </a:endParaRPr>
          </a:p>
        </p:txBody>
      </p:sp>
      <p:sp>
        <p:nvSpPr>
          <p:cNvPr id="34" name="Content Placeholder 2"/>
          <p:cNvSpPr txBox="1">
            <a:spLocks/>
          </p:cNvSpPr>
          <p:nvPr/>
        </p:nvSpPr>
        <p:spPr>
          <a:xfrm>
            <a:off x="175490" y="3123340"/>
            <a:ext cx="6774910"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1940" b="1" dirty="0">
                <a:solidFill>
                  <a:prstClr val="black"/>
                </a:solidFill>
                <a:latin typeface="Comic Sans MS"/>
              </a:rPr>
              <a:t>Today we will look at:</a:t>
            </a: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smtClean="0">
                <a:solidFill>
                  <a:prstClr val="black"/>
                </a:solidFill>
                <a:latin typeface="Comic Sans MS"/>
              </a:rPr>
              <a:t>What are laws?</a:t>
            </a:r>
            <a:endParaRPr lang="en-US" sz="1940" b="1" dirty="0">
              <a:solidFill>
                <a:prstClr val="black"/>
              </a:solidFill>
              <a:latin typeface="Comic Sans MS"/>
            </a:endParaRP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a:solidFill>
                  <a:prstClr val="black"/>
                </a:solidFill>
                <a:latin typeface="Comic Sans MS"/>
              </a:rPr>
              <a:t>This includes:</a:t>
            </a:r>
          </a:p>
          <a:p>
            <a:pPr marL="138623" indent="-138623" defTabSz="554499">
              <a:lnSpc>
                <a:spcPct val="110000"/>
              </a:lnSpc>
              <a:spcBef>
                <a:spcPts val="607"/>
              </a:spcBef>
              <a:buFontTx/>
              <a:buChar char="-"/>
              <a:defRPr/>
            </a:pPr>
            <a:r>
              <a:rPr lang="en-US" sz="1940" b="1" dirty="0" smtClean="0">
                <a:solidFill>
                  <a:prstClr val="black"/>
                </a:solidFill>
                <a:latin typeface="Comic Sans MS"/>
              </a:rPr>
              <a:t>Definition of laws</a:t>
            </a:r>
          </a:p>
          <a:p>
            <a:pPr marL="138623" indent="-138623" defTabSz="554499">
              <a:lnSpc>
                <a:spcPct val="110000"/>
              </a:lnSpc>
              <a:spcBef>
                <a:spcPts val="607"/>
              </a:spcBef>
              <a:buFontTx/>
              <a:buChar char="-"/>
              <a:defRPr/>
            </a:pPr>
            <a:r>
              <a:rPr lang="en-US" sz="1940" b="1" dirty="0" smtClean="0">
                <a:solidFill>
                  <a:prstClr val="black"/>
                </a:solidFill>
                <a:latin typeface="Comic Sans MS"/>
              </a:rPr>
              <a:t>Why laws are needed</a:t>
            </a:r>
            <a:endParaRPr lang="en-US" sz="1940" b="1" dirty="0">
              <a:solidFill>
                <a:prstClr val="black"/>
              </a:solidFill>
              <a:latin typeface="Comic Sans MS"/>
            </a:endParaRPr>
          </a:p>
        </p:txBody>
      </p:sp>
      <p:sp>
        <p:nvSpPr>
          <p:cNvPr id="14" name="Content Placeholder 2"/>
          <p:cNvSpPr txBox="1">
            <a:spLocks/>
          </p:cNvSpPr>
          <p:nvPr/>
        </p:nvSpPr>
        <p:spPr>
          <a:xfrm>
            <a:off x="7274975" y="3095752"/>
            <a:ext cx="4674666"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2183" b="1" dirty="0">
                <a:solidFill>
                  <a:prstClr val="black"/>
                </a:solidFill>
                <a:latin typeface="Comic Sans MS"/>
              </a:rPr>
              <a:t>Please remember that during the lesson we should not be asking any pupil or teacher personal questions.</a:t>
            </a:r>
          </a:p>
          <a:p>
            <a:pPr marL="0" indent="0" defTabSz="554499">
              <a:lnSpc>
                <a:spcPct val="110000"/>
              </a:lnSpc>
              <a:spcBef>
                <a:spcPts val="607"/>
              </a:spcBef>
              <a:buNone/>
              <a:defRPr/>
            </a:pPr>
            <a:endParaRPr lang="en-US" sz="2183" b="1" dirty="0">
              <a:solidFill>
                <a:prstClr val="black"/>
              </a:solidFill>
              <a:latin typeface="Comic Sans MS"/>
            </a:endParaRPr>
          </a:p>
          <a:p>
            <a:pPr marL="0" indent="0" defTabSz="554499">
              <a:lnSpc>
                <a:spcPct val="110000"/>
              </a:lnSpc>
              <a:spcBef>
                <a:spcPts val="607"/>
              </a:spcBef>
              <a:buNone/>
              <a:defRPr/>
            </a:pPr>
            <a:r>
              <a:rPr lang="en-US" sz="2183" b="1" dirty="0">
                <a:solidFill>
                  <a:prstClr val="black"/>
                </a:solidFill>
                <a:latin typeface="Comic Sans MS"/>
              </a:rPr>
              <a:t>Your teacher can ask you questions but this will be to check your knowledge in the lesson.</a:t>
            </a:r>
          </a:p>
        </p:txBody>
      </p:sp>
    </p:spTree>
    <p:extLst>
      <p:ext uri="{BB962C8B-B14F-4D97-AF65-F5344CB8AC3E}">
        <p14:creationId xmlns:p14="http://schemas.microsoft.com/office/powerpoint/2010/main" val="4165069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20000"/>
          </a:bodyPr>
          <a:lstStyle/>
          <a:p>
            <a:pPr marL="0" indent="0">
              <a:buNone/>
            </a:pPr>
            <a:r>
              <a:rPr lang="en-US" sz="3638" dirty="0" smtClean="0"/>
              <a:t>Understanding the laws and consequences of not following the law will help secure your future.</a:t>
            </a:r>
          </a:p>
          <a:p>
            <a:pPr marL="0" indent="0">
              <a:buNone/>
            </a:pPr>
            <a:endParaRPr lang="en-US" sz="3638" dirty="0"/>
          </a:p>
          <a:p>
            <a:pPr marL="0" indent="0">
              <a:buNone/>
            </a:pPr>
            <a:r>
              <a:rPr lang="en-US" sz="3638" dirty="0" smtClean="0"/>
              <a:t>Breaking the law can result in a criminal record. This can make it more difficult to find employment opportunities and could even mean that it is impossible to get a job in certain sectors.</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44598" y="3217277"/>
            <a:ext cx="5647533" cy="817516"/>
          </a:xfrm>
          <a:prstGeom prst="rect">
            <a:avLst/>
          </a:prstGeom>
        </p:spPr>
      </p:pic>
    </p:spTree>
    <p:extLst>
      <p:ext uri="{BB962C8B-B14F-4D97-AF65-F5344CB8AC3E}">
        <p14:creationId xmlns:p14="http://schemas.microsoft.com/office/powerpoint/2010/main" val="1652984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12" name="Picture 11"/>
          <p:cNvPicPr>
            <a:picLocks noChangeAspect="1"/>
          </p:cNvPicPr>
          <p:nvPr/>
        </p:nvPicPr>
        <p:blipFill rotWithShape="1">
          <a:blip r:embed="rId4"/>
          <a:srcRect l="49213" t="20601" r="36219" b="59099"/>
          <a:stretch/>
        </p:blipFill>
        <p:spPr>
          <a:xfrm>
            <a:off x="7689948" y="2271251"/>
            <a:ext cx="4083018" cy="3200204"/>
          </a:xfrm>
          <a:prstGeom prst="rect">
            <a:avLst/>
          </a:prstGeom>
        </p:spPr>
      </p:pic>
      <p:sp>
        <p:nvSpPr>
          <p:cNvPr id="13" name="Freeform 12">
            <a:extLst>
              <a:ext uri="{FF2B5EF4-FFF2-40B4-BE49-F238E27FC236}">
                <a16:creationId xmlns:a16="http://schemas.microsoft.com/office/drawing/2014/main" id="{100B3622-258B-DE1F-F1C6-17158B493C2C}"/>
              </a:ext>
            </a:extLst>
          </p:cNvPr>
          <p:cNvSpPr/>
          <p:nvPr/>
        </p:nvSpPr>
        <p:spPr>
          <a:xfrm>
            <a:off x="354551" y="1465007"/>
            <a:ext cx="7335397" cy="5213402"/>
          </a:xfrm>
          <a:custGeom>
            <a:avLst/>
            <a:gdLst>
              <a:gd name="connsiteX0" fmla="*/ 107409 w 10026261"/>
              <a:gd name="connsiteY0" fmla="*/ 751881 h 4451752"/>
              <a:gd name="connsiteX1" fmla="*/ 995941 w 10026261"/>
              <a:gd name="connsiteY1" fmla="*/ 24881 h 4451752"/>
              <a:gd name="connsiteX2" fmla="*/ 5011041 w 10026261"/>
              <a:gd name="connsiteY2" fmla="*/ 55374 h 4451752"/>
              <a:gd name="connsiteX3" fmla="*/ 8263615 w 10026261"/>
              <a:gd name="connsiteY3" fmla="*/ 29201 h 4451752"/>
              <a:gd name="connsiteX4" fmla="*/ 9111500 w 10026261"/>
              <a:gd name="connsiteY4" fmla="*/ 251672 h 4451752"/>
              <a:gd name="connsiteX5" fmla="*/ 9858147 w 10026261"/>
              <a:gd name="connsiteY5" fmla="*/ 1167854 h 4451752"/>
              <a:gd name="connsiteX6" fmla="*/ 10022643 w 10026261"/>
              <a:gd name="connsiteY6" fmla="*/ 3288247 h 4451752"/>
              <a:gd name="connsiteX7" fmla="*/ 9389810 w 10026261"/>
              <a:gd name="connsiteY7" fmla="*/ 4243689 h 4451752"/>
              <a:gd name="connsiteX8" fmla="*/ 5631045 w 10026261"/>
              <a:gd name="connsiteY8" fmla="*/ 4367184 h 4451752"/>
              <a:gd name="connsiteX9" fmla="*/ 1125506 w 10026261"/>
              <a:gd name="connsiteY9" fmla="*/ 4400727 h 4451752"/>
              <a:gd name="connsiteX10" fmla="*/ 62442 w 10026261"/>
              <a:gd name="connsiteY10" fmla="*/ 3157255 h 4451752"/>
              <a:gd name="connsiteX11" fmla="*/ 49740 w 10026261"/>
              <a:gd name="connsiteY11" fmla="*/ 1010689 h 4451752"/>
              <a:gd name="connsiteX12" fmla="*/ 107409 w 10026261"/>
              <a:gd name="connsiteY12" fmla="*/ 751881 h 4451752"/>
              <a:gd name="connsiteX0" fmla="*/ 107409 w 10022772"/>
              <a:gd name="connsiteY0" fmla="*/ 751881 h 4419426"/>
              <a:gd name="connsiteX1" fmla="*/ 995941 w 10022772"/>
              <a:gd name="connsiteY1" fmla="*/ 24881 h 4419426"/>
              <a:gd name="connsiteX2" fmla="*/ 5011041 w 10022772"/>
              <a:gd name="connsiteY2" fmla="*/ 55374 h 4419426"/>
              <a:gd name="connsiteX3" fmla="*/ 8263615 w 10022772"/>
              <a:gd name="connsiteY3" fmla="*/ 29201 h 4419426"/>
              <a:gd name="connsiteX4" fmla="*/ 9111500 w 10022772"/>
              <a:gd name="connsiteY4" fmla="*/ 251672 h 4419426"/>
              <a:gd name="connsiteX5" fmla="*/ 9858147 w 10022772"/>
              <a:gd name="connsiteY5" fmla="*/ 1167854 h 4419426"/>
              <a:gd name="connsiteX6" fmla="*/ 10014861 w 10022772"/>
              <a:gd name="connsiteY6" fmla="*/ 3354395 h 4419426"/>
              <a:gd name="connsiteX7" fmla="*/ 9389810 w 10022772"/>
              <a:gd name="connsiteY7" fmla="*/ 4243689 h 4419426"/>
              <a:gd name="connsiteX8" fmla="*/ 5631045 w 10022772"/>
              <a:gd name="connsiteY8" fmla="*/ 4367184 h 4419426"/>
              <a:gd name="connsiteX9" fmla="*/ 1125506 w 10022772"/>
              <a:gd name="connsiteY9" fmla="*/ 4400727 h 4419426"/>
              <a:gd name="connsiteX10" fmla="*/ 62442 w 10022772"/>
              <a:gd name="connsiteY10" fmla="*/ 3157255 h 4419426"/>
              <a:gd name="connsiteX11" fmla="*/ 49740 w 10022772"/>
              <a:gd name="connsiteY11" fmla="*/ 1010689 h 4419426"/>
              <a:gd name="connsiteX12" fmla="*/ 107409 w 10022772"/>
              <a:gd name="connsiteY12" fmla="*/ 751881 h 4419426"/>
              <a:gd name="connsiteX0" fmla="*/ 107409 w 10019239"/>
              <a:gd name="connsiteY0" fmla="*/ 751881 h 4419426"/>
              <a:gd name="connsiteX1" fmla="*/ 995941 w 10019239"/>
              <a:gd name="connsiteY1" fmla="*/ 24881 h 4419426"/>
              <a:gd name="connsiteX2" fmla="*/ 5011041 w 10019239"/>
              <a:gd name="connsiteY2" fmla="*/ 55374 h 4419426"/>
              <a:gd name="connsiteX3" fmla="*/ 8263615 w 10019239"/>
              <a:gd name="connsiteY3" fmla="*/ 29201 h 4419426"/>
              <a:gd name="connsiteX4" fmla="*/ 9111500 w 10019239"/>
              <a:gd name="connsiteY4" fmla="*/ 251672 h 4419426"/>
              <a:gd name="connsiteX5" fmla="*/ 9858147 w 10019239"/>
              <a:gd name="connsiteY5" fmla="*/ 1167854 h 4419426"/>
              <a:gd name="connsiteX6" fmla="*/ 10010970 w 10019239"/>
              <a:gd name="connsiteY6" fmla="*/ 3373850 h 4419426"/>
              <a:gd name="connsiteX7" fmla="*/ 9389810 w 10019239"/>
              <a:gd name="connsiteY7" fmla="*/ 4243689 h 4419426"/>
              <a:gd name="connsiteX8" fmla="*/ 5631045 w 10019239"/>
              <a:gd name="connsiteY8" fmla="*/ 4367184 h 4419426"/>
              <a:gd name="connsiteX9" fmla="*/ 1125506 w 10019239"/>
              <a:gd name="connsiteY9" fmla="*/ 4400727 h 4419426"/>
              <a:gd name="connsiteX10" fmla="*/ 62442 w 10019239"/>
              <a:gd name="connsiteY10" fmla="*/ 3157255 h 4419426"/>
              <a:gd name="connsiteX11" fmla="*/ 49740 w 10019239"/>
              <a:gd name="connsiteY11" fmla="*/ 1010689 h 4419426"/>
              <a:gd name="connsiteX12" fmla="*/ 107409 w 10019239"/>
              <a:gd name="connsiteY12" fmla="*/ 751881 h 4419426"/>
              <a:gd name="connsiteX0" fmla="*/ 107409 w 10014837"/>
              <a:gd name="connsiteY0" fmla="*/ 751881 h 4419426"/>
              <a:gd name="connsiteX1" fmla="*/ 995941 w 10014837"/>
              <a:gd name="connsiteY1" fmla="*/ 24881 h 4419426"/>
              <a:gd name="connsiteX2" fmla="*/ 5011041 w 10014837"/>
              <a:gd name="connsiteY2" fmla="*/ 55374 h 4419426"/>
              <a:gd name="connsiteX3" fmla="*/ 8263615 w 10014837"/>
              <a:gd name="connsiteY3" fmla="*/ 29201 h 4419426"/>
              <a:gd name="connsiteX4" fmla="*/ 9111500 w 10014837"/>
              <a:gd name="connsiteY4" fmla="*/ 251672 h 4419426"/>
              <a:gd name="connsiteX5" fmla="*/ 9858147 w 10014837"/>
              <a:gd name="connsiteY5" fmla="*/ 1167854 h 4419426"/>
              <a:gd name="connsiteX6" fmla="*/ 10010970 w 10014837"/>
              <a:gd name="connsiteY6" fmla="*/ 3373850 h 4419426"/>
              <a:gd name="connsiteX7" fmla="*/ 9389810 w 10014837"/>
              <a:gd name="connsiteY7" fmla="*/ 4243689 h 4419426"/>
              <a:gd name="connsiteX8" fmla="*/ 5631045 w 10014837"/>
              <a:gd name="connsiteY8" fmla="*/ 4367184 h 4419426"/>
              <a:gd name="connsiteX9" fmla="*/ 1125506 w 10014837"/>
              <a:gd name="connsiteY9" fmla="*/ 4400727 h 4419426"/>
              <a:gd name="connsiteX10" fmla="*/ 62442 w 10014837"/>
              <a:gd name="connsiteY10" fmla="*/ 3157255 h 4419426"/>
              <a:gd name="connsiteX11" fmla="*/ 49740 w 10014837"/>
              <a:gd name="connsiteY11" fmla="*/ 1010689 h 4419426"/>
              <a:gd name="connsiteX12" fmla="*/ 107409 w 10014837"/>
              <a:gd name="connsiteY12" fmla="*/ 751881 h 4419426"/>
              <a:gd name="connsiteX0" fmla="*/ 107409 w 10014837"/>
              <a:gd name="connsiteY0" fmla="*/ 751881 h 4438300"/>
              <a:gd name="connsiteX1" fmla="*/ 995941 w 10014837"/>
              <a:gd name="connsiteY1" fmla="*/ 24881 h 4438300"/>
              <a:gd name="connsiteX2" fmla="*/ 5011041 w 10014837"/>
              <a:gd name="connsiteY2" fmla="*/ 55374 h 4438300"/>
              <a:gd name="connsiteX3" fmla="*/ 8263615 w 10014837"/>
              <a:gd name="connsiteY3" fmla="*/ 29201 h 4438300"/>
              <a:gd name="connsiteX4" fmla="*/ 9111500 w 10014837"/>
              <a:gd name="connsiteY4" fmla="*/ 251672 h 4438300"/>
              <a:gd name="connsiteX5" fmla="*/ 9858147 w 10014837"/>
              <a:gd name="connsiteY5" fmla="*/ 1167854 h 4438300"/>
              <a:gd name="connsiteX6" fmla="*/ 10010970 w 10014837"/>
              <a:gd name="connsiteY6" fmla="*/ 3373850 h 4438300"/>
              <a:gd name="connsiteX7" fmla="*/ 8833896 w 10014837"/>
              <a:gd name="connsiteY7" fmla="*/ 3853724 h 4438300"/>
              <a:gd name="connsiteX8" fmla="*/ 5631045 w 10014837"/>
              <a:gd name="connsiteY8" fmla="*/ 4367184 h 4438300"/>
              <a:gd name="connsiteX9" fmla="*/ 1125506 w 10014837"/>
              <a:gd name="connsiteY9" fmla="*/ 4400727 h 4438300"/>
              <a:gd name="connsiteX10" fmla="*/ 62442 w 10014837"/>
              <a:gd name="connsiteY10" fmla="*/ 3157255 h 4438300"/>
              <a:gd name="connsiteX11" fmla="*/ 49740 w 10014837"/>
              <a:gd name="connsiteY11" fmla="*/ 1010689 h 4438300"/>
              <a:gd name="connsiteX12" fmla="*/ 107409 w 10014837"/>
              <a:gd name="connsiteY12" fmla="*/ 751881 h 4438300"/>
              <a:gd name="connsiteX0" fmla="*/ 107409 w 9914524"/>
              <a:gd name="connsiteY0" fmla="*/ 751881 h 4438300"/>
              <a:gd name="connsiteX1" fmla="*/ 995941 w 9914524"/>
              <a:gd name="connsiteY1" fmla="*/ 24881 h 4438300"/>
              <a:gd name="connsiteX2" fmla="*/ 5011041 w 9914524"/>
              <a:gd name="connsiteY2" fmla="*/ 55374 h 4438300"/>
              <a:gd name="connsiteX3" fmla="*/ 8263615 w 9914524"/>
              <a:gd name="connsiteY3" fmla="*/ 29201 h 4438300"/>
              <a:gd name="connsiteX4" fmla="*/ 9111500 w 9914524"/>
              <a:gd name="connsiteY4" fmla="*/ 251672 h 4438300"/>
              <a:gd name="connsiteX5" fmla="*/ 9858147 w 9914524"/>
              <a:gd name="connsiteY5" fmla="*/ 1167854 h 4438300"/>
              <a:gd name="connsiteX6" fmla="*/ 9852137 w 9914524"/>
              <a:gd name="connsiteY6" fmla="*/ 2567027 h 4438300"/>
              <a:gd name="connsiteX7" fmla="*/ 8833896 w 9914524"/>
              <a:gd name="connsiteY7" fmla="*/ 3853724 h 4438300"/>
              <a:gd name="connsiteX8" fmla="*/ 5631045 w 9914524"/>
              <a:gd name="connsiteY8" fmla="*/ 4367184 h 4438300"/>
              <a:gd name="connsiteX9" fmla="*/ 1125506 w 9914524"/>
              <a:gd name="connsiteY9" fmla="*/ 4400727 h 4438300"/>
              <a:gd name="connsiteX10" fmla="*/ 62442 w 9914524"/>
              <a:gd name="connsiteY10" fmla="*/ 3157255 h 4438300"/>
              <a:gd name="connsiteX11" fmla="*/ 49740 w 9914524"/>
              <a:gd name="connsiteY11" fmla="*/ 1010689 h 4438300"/>
              <a:gd name="connsiteX12" fmla="*/ 107409 w 9914524"/>
              <a:gd name="connsiteY12" fmla="*/ 751881 h 4438300"/>
              <a:gd name="connsiteX0" fmla="*/ 107409 w 9914524"/>
              <a:gd name="connsiteY0" fmla="*/ 751881 h 4385857"/>
              <a:gd name="connsiteX1" fmla="*/ 995941 w 9914524"/>
              <a:gd name="connsiteY1" fmla="*/ 24881 h 4385857"/>
              <a:gd name="connsiteX2" fmla="*/ 5011041 w 9914524"/>
              <a:gd name="connsiteY2" fmla="*/ 55374 h 4385857"/>
              <a:gd name="connsiteX3" fmla="*/ 8263615 w 9914524"/>
              <a:gd name="connsiteY3" fmla="*/ 29201 h 4385857"/>
              <a:gd name="connsiteX4" fmla="*/ 9111500 w 9914524"/>
              <a:gd name="connsiteY4" fmla="*/ 251672 h 4385857"/>
              <a:gd name="connsiteX5" fmla="*/ 9858147 w 9914524"/>
              <a:gd name="connsiteY5" fmla="*/ 1167854 h 4385857"/>
              <a:gd name="connsiteX6" fmla="*/ 9852137 w 9914524"/>
              <a:gd name="connsiteY6" fmla="*/ 2567027 h 4385857"/>
              <a:gd name="connsiteX7" fmla="*/ 8833896 w 9914524"/>
              <a:gd name="connsiteY7" fmla="*/ 3853724 h 4385857"/>
              <a:gd name="connsiteX8" fmla="*/ 5631045 w 9914524"/>
              <a:gd name="connsiteY8" fmla="*/ 4367184 h 4385857"/>
              <a:gd name="connsiteX9" fmla="*/ 1077855 w 9914524"/>
              <a:gd name="connsiteY9" fmla="*/ 4252809 h 4385857"/>
              <a:gd name="connsiteX10" fmla="*/ 62442 w 9914524"/>
              <a:gd name="connsiteY10" fmla="*/ 3157255 h 4385857"/>
              <a:gd name="connsiteX11" fmla="*/ 49740 w 9914524"/>
              <a:gd name="connsiteY11" fmla="*/ 1010689 h 4385857"/>
              <a:gd name="connsiteX12" fmla="*/ 107409 w 9914524"/>
              <a:gd name="connsiteY12" fmla="*/ 751881 h 4385857"/>
              <a:gd name="connsiteX0" fmla="*/ 107409 w 9914524"/>
              <a:gd name="connsiteY0" fmla="*/ 751881 h 4426575"/>
              <a:gd name="connsiteX1" fmla="*/ 995941 w 9914524"/>
              <a:gd name="connsiteY1" fmla="*/ 24881 h 4426575"/>
              <a:gd name="connsiteX2" fmla="*/ 5011041 w 9914524"/>
              <a:gd name="connsiteY2" fmla="*/ 55374 h 4426575"/>
              <a:gd name="connsiteX3" fmla="*/ 8263615 w 9914524"/>
              <a:gd name="connsiteY3" fmla="*/ 29201 h 4426575"/>
              <a:gd name="connsiteX4" fmla="*/ 9111500 w 9914524"/>
              <a:gd name="connsiteY4" fmla="*/ 251672 h 4426575"/>
              <a:gd name="connsiteX5" fmla="*/ 9858147 w 9914524"/>
              <a:gd name="connsiteY5" fmla="*/ 1167854 h 4426575"/>
              <a:gd name="connsiteX6" fmla="*/ 9852137 w 9914524"/>
              <a:gd name="connsiteY6" fmla="*/ 2567027 h 4426575"/>
              <a:gd name="connsiteX7" fmla="*/ 8833896 w 9914524"/>
              <a:gd name="connsiteY7" fmla="*/ 3853724 h 4426575"/>
              <a:gd name="connsiteX8" fmla="*/ 5631045 w 9914524"/>
              <a:gd name="connsiteY8" fmla="*/ 4367184 h 4426575"/>
              <a:gd name="connsiteX9" fmla="*/ 1077855 w 9914524"/>
              <a:gd name="connsiteY9" fmla="*/ 4252809 h 4426575"/>
              <a:gd name="connsiteX10" fmla="*/ 62442 w 9914524"/>
              <a:gd name="connsiteY10" fmla="*/ 2915208 h 4426575"/>
              <a:gd name="connsiteX11" fmla="*/ 49740 w 9914524"/>
              <a:gd name="connsiteY11" fmla="*/ 1010689 h 4426575"/>
              <a:gd name="connsiteX12" fmla="*/ 107409 w 9914524"/>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66834 w 9873949"/>
              <a:gd name="connsiteY0" fmla="*/ 751881 h 4426575"/>
              <a:gd name="connsiteX1" fmla="*/ 955366 w 9873949"/>
              <a:gd name="connsiteY1" fmla="*/ 24881 h 4426575"/>
              <a:gd name="connsiteX2" fmla="*/ 4970466 w 9873949"/>
              <a:gd name="connsiteY2" fmla="*/ 55374 h 4426575"/>
              <a:gd name="connsiteX3" fmla="*/ 8223040 w 9873949"/>
              <a:gd name="connsiteY3" fmla="*/ 29201 h 4426575"/>
              <a:gd name="connsiteX4" fmla="*/ 9070925 w 9873949"/>
              <a:gd name="connsiteY4" fmla="*/ 251672 h 4426575"/>
              <a:gd name="connsiteX5" fmla="*/ 9817572 w 9873949"/>
              <a:gd name="connsiteY5" fmla="*/ 1167854 h 4426575"/>
              <a:gd name="connsiteX6" fmla="*/ 9811562 w 9873949"/>
              <a:gd name="connsiteY6" fmla="*/ 2567027 h 4426575"/>
              <a:gd name="connsiteX7" fmla="*/ 8793321 w 9873949"/>
              <a:gd name="connsiteY7" fmla="*/ 3853724 h 4426575"/>
              <a:gd name="connsiteX8" fmla="*/ 5590470 w 9873949"/>
              <a:gd name="connsiteY8" fmla="*/ 4367184 h 4426575"/>
              <a:gd name="connsiteX9" fmla="*/ 1037280 w 9873949"/>
              <a:gd name="connsiteY9" fmla="*/ 4252809 h 4426575"/>
              <a:gd name="connsiteX10" fmla="*/ 21867 w 9873949"/>
              <a:gd name="connsiteY10" fmla="*/ 2915208 h 4426575"/>
              <a:gd name="connsiteX11" fmla="*/ 9165 w 9873949"/>
              <a:gd name="connsiteY11" fmla="*/ 1010689 h 4426575"/>
              <a:gd name="connsiteX12" fmla="*/ 66834 w 9873949"/>
              <a:gd name="connsiteY12" fmla="*/ 751881 h 4426575"/>
              <a:gd name="connsiteX0" fmla="*/ 66832 w 9873947"/>
              <a:gd name="connsiteY0" fmla="*/ 751881 h 4371175"/>
              <a:gd name="connsiteX1" fmla="*/ 955364 w 9873947"/>
              <a:gd name="connsiteY1" fmla="*/ 24881 h 4371175"/>
              <a:gd name="connsiteX2" fmla="*/ 4970464 w 9873947"/>
              <a:gd name="connsiteY2" fmla="*/ 55374 h 4371175"/>
              <a:gd name="connsiteX3" fmla="*/ 8223038 w 9873947"/>
              <a:gd name="connsiteY3" fmla="*/ 29201 h 4371175"/>
              <a:gd name="connsiteX4" fmla="*/ 9070923 w 9873947"/>
              <a:gd name="connsiteY4" fmla="*/ 251672 h 4371175"/>
              <a:gd name="connsiteX5" fmla="*/ 9817570 w 9873947"/>
              <a:gd name="connsiteY5" fmla="*/ 1167854 h 4371175"/>
              <a:gd name="connsiteX6" fmla="*/ 9811560 w 9873947"/>
              <a:gd name="connsiteY6" fmla="*/ 2567027 h 4371175"/>
              <a:gd name="connsiteX7" fmla="*/ 8793319 w 9873947"/>
              <a:gd name="connsiteY7" fmla="*/ 3853724 h 4371175"/>
              <a:gd name="connsiteX8" fmla="*/ 5568542 w 9873947"/>
              <a:gd name="connsiteY8" fmla="*/ 4259607 h 4371175"/>
              <a:gd name="connsiteX9" fmla="*/ 1037278 w 9873947"/>
              <a:gd name="connsiteY9" fmla="*/ 4252809 h 4371175"/>
              <a:gd name="connsiteX10" fmla="*/ 21865 w 9873947"/>
              <a:gd name="connsiteY10" fmla="*/ 2915208 h 4371175"/>
              <a:gd name="connsiteX11" fmla="*/ 9163 w 9873947"/>
              <a:gd name="connsiteY11" fmla="*/ 1010689 h 4371175"/>
              <a:gd name="connsiteX12" fmla="*/ 66832 w 9873947"/>
              <a:gd name="connsiteY12" fmla="*/ 751881 h 4371175"/>
              <a:gd name="connsiteX0" fmla="*/ 66832 w 9873947"/>
              <a:gd name="connsiteY0" fmla="*/ 751881 h 4305677"/>
              <a:gd name="connsiteX1" fmla="*/ 955364 w 9873947"/>
              <a:gd name="connsiteY1" fmla="*/ 24881 h 4305677"/>
              <a:gd name="connsiteX2" fmla="*/ 4970464 w 9873947"/>
              <a:gd name="connsiteY2" fmla="*/ 55374 h 4305677"/>
              <a:gd name="connsiteX3" fmla="*/ 8223038 w 9873947"/>
              <a:gd name="connsiteY3" fmla="*/ 29201 h 4305677"/>
              <a:gd name="connsiteX4" fmla="*/ 9070923 w 9873947"/>
              <a:gd name="connsiteY4" fmla="*/ 251672 h 4305677"/>
              <a:gd name="connsiteX5" fmla="*/ 9817570 w 9873947"/>
              <a:gd name="connsiteY5" fmla="*/ 1167854 h 4305677"/>
              <a:gd name="connsiteX6" fmla="*/ 9811560 w 9873947"/>
              <a:gd name="connsiteY6" fmla="*/ 2567027 h 4305677"/>
              <a:gd name="connsiteX7" fmla="*/ 8793319 w 9873947"/>
              <a:gd name="connsiteY7" fmla="*/ 3853724 h 4305677"/>
              <a:gd name="connsiteX8" fmla="*/ 5568542 w 9873947"/>
              <a:gd name="connsiteY8" fmla="*/ 4259607 h 4305677"/>
              <a:gd name="connsiteX9" fmla="*/ 971498 w 9873947"/>
              <a:gd name="connsiteY9" fmla="*/ 4145233 h 4305677"/>
              <a:gd name="connsiteX10" fmla="*/ 21865 w 9873947"/>
              <a:gd name="connsiteY10" fmla="*/ 2915208 h 4305677"/>
              <a:gd name="connsiteX11" fmla="*/ 9163 w 9873947"/>
              <a:gd name="connsiteY11" fmla="*/ 1010689 h 4305677"/>
              <a:gd name="connsiteX12" fmla="*/ 66832 w 9873947"/>
              <a:gd name="connsiteY12" fmla="*/ 751881 h 4305677"/>
              <a:gd name="connsiteX0" fmla="*/ 66832 w 9873947"/>
              <a:gd name="connsiteY0" fmla="*/ 753657 h 4307453"/>
              <a:gd name="connsiteX1" fmla="*/ 955364 w 9873947"/>
              <a:gd name="connsiteY1" fmla="*/ 26657 h 4307453"/>
              <a:gd name="connsiteX2" fmla="*/ 4902480 w 9873947"/>
              <a:gd name="connsiteY2" fmla="*/ 0 h 4307453"/>
              <a:gd name="connsiteX3" fmla="*/ 8223038 w 9873947"/>
              <a:gd name="connsiteY3" fmla="*/ 30977 h 4307453"/>
              <a:gd name="connsiteX4" fmla="*/ 9070923 w 9873947"/>
              <a:gd name="connsiteY4" fmla="*/ 253448 h 4307453"/>
              <a:gd name="connsiteX5" fmla="*/ 9817570 w 9873947"/>
              <a:gd name="connsiteY5" fmla="*/ 1169630 h 4307453"/>
              <a:gd name="connsiteX6" fmla="*/ 9811560 w 9873947"/>
              <a:gd name="connsiteY6" fmla="*/ 2568803 h 4307453"/>
              <a:gd name="connsiteX7" fmla="*/ 8793319 w 9873947"/>
              <a:gd name="connsiteY7" fmla="*/ 3855500 h 4307453"/>
              <a:gd name="connsiteX8" fmla="*/ 5568542 w 9873947"/>
              <a:gd name="connsiteY8" fmla="*/ 4261383 h 4307453"/>
              <a:gd name="connsiteX9" fmla="*/ 971498 w 9873947"/>
              <a:gd name="connsiteY9" fmla="*/ 4147009 h 4307453"/>
              <a:gd name="connsiteX10" fmla="*/ 21865 w 9873947"/>
              <a:gd name="connsiteY10" fmla="*/ 2916984 h 4307453"/>
              <a:gd name="connsiteX11" fmla="*/ 9163 w 9873947"/>
              <a:gd name="connsiteY11" fmla="*/ 1012465 h 4307453"/>
              <a:gd name="connsiteX12" fmla="*/ 66832 w 9873947"/>
              <a:gd name="connsiteY12" fmla="*/ 753657 h 4307453"/>
              <a:gd name="connsiteX0" fmla="*/ 66832 w 9861364"/>
              <a:gd name="connsiteY0" fmla="*/ 753657 h 4307453"/>
              <a:gd name="connsiteX1" fmla="*/ 955364 w 9861364"/>
              <a:gd name="connsiteY1" fmla="*/ 26657 h 4307453"/>
              <a:gd name="connsiteX2" fmla="*/ 4902480 w 9861364"/>
              <a:gd name="connsiteY2" fmla="*/ 0 h 4307453"/>
              <a:gd name="connsiteX3" fmla="*/ 8223038 w 9861364"/>
              <a:gd name="connsiteY3" fmla="*/ 30977 h 4307453"/>
              <a:gd name="connsiteX4" fmla="*/ 9240884 w 9861364"/>
              <a:gd name="connsiteY4" fmla="*/ 276308 h 4307453"/>
              <a:gd name="connsiteX5" fmla="*/ 9817570 w 9861364"/>
              <a:gd name="connsiteY5" fmla="*/ 1169630 h 4307453"/>
              <a:gd name="connsiteX6" fmla="*/ 9811560 w 9861364"/>
              <a:gd name="connsiteY6" fmla="*/ 2568803 h 4307453"/>
              <a:gd name="connsiteX7" fmla="*/ 8793319 w 9861364"/>
              <a:gd name="connsiteY7" fmla="*/ 3855500 h 4307453"/>
              <a:gd name="connsiteX8" fmla="*/ 5568542 w 9861364"/>
              <a:gd name="connsiteY8" fmla="*/ 4261383 h 4307453"/>
              <a:gd name="connsiteX9" fmla="*/ 971498 w 9861364"/>
              <a:gd name="connsiteY9" fmla="*/ 4147009 h 4307453"/>
              <a:gd name="connsiteX10" fmla="*/ 21865 w 9861364"/>
              <a:gd name="connsiteY10" fmla="*/ 2916984 h 4307453"/>
              <a:gd name="connsiteX11" fmla="*/ 9163 w 9861364"/>
              <a:gd name="connsiteY11" fmla="*/ 1012465 h 4307453"/>
              <a:gd name="connsiteX12" fmla="*/ 66832 w 9861364"/>
              <a:gd name="connsiteY12" fmla="*/ 753657 h 430745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364" h="4261383">
                <a:moveTo>
                  <a:pt x="66832" y="753657"/>
                </a:moveTo>
                <a:cubicBezTo>
                  <a:pt x="166292" y="329299"/>
                  <a:pt x="533137" y="30088"/>
                  <a:pt x="955364" y="26657"/>
                </a:cubicBezTo>
                <a:lnTo>
                  <a:pt x="4902480" y="0"/>
                </a:lnTo>
                <a:lnTo>
                  <a:pt x="8223038" y="30977"/>
                </a:lnTo>
                <a:cubicBezTo>
                  <a:pt x="8946105" y="77028"/>
                  <a:pt x="8924595" y="106183"/>
                  <a:pt x="9240884" y="276308"/>
                </a:cubicBezTo>
                <a:cubicBezTo>
                  <a:pt x="9557174" y="446432"/>
                  <a:pt x="9722457" y="787548"/>
                  <a:pt x="9817570" y="1169630"/>
                </a:cubicBezTo>
                <a:cubicBezTo>
                  <a:pt x="9912683" y="1551713"/>
                  <a:pt x="9825292" y="1886765"/>
                  <a:pt x="9811560" y="2568803"/>
                </a:cubicBezTo>
                <a:cubicBezTo>
                  <a:pt x="9789458" y="3175610"/>
                  <a:pt x="9511820" y="3630553"/>
                  <a:pt x="8804650" y="3912650"/>
                </a:cubicBezTo>
                <a:cubicBezTo>
                  <a:pt x="8097480" y="4194747"/>
                  <a:pt x="6874067" y="4222323"/>
                  <a:pt x="5568542" y="4261383"/>
                </a:cubicBezTo>
                <a:cubicBezTo>
                  <a:pt x="4036194" y="4223258"/>
                  <a:pt x="1756016" y="4253714"/>
                  <a:pt x="971498" y="4147009"/>
                </a:cubicBezTo>
                <a:cubicBezTo>
                  <a:pt x="186980" y="4040304"/>
                  <a:pt x="108659" y="3457709"/>
                  <a:pt x="21865" y="2916984"/>
                </a:cubicBezTo>
                <a:cubicBezTo>
                  <a:pt x="-6868" y="2157840"/>
                  <a:pt x="-2989" y="1908964"/>
                  <a:pt x="9163" y="1012465"/>
                </a:cubicBezTo>
                <a:cubicBezTo>
                  <a:pt x="29741" y="917175"/>
                  <a:pt x="48668" y="831286"/>
                  <a:pt x="66832" y="753657"/>
                </a:cubicBezTo>
                <a:close/>
              </a:path>
            </a:pathLst>
          </a:custGeom>
          <a:solidFill>
            <a:srgbClr val="E85119">
              <a:alpha val="15000"/>
            </a:srgbClr>
          </a:solidFill>
          <a:ln w="12692" cap="flat">
            <a:noFill/>
            <a:prstDash val="solid"/>
            <a:miter/>
          </a:ln>
        </p:spPr>
        <p:txBody>
          <a:bodyPr rtlCol="0" anchor="ctr"/>
          <a:lstStyle/>
          <a:p>
            <a:pPr lvl="0" defTabSz="914400"/>
            <a:r>
              <a:rPr lang="en-US" sz="4000" b="1" kern="0" dirty="0" smtClean="0">
                <a:solidFill>
                  <a:srgbClr val="323232"/>
                </a:solidFill>
                <a:latin typeface="Calibri" panose="020F0502020204030204"/>
              </a:rPr>
              <a:t>Rule of Law</a:t>
            </a:r>
            <a:r>
              <a:rPr lang="en-US" sz="4000" kern="0" dirty="0" smtClean="0">
                <a:solidFill>
                  <a:srgbClr val="323232"/>
                </a:solidFill>
                <a:latin typeface="Calibri" panose="020F0502020204030204"/>
              </a:rPr>
              <a:t> is a British Value that means “rule by the people”. All people living in the UK are expected to adhere to the law of the country in order to keep everyone safe and treated fairly.</a:t>
            </a:r>
            <a:endParaRPr kumimoji="0" lang="en-US" sz="4000" i="0" u="none" strike="noStrike" kern="0" cap="none" spc="0" normalizeH="0" baseline="0" noProof="0" dirty="0" smtClean="0">
              <a:ln>
                <a:noFill/>
              </a:ln>
              <a:solidFill>
                <a:srgbClr val="323232"/>
              </a:solidFill>
              <a:effectLst/>
              <a:uLnTx/>
              <a:uFillTx/>
              <a:latin typeface="Calibri" panose="020F0502020204030204"/>
            </a:endParaRPr>
          </a:p>
        </p:txBody>
      </p:sp>
    </p:spTree>
    <p:extLst>
      <p:ext uri="{BB962C8B-B14F-4D97-AF65-F5344CB8AC3E}">
        <p14:creationId xmlns:p14="http://schemas.microsoft.com/office/powerpoint/2010/main" val="1674888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grpSp>
        <p:nvGrpSpPr>
          <p:cNvPr id="9" name="Group 8">
            <a:extLst>
              <a:ext uri="{FF2B5EF4-FFF2-40B4-BE49-F238E27FC236}">
                <a16:creationId xmlns:a16="http://schemas.microsoft.com/office/drawing/2014/main" id="{3223EBB9-3A7F-C565-EAA7-0BB380AF50A5}"/>
              </a:ext>
            </a:extLst>
          </p:cNvPr>
          <p:cNvGrpSpPr/>
          <p:nvPr/>
        </p:nvGrpSpPr>
        <p:grpSpPr>
          <a:xfrm>
            <a:off x="8080438" y="1243282"/>
            <a:ext cx="3788217" cy="2367760"/>
            <a:chOff x="3539766" y="641202"/>
            <a:chExt cx="3708683" cy="1638445"/>
          </a:xfrm>
        </p:grpSpPr>
        <p:sp>
          <p:nvSpPr>
            <p:cNvPr id="11" name="Freeform 10">
              <a:extLst>
                <a:ext uri="{FF2B5EF4-FFF2-40B4-BE49-F238E27FC236}">
                  <a16:creationId xmlns:a16="http://schemas.microsoft.com/office/drawing/2014/main" id="{02B643A7-1D8B-9E38-C376-8F04E25E7DC7}"/>
                </a:ext>
              </a:extLst>
            </p:cNvPr>
            <p:cNvSpPr/>
            <p:nvPr/>
          </p:nvSpPr>
          <p:spPr>
            <a:xfrm>
              <a:off x="3541409" y="641202"/>
              <a:ext cx="3608995" cy="1638445"/>
            </a:xfrm>
            <a:custGeom>
              <a:avLst/>
              <a:gdLst>
                <a:gd name="connsiteX0" fmla="*/ 9241 w 3608995"/>
                <a:gd name="connsiteY0" fmla="*/ 224360 h 1553607"/>
                <a:gd name="connsiteX1" fmla="*/ 67675 w 3608995"/>
                <a:gd name="connsiteY1" fmla="*/ 68332 h 1553607"/>
                <a:gd name="connsiteX2" fmla="*/ 260887 w 3608995"/>
                <a:gd name="connsiteY2" fmla="*/ 32628 h 1553607"/>
                <a:gd name="connsiteX3" fmla="*/ 2647769 w 3608995"/>
                <a:gd name="connsiteY3" fmla="*/ 1118 h 1553607"/>
                <a:gd name="connsiteX4" fmla="*/ 3133148 w 3608995"/>
                <a:gd name="connsiteY4" fmla="*/ 4040 h 1553607"/>
                <a:gd name="connsiteX5" fmla="*/ 3578513 w 3608995"/>
                <a:gd name="connsiteY5" fmla="*/ 174680 h 1553607"/>
                <a:gd name="connsiteX6" fmla="*/ 3594519 w 3608995"/>
                <a:gd name="connsiteY6" fmla="*/ 1223805 h 1553607"/>
                <a:gd name="connsiteX7" fmla="*/ 3583594 w 3608995"/>
                <a:gd name="connsiteY7" fmla="*/ 1303598 h 1553607"/>
                <a:gd name="connsiteX8" fmla="*/ 2952004 w 3608995"/>
                <a:gd name="connsiteY8" fmla="*/ 1508798 h 1553607"/>
                <a:gd name="connsiteX9" fmla="*/ 788821 w 3608995"/>
                <a:gd name="connsiteY9" fmla="*/ 1541198 h 1553607"/>
                <a:gd name="connsiteX10" fmla="*/ 149482 w 3608995"/>
                <a:gd name="connsiteY10" fmla="*/ 1530525 h 1553607"/>
                <a:gd name="connsiteX11" fmla="*/ 62594 w 3608995"/>
                <a:gd name="connsiteY11" fmla="*/ 1470172 h 1553607"/>
                <a:gd name="connsiteX12" fmla="*/ 13814 w 3608995"/>
                <a:gd name="connsiteY12" fmla="*/ 1319861 h 1553607"/>
                <a:gd name="connsiteX13" fmla="*/ 4668 w 3608995"/>
                <a:gd name="connsiteY13" fmla="*/ 1003485 h 1553607"/>
                <a:gd name="connsiteX14" fmla="*/ 2382 w 3608995"/>
                <a:gd name="connsiteY14" fmla="*/ 517231 h 1553607"/>
                <a:gd name="connsiteX15" fmla="*/ 9241 w 3608995"/>
                <a:gd name="connsiteY15" fmla="*/ 224360 h 155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08995" h="1553607">
                  <a:moveTo>
                    <a:pt x="9241" y="224360"/>
                  </a:moveTo>
                  <a:cubicBezTo>
                    <a:pt x="8733" y="149395"/>
                    <a:pt x="32996" y="85104"/>
                    <a:pt x="67675" y="68332"/>
                  </a:cubicBezTo>
                  <a:cubicBezTo>
                    <a:pt x="108960" y="48384"/>
                    <a:pt x="172728" y="34026"/>
                    <a:pt x="260887" y="32628"/>
                  </a:cubicBezTo>
                  <a:cubicBezTo>
                    <a:pt x="840776" y="23353"/>
                    <a:pt x="2550083" y="3659"/>
                    <a:pt x="2647769" y="1118"/>
                  </a:cubicBezTo>
                  <a:cubicBezTo>
                    <a:pt x="2764382" y="-1932"/>
                    <a:pt x="2822180" y="2007"/>
                    <a:pt x="3133148" y="4040"/>
                  </a:cubicBezTo>
                  <a:cubicBezTo>
                    <a:pt x="3444116" y="6073"/>
                    <a:pt x="3549804" y="87899"/>
                    <a:pt x="3578513" y="174680"/>
                  </a:cubicBezTo>
                  <a:cubicBezTo>
                    <a:pt x="3634660" y="344558"/>
                    <a:pt x="3596424" y="1035123"/>
                    <a:pt x="3594519" y="1223805"/>
                  </a:cubicBezTo>
                  <a:cubicBezTo>
                    <a:pt x="3594265" y="1252139"/>
                    <a:pt x="3590962" y="1280219"/>
                    <a:pt x="3583594" y="1303598"/>
                  </a:cubicBezTo>
                  <a:cubicBezTo>
                    <a:pt x="3520079" y="1505494"/>
                    <a:pt x="3221052" y="1501682"/>
                    <a:pt x="2952004" y="1508798"/>
                  </a:cubicBezTo>
                  <a:cubicBezTo>
                    <a:pt x="2660217" y="1516548"/>
                    <a:pt x="1093183" y="1529889"/>
                    <a:pt x="788821" y="1541198"/>
                  </a:cubicBezTo>
                  <a:cubicBezTo>
                    <a:pt x="484458" y="1552506"/>
                    <a:pt x="229891" y="1566482"/>
                    <a:pt x="149482" y="1530525"/>
                  </a:cubicBezTo>
                  <a:cubicBezTo>
                    <a:pt x="133095" y="1523283"/>
                    <a:pt x="80124" y="1488341"/>
                    <a:pt x="62594" y="1470172"/>
                  </a:cubicBezTo>
                  <a:cubicBezTo>
                    <a:pt x="15974" y="1421635"/>
                    <a:pt x="6828" y="1373480"/>
                    <a:pt x="13814" y="1319861"/>
                  </a:cubicBezTo>
                  <a:cubicBezTo>
                    <a:pt x="14704" y="1312619"/>
                    <a:pt x="9622" y="1151254"/>
                    <a:pt x="4668" y="1003485"/>
                  </a:cubicBezTo>
                  <a:cubicBezTo>
                    <a:pt x="-667" y="841358"/>
                    <a:pt x="-1429" y="679104"/>
                    <a:pt x="2382" y="517231"/>
                  </a:cubicBezTo>
                  <a:lnTo>
                    <a:pt x="9241" y="224360"/>
                  </a:lnTo>
                  <a:close/>
                </a:path>
              </a:pathLst>
            </a:custGeom>
            <a:solidFill>
              <a:srgbClr val="3476B7"/>
            </a:solidFill>
            <a:ln w="12692" cap="flat">
              <a:noFill/>
              <a:prstDash val="solid"/>
              <a:miter/>
            </a:ln>
          </p:spPr>
          <p:txBody>
            <a:bodyPr rtlCol="0" anchor="ctr"/>
            <a:lstStyle/>
            <a:p>
              <a:endParaRPr lang="en-US" sz="1100">
                <a:solidFill>
                  <a:srgbClr val="323232"/>
                </a:solidFill>
                <a:latin typeface="Calibri" panose="020F0502020204030204"/>
              </a:endParaRPr>
            </a:p>
          </p:txBody>
        </p:sp>
        <p:sp>
          <p:nvSpPr>
            <p:cNvPr id="14" name="TextBox 13">
              <a:extLst>
                <a:ext uri="{FF2B5EF4-FFF2-40B4-BE49-F238E27FC236}">
                  <a16:creationId xmlns:a16="http://schemas.microsoft.com/office/drawing/2014/main" id="{39414427-990A-BDC5-82F7-26390A095568}"/>
                </a:ext>
              </a:extLst>
            </p:cNvPr>
            <p:cNvSpPr txBox="1"/>
            <p:nvPr/>
          </p:nvSpPr>
          <p:spPr>
            <a:xfrm rot="21548433">
              <a:off x="3539766" y="765226"/>
              <a:ext cx="3708683" cy="638927"/>
            </a:xfrm>
            <a:prstGeom prst="rect">
              <a:avLst/>
            </a:prstGeom>
            <a:noFill/>
          </p:spPr>
          <p:txBody>
            <a:bodyPr wrap="none" rtlCol="0">
              <a:spAutoFit/>
            </a:bodyPr>
            <a:lstStyle/>
            <a:p>
              <a:pPr algn="ctr"/>
              <a:r>
                <a:rPr lang="en-US" sz="5400" spc="200" dirty="0">
                  <a:solidFill>
                    <a:srgbClr val="FFFFFF"/>
                  </a:solidFill>
                  <a:latin typeface="LondrinaSolid-Black"/>
                  <a:sym typeface="LondrinaSolid-Black"/>
                  <a:rtl val="0"/>
                </a:rPr>
                <a:t>UN Rights </a:t>
              </a:r>
            </a:p>
          </p:txBody>
        </p:sp>
        <p:sp>
          <p:nvSpPr>
            <p:cNvPr id="15" name="TextBox 14">
              <a:extLst>
                <a:ext uri="{FF2B5EF4-FFF2-40B4-BE49-F238E27FC236}">
                  <a16:creationId xmlns:a16="http://schemas.microsoft.com/office/drawing/2014/main" id="{421C6E39-C95B-6EFD-F944-F6967525D7AA}"/>
                </a:ext>
              </a:extLst>
            </p:cNvPr>
            <p:cNvSpPr txBox="1"/>
            <p:nvPr/>
          </p:nvSpPr>
          <p:spPr>
            <a:xfrm rot="21548433">
              <a:off x="3645563" y="1513898"/>
              <a:ext cx="3294375" cy="638927"/>
            </a:xfrm>
            <a:prstGeom prst="rect">
              <a:avLst/>
            </a:prstGeom>
            <a:noFill/>
          </p:spPr>
          <p:txBody>
            <a:bodyPr wrap="none" rtlCol="0">
              <a:spAutoFit/>
            </a:bodyPr>
            <a:lstStyle/>
            <a:p>
              <a:pPr algn="ctr"/>
              <a:r>
                <a:rPr lang="en-US" sz="5400" spc="200" dirty="0">
                  <a:solidFill>
                    <a:srgbClr val="FFFFFF"/>
                  </a:solidFill>
                  <a:latin typeface="LondrinaSolid-Black"/>
                  <a:sym typeface="LondrinaSolid-Black"/>
                  <a:rtl val="0"/>
                </a:rPr>
                <a:t>of a Child</a:t>
              </a:r>
            </a:p>
          </p:txBody>
        </p:sp>
      </p:grpSp>
      <p:sp>
        <p:nvSpPr>
          <p:cNvPr id="16" name="Freeform 15">
            <a:extLst>
              <a:ext uri="{FF2B5EF4-FFF2-40B4-BE49-F238E27FC236}">
                <a16:creationId xmlns:a16="http://schemas.microsoft.com/office/drawing/2014/main" id="{EB93A297-9606-DD29-9D48-26123FE4EA25}"/>
              </a:ext>
            </a:extLst>
          </p:cNvPr>
          <p:cNvSpPr/>
          <p:nvPr/>
        </p:nvSpPr>
        <p:spPr>
          <a:xfrm>
            <a:off x="275303" y="1394153"/>
            <a:ext cx="7481656" cy="5340944"/>
          </a:xfrm>
          <a:custGeom>
            <a:avLst/>
            <a:gdLst>
              <a:gd name="connsiteX0" fmla="*/ 115100 w 5690469"/>
              <a:gd name="connsiteY0" fmla="*/ 792594 h 4128458"/>
              <a:gd name="connsiteX1" fmla="*/ 1069853 w 5690469"/>
              <a:gd name="connsiteY1" fmla="*/ 134175 h 4128458"/>
              <a:gd name="connsiteX2" fmla="*/ 3796412 w 5690469"/>
              <a:gd name="connsiteY2" fmla="*/ 16646 h 4128458"/>
              <a:gd name="connsiteX3" fmla="*/ 4707467 w 5690469"/>
              <a:gd name="connsiteY3" fmla="*/ 218161 h 4128458"/>
              <a:gd name="connsiteX4" fmla="*/ 5509784 w 5690469"/>
              <a:gd name="connsiteY4" fmla="*/ 1047982 h 4128458"/>
              <a:gd name="connsiteX5" fmla="*/ 5686609 w 5690469"/>
              <a:gd name="connsiteY5" fmla="*/ 2968350 h 4128458"/>
              <a:gd name="connsiteX6" fmla="*/ 5006748 w 5690469"/>
              <a:gd name="connsiteY6" fmla="*/ 3833747 h 4128458"/>
              <a:gd name="connsiteX7" fmla="*/ 1209332 w 5690469"/>
              <a:gd name="connsiteY7" fmla="*/ 4097394 h 4128458"/>
              <a:gd name="connsiteX8" fmla="*/ 67083 w 5690469"/>
              <a:gd name="connsiteY8" fmla="*/ 2971272 h 4128458"/>
              <a:gd name="connsiteX9" fmla="*/ 53491 w 5690469"/>
              <a:gd name="connsiteY9" fmla="*/ 1027145 h 4128458"/>
              <a:gd name="connsiteX10" fmla="*/ 115100 w 5690469"/>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01994 w 5677363"/>
              <a:gd name="connsiteY0" fmla="*/ 792594 h 4128458"/>
              <a:gd name="connsiteX1" fmla="*/ 1056747 w 5677363"/>
              <a:gd name="connsiteY1" fmla="*/ 134175 h 4128458"/>
              <a:gd name="connsiteX2" fmla="*/ 3783306 w 5677363"/>
              <a:gd name="connsiteY2" fmla="*/ 16646 h 4128458"/>
              <a:gd name="connsiteX3" fmla="*/ 4694361 w 5677363"/>
              <a:gd name="connsiteY3" fmla="*/ 218161 h 4128458"/>
              <a:gd name="connsiteX4" fmla="*/ 5496678 w 5677363"/>
              <a:gd name="connsiteY4" fmla="*/ 1047982 h 4128458"/>
              <a:gd name="connsiteX5" fmla="*/ 5673503 w 5677363"/>
              <a:gd name="connsiteY5" fmla="*/ 2968350 h 4128458"/>
              <a:gd name="connsiteX6" fmla="*/ 4993642 w 5677363"/>
              <a:gd name="connsiteY6" fmla="*/ 3833747 h 4128458"/>
              <a:gd name="connsiteX7" fmla="*/ 1196226 w 5677363"/>
              <a:gd name="connsiteY7" fmla="*/ 4097394 h 4128458"/>
              <a:gd name="connsiteX8" fmla="*/ 53977 w 5677363"/>
              <a:gd name="connsiteY8" fmla="*/ 2971272 h 4128458"/>
              <a:gd name="connsiteX9" fmla="*/ 40385 w 5677363"/>
              <a:gd name="connsiteY9" fmla="*/ 1027145 h 4128458"/>
              <a:gd name="connsiteX10" fmla="*/ 101994 w 5677363"/>
              <a:gd name="connsiteY10" fmla="*/ 792594 h 412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77363" h="4128458">
                <a:moveTo>
                  <a:pt x="101994" y="792594"/>
                </a:moveTo>
                <a:cubicBezTo>
                  <a:pt x="208953" y="408241"/>
                  <a:pt x="603125" y="137352"/>
                  <a:pt x="1056747" y="134175"/>
                </a:cubicBezTo>
                <a:cubicBezTo>
                  <a:pt x="2412151" y="124900"/>
                  <a:pt x="3252958" y="-54507"/>
                  <a:pt x="3783306" y="16646"/>
                </a:cubicBezTo>
                <a:cubicBezTo>
                  <a:pt x="4313654" y="87799"/>
                  <a:pt x="4354430" y="64039"/>
                  <a:pt x="4694361" y="218161"/>
                </a:cubicBezTo>
                <a:cubicBezTo>
                  <a:pt x="5034291" y="372284"/>
                  <a:pt x="5415126" y="633008"/>
                  <a:pt x="5496678" y="1047982"/>
                </a:cubicBezTo>
                <a:cubicBezTo>
                  <a:pt x="5578231" y="1462957"/>
                  <a:pt x="5700687" y="2340044"/>
                  <a:pt x="5673503" y="2968350"/>
                </a:cubicBezTo>
                <a:cubicBezTo>
                  <a:pt x="5649749" y="3517879"/>
                  <a:pt x="5429988" y="3669715"/>
                  <a:pt x="4993642" y="3833747"/>
                </a:cubicBezTo>
                <a:cubicBezTo>
                  <a:pt x="4055403" y="4186336"/>
                  <a:pt x="1971359" y="4144787"/>
                  <a:pt x="1196226" y="4097394"/>
                </a:cubicBezTo>
                <a:cubicBezTo>
                  <a:pt x="421092" y="4050002"/>
                  <a:pt x="108365" y="3410218"/>
                  <a:pt x="53977" y="2971272"/>
                </a:cubicBezTo>
                <a:cubicBezTo>
                  <a:pt x="769" y="2310651"/>
                  <a:pt x="-28573" y="1767791"/>
                  <a:pt x="40385" y="1027145"/>
                </a:cubicBezTo>
                <a:cubicBezTo>
                  <a:pt x="62107" y="940745"/>
                  <a:pt x="82432" y="862858"/>
                  <a:pt x="101994" y="792594"/>
                </a:cubicBezTo>
                <a:close/>
              </a:path>
            </a:pathLst>
          </a:custGeom>
          <a:solidFill>
            <a:srgbClr val="5ABBC9">
              <a:alpha val="30000"/>
            </a:srgbClr>
          </a:solidFill>
          <a:ln w="12692" cap="flat">
            <a:noFill/>
            <a:prstDash val="solid"/>
            <a:miter/>
          </a:ln>
        </p:spPr>
        <p:txBody>
          <a:bodyPr rtlCol="0" anchor="ctr"/>
          <a:lstStyle/>
          <a:p>
            <a:r>
              <a:rPr lang="en-US" sz="3200" dirty="0" smtClean="0">
                <a:solidFill>
                  <a:srgbClr val="323232"/>
                </a:solidFill>
                <a:latin typeface="Calibri" panose="020F0502020204030204"/>
              </a:rPr>
              <a:t>There is no specific article that relates to laws. However the UN Rights of a Child is an example of </a:t>
            </a:r>
            <a:r>
              <a:rPr lang="en-US" sz="3200" dirty="0">
                <a:solidFill>
                  <a:srgbClr val="323232"/>
                </a:solidFill>
                <a:latin typeface="Calibri" panose="020F0502020204030204"/>
              </a:rPr>
              <a:t>i</a:t>
            </a:r>
            <a:r>
              <a:rPr lang="en-US" sz="3200" dirty="0" smtClean="0">
                <a:solidFill>
                  <a:srgbClr val="323232"/>
                </a:solidFill>
                <a:latin typeface="Calibri" panose="020F0502020204030204"/>
              </a:rPr>
              <a:t>nternational law. Many countries have committed to following this law in order to keep all children safe. It is the most agreed piece of international law.</a:t>
            </a:r>
            <a:endParaRPr lang="en-US" sz="3200" dirty="0">
              <a:solidFill>
                <a:srgbClr val="323232"/>
              </a:solidFill>
              <a:latin typeface="Calibri" panose="020F0502020204030204"/>
            </a:endParaRPr>
          </a:p>
        </p:txBody>
      </p:sp>
      <p:pic>
        <p:nvPicPr>
          <p:cNvPr id="2" name="Picture 1"/>
          <p:cNvPicPr>
            <a:picLocks noChangeAspect="1"/>
          </p:cNvPicPr>
          <p:nvPr/>
        </p:nvPicPr>
        <p:blipFill rotWithShape="1">
          <a:blip r:embed="rId4"/>
          <a:srcRect l="35944" t="13812" r="36676" b="21610"/>
          <a:stretch/>
        </p:blipFill>
        <p:spPr>
          <a:xfrm>
            <a:off x="8750741" y="3611042"/>
            <a:ext cx="2435469" cy="3231149"/>
          </a:xfrm>
          <a:prstGeom prst="rect">
            <a:avLst/>
          </a:prstGeom>
        </p:spPr>
      </p:pic>
    </p:spTree>
    <p:extLst>
      <p:ext uri="{BB962C8B-B14F-4D97-AF65-F5344CB8AC3E}">
        <p14:creationId xmlns:p14="http://schemas.microsoft.com/office/powerpoint/2010/main" val="3178588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sp>
        <p:nvSpPr>
          <p:cNvPr id="35"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Why are we learning about this?</a:t>
            </a:r>
            <a:endParaRPr sz="2426" spc="27" dirty="0"/>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pic>
        <p:nvPicPr>
          <p:cNvPr id="20" name="Picture 19" descr="A diagram of different characteristics&#10;&#10;Description automatically generated with medium confidence">
            <a:extLst>
              <a:ext uri="{FF2B5EF4-FFF2-40B4-BE49-F238E27FC236}">
                <a16:creationId xmlns:a16="http://schemas.microsoft.com/office/drawing/2014/main" id="{78AC1B33-C1D8-7BE4-4E14-8099DB50FD93}"/>
              </a:ext>
            </a:extLst>
          </p:cNvPr>
          <p:cNvPicPr>
            <a:picLocks noChangeAspect="1"/>
          </p:cNvPicPr>
          <p:nvPr/>
        </p:nvPicPr>
        <p:blipFill rotWithShape="1">
          <a:blip r:embed="rId5">
            <a:extLst>
              <a:ext uri="{28A0092B-C50C-407E-A947-70E740481C1C}">
                <a14:useLocalDpi xmlns:a14="http://schemas.microsoft.com/office/drawing/2010/main" val="0"/>
              </a:ext>
            </a:extLst>
          </a:blip>
          <a:srcRect l="4715" t="5715" r="44774" b="69518"/>
          <a:stretch/>
        </p:blipFill>
        <p:spPr>
          <a:xfrm>
            <a:off x="689694" y="1040445"/>
            <a:ext cx="4633962" cy="1606440"/>
          </a:xfrm>
          <a:prstGeom prst="rect">
            <a:avLst/>
          </a:prstGeom>
        </p:spPr>
      </p:pic>
      <p:sp>
        <p:nvSpPr>
          <p:cNvPr id="25" name="Freeform 24">
            <a:extLst>
              <a:ext uri="{FF2B5EF4-FFF2-40B4-BE49-F238E27FC236}">
                <a16:creationId xmlns:a16="http://schemas.microsoft.com/office/drawing/2014/main" id="{100B3622-258B-DE1F-F1C6-17158B493C2C}"/>
              </a:ext>
            </a:extLst>
          </p:cNvPr>
          <p:cNvSpPr/>
          <p:nvPr/>
        </p:nvSpPr>
        <p:spPr>
          <a:xfrm>
            <a:off x="494576" y="2739929"/>
            <a:ext cx="5756934" cy="4118071"/>
          </a:xfrm>
          <a:custGeom>
            <a:avLst/>
            <a:gdLst>
              <a:gd name="connsiteX0" fmla="*/ 107409 w 10026261"/>
              <a:gd name="connsiteY0" fmla="*/ 751881 h 4451752"/>
              <a:gd name="connsiteX1" fmla="*/ 995941 w 10026261"/>
              <a:gd name="connsiteY1" fmla="*/ 24881 h 4451752"/>
              <a:gd name="connsiteX2" fmla="*/ 5011041 w 10026261"/>
              <a:gd name="connsiteY2" fmla="*/ 55374 h 4451752"/>
              <a:gd name="connsiteX3" fmla="*/ 8263615 w 10026261"/>
              <a:gd name="connsiteY3" fmla="*/ 29201 h 4451752"/>
              <a:gd name="connsiteX4" fmla="*/ 9111500 w 10026261"/>
              <a:gd name="connsiteY4" fmla="*/ 251672 h 4451752"/>
              <a:gd name="connsiteX5" fmla="*/ 9858147 w 10026261"/>
              <a:gd name="connsiteY5" fmla="*/ 1167854 h 4451752"/>
              <a:gd name="connsiteX6" fmla="*/ 10022643 w 10026261"/>
              <a:gd name="connsiteY6" fmla="*/ 3288247 h 4451752"/>
              <a:gd name="connsiteX7" fmla="*/ 9389810 w 10026261"/>
              <a:gd name="connsiteY7" fmla="*/ 4243689 h 4451752"/>
              <a:gd name="connsiteX8" fmla="*/ 5631045 w 10026261"/>
              <a:gd name="connsiteY8" fmla="*/ 4367184 h 4451752"/>
              <a:gd name="connsiteX9" fmla="*/ 1125506 w 10026261"/>
              <a:gd name="connsiteY9" fmla="*/ 4400727 h 4451752"/>
              <a:gd name="connsiteX10" fmla="*/ 62442 w 10026261"/>
              <a:gd name="connsiteY10" fmla="*/ 3157255 h 4451752"/>
              <a:gd name="connsiteX11" fmla="*/ 49740 w 10026261"/>
              <a:gd name="connsiteY11" fmla="*/ 1010689 h 4451752"/>
              <a:gd name="connsiteX12" fmla="*/ 107409 w 10026261"/>
              <a:gd name="connsiteY12" fmla="*/ 751881 h 4451752"/>
              <a:gd name="connsiteX0" fmla="*/ 107409 w 10022772"/>
              <a:gd name="connsiteY0" fmla="*/ 751881 h 4419426"/>
              <a:gd name="connsiteX1" fmla="*/ 995941 w 10022772"/>
              <a:gd name="connsiteY1" fmla="*/ 24881 h 4419426"/>
              <a:gd name="connsiteX2" fmla="*/ 5011041 w 10022772"/>
              <a:gd name="connsiteY2" fmla="*/ 55374 h 4419426"/>
              <a:gd name="connsiteX3" fmla="*/ 8263615 w 10022772"/>
              <a:gd name="connsiteY3" fmla="*/ 29201 h 4419426"/>
              <a:gd name="connsiteX4" fmla="*/ 9111500 w 10022772"/>
              <a:gd name="connsiteY4" fmla="*/ 251672 h 4419426"/>
              <a:gd name="connsiteX5" fmla="*/ 9858147 w 10022772"/>
              <a:gd name="connsiteY5" fmla="*/ 1167854 h 4419426"/>
              <a:gd name="connsiteX6" fmla="*/ 10014861 w 10022772"/>
              <a:gd name="connsiteY6" fmla="*/ 3354395 h 4419426"/>
              <a:gd name="connsiteX7" fmla="*/ 9389810 w 10022772"/>
              <a:gd name="connsiteY7" fmla="*/ 4243689 h 4419426"/>
              <a:gd name="connsiteX8" fmla="*/ 5631045 w 10022772"/>
              <a:gd name="connsiteY8" fmla="*/ 4367184 h 4419426"/>
              <a:gd name="connsiteX9" fmla="*/ 1125506 w 10022772"/>
              <a:gd name="connsiteY9" fmla="*/ 4400727 h 4419426"/>
              <a:gd name="connsiteX10" fmla="*/ 62442 w 10022772"/>
              <a:gd name="connsiteY10" fmla="*/ 3157255 h 4419426"/>
              <a:gd name="connsiteX11" fmla="*/ 49740 w 10022772"/>
              <a:gd name="connsiteY11" fmla="*/ 1010689 h 4419426"/>
              <a:gd name="connsiteX12" fmla="*/ 107409 w 10022772"/>
              <a:gd name="connsiteY12" fmla="*/ 751881 h 4419426"/>
              <a:gd name="connsiteX0" fmla="*/ 107409 w 10019239"/>
              <a:gd name="connsiteY0" fmla="*/ 751881 h 4419426"/>
              <a:gd name="connsiteX1" fmla="*/ 995941 w 10019239"/>
              <a:gd name="connsiteY1" fmla="*/ 24881 h 4419426"/>
              <a:gd name="connsiteX2" fmla="*/ 5011041 w 10019239"/>
              <a:gd name="connsiteY2" fmla="*/ 55374 h 4419426"/>
              <a:gd name="connsiteX3" fmla="*/ 8263615 w 10019239"/>
              <a:gd name="connsiteY3" fmla="*/ 29201 h 4419426"/>
              <a:gd name="connsiteX4" fmla="*/ 9111500 w 10019239"/>
              <a:gd name="connsiteY4" fmla="*/ 251672 h 4419426"/>
              <a:gd name="connsiteX5" fmla="*/ 9858147 w 10019239"/>
              <a:gd name="connsiteY5" fmla="*/ 1167854 h 4419426"/>
              <a:gd name="connsiteX6" fmla="*/ 10010970 w 10019239"/>
              <a:gd name="connsiteY6" fmla="*/ 3373850 h 4419426"/>
              <a:gd name="connsiteX7" fmla="*/ 9389810 w 10019239"/>
              <a:gd name="connsiteY7" fmla="*/ 4243689 h 4419426"/>
              <a:gd name="connsiteX8" fmla="*/ 5631045 w 10019239"/>
              <a:gd name="connsiteY8" fmla="*/ 4367184 h 4419426"/>
              <a:gd name="connsiteX9" fmla="*/ 1125506 w 10019239"/>
              <a:gd name="connsiteY9" fmla="*/ 4400727 h 4419426"/>
              <a:gd name="connsiteX10" fmla="*/ 62442 w 10019239"/>
              <a:gd name="connsiteY10" fmla="*/ 3157255 h 4419426"/>
              <a:gd name="connsiteX11" fmla="*/ 49740 w 10019239"/>
              <a:gd name="connsiteY11" fmla="*/ 1010689 h 4419426"/>
              <a:gd name="connsiteX12" fmla="*/ 107409 w 10019239"/>
              <a:gd name="connsiteY12" fmla="*/ 751881 h 4419426"/>
              <a:gd name="connsiteX0" fmla="*/ 107409 w 10014837"/>
              <a:gd name="connsiteY0" fmla="*/ 751881 h 4419426"/>
              <a:gd name="connsiteX1" fmla="*/ 995941 w 10014837"/>
              <a:gd name="connsiteY1" fmla="*/ 24881 h 4419426"/>
              <a:gd name="connsiteX2" fmla="*/ 5011041 w 10014837"/>
              <a:gd name="connsiteY2" fmla="*/ 55374 h 4419426"/>
              <a:gd name="connsiteX3" fmla="*/ 8263615 w 10014837"/>
              <a:gd name="connsiteY3" fmla="*/ 29201 h 4419426"/>
              <a:gd name="connsiteX4" fmla="*/ 9111500 w 10014837"/>
              <a:gd name="connsiteY4" fmla="*/ 251672 h 4419426"/>
              <a:gd name="connsiteX5" fmla="*/ 9858147 w 10014837"/>
              <a:gd name="connsiteY5" fmla="*/ 1167854 h 4419426"/>
              <a:gd name="connsiteX6" fmla="*/ 10010970 w 10014837"/>
              <a:gd name="connsiteY6" fmla="*/ 3373850 h 4419426"/>
              <a:gd name="connsiteX7" fmla="*/ 9389810 w 10014837"/>
              <a:gd name="connsiteY7" fmla="*/ 4243689 h 4419426"/>
              <a:gd name="connsiteX8" fmla="*/ 5631045 w 10014837"/>
              <a:gd name="connsiteY8" fmla="*/ 4367184 h 4419426"/>
              <a:gd name="connsiteX9" fmla="*/ 1125506 w 10014837"/>
              <a:gd name="connsiteY9" fmla="*/ 4400727 h 4419426"/>
              <a:gd name="connsiteX10" fmla="*/ 62442 w 10014837"/>
              <a:gd name="connsiteY10" fmla="*/ 3157255 h 4419426"/>
              <a:gd name="connsiteX11" fmla="*/ 49740 w 10014837"/>
              <a:gd name="connsiteY11" fmla="*/ 1010689 h 4419426"/>
              <a:gd name="connsiteX12" fmla="*/ 107409 w 10014837"/>
              <a:gd name="connsiteY12" fmla="*/ 751881 h 4419426"/>
              <a:gd name="connsiteX0" fmla="*/ 107409 w 10014837"/>
              <a:gd name="connsiteY0" fmla="*/ 751881 h 4438300"/>
              <a:gd name="connsiteX1" fmla="*/ 995941 w 10014837"/>
              <a:gd name="connsiteY1" fmla="*/ 24881 h 4438300"/>
              <a:gd name="connsiteX2" fmla="*/ 5011041 w 10014837"/>
              <a:gd name="connsiteY2" fmla="*/ 55374 h 4438300"/>
              <a:gd name="connsiteX3" fmla="*/ 8263615 w 10014837"/>
              <a:gd name="connsiteY3" fmla="*/ 29201 h 4438300"/>
              <a:gd name="connsiteX4" fmla="*/ 9111500 w 10014837"/>
              <a:gd name="connsiteY4" fmla="*/ 251672 h 4438300"/>
              <a:gd name="connsiteX5" fmla="*/ 9858147 w 10014837"/>
              <a:gd name="connsiteY5" fmla="*/ 1167854 h 4438300"/>
              <a:gd name="connsiteX6" fmla="*/ 10010970 w 10014837"/>
              <a:gd name="connsiteY6" fmla="*/ 3373850 h 4438300"/>
              <a:gd name="connsiteX7" fmla="*/ 8833896 w 10014837"/>
              <a:gd name="connsiteY7" fmla="*/ 3853724 h 4438300"/>
              <a:gd name="connsiteX8" fmla="*/ 5631045 w 10014837"/>
              <a:gd name="connsiteY8" fmla="*/ 4367184 h 4438300"/>
              <a:gd name="connsiteX9" fmla="*/ 1125506 w 10014837"/>
              <a:gd name="connsiteY9" fmla="*/ 4400727 h 4438300"/>
              <a:gd name="connsiteX10" fmla="*/ 62442 w 10014837"/>
              <a:gd name="connsiteY10" fmla="*/ 3157255 h 4438300"/>
              <a:gd name="connsiteX11" fmla="*/ 49740 w 10014837"/>
              <a:gd name="connsiteY11" fmla="*/ 1010689 h 4438300"/>
              <a:gd name="connsiteX12" fmla="*/ 107409 w 10014837"/>
              <a:gd name="connsiteY12" fmla="*/ 751881 h 4438300"/>
              <a:gd name="connsiteX0" fmla="*/ 107409 w 9914524"/>
              <a:gd name="connsiteY0" fmla="*/ 751881 h 4438300"/>
              <a:gd name="connsiteX1" fmla="*/ 995941 w 9914524"/>
              <a:gd name="connsiteY1" fmla="*/ 24881 h 4438300"/>
              <a:gd name="connsiteX2" fmla="*/ 5011041 w 9914524"/>
              <a:gd name="connsiteY2" fmla="*/ 55374 h 4438300"/>
              <a:gd name="connsiteX3" fmla="*/ 8263615 w 9914524"/>
              <a:gd name="connsiteY3" fmla="*/ 29201 h 4438300"/>
              <a:gd name="connsiteX4" fmla="*/ 9111500 w 9914524"/>
              <a:gd name="connsiteY4" fmla="*/ 251672 h 4438300"/>
              <a:gd name="connsiteX5" fmla="*/ 9858147 w 9914524"/>
              <a:gd name="connsiteY5" fmla="*/ 1167854 h 4438300"/>
              <a:gd name="connsiteX6" fmla="*/ 9852137 w 9914524"/>
              <a:gd name="connsiteY6" fmla="*/ 2567027 h 4438300"/>
              <a:gd name="connsiteX7" fmla="*/ 8833896 w 9914524"/>
              <a:gd name="connsiteY7" fmla="*/ 3853724 h 4438300"/>
              <a:gd name="connsiteX8" fmla="*/ 5631045 w 9914524"/>
              <a:gd name="connsiteY8" fmla="*/ 4367184 h 4438300"/>
              <a:gd name="connsiteX9" fmla="*/ 1125506 w 9914524"/>
              <a:gd name="connsiteY9" fmla="*/ 4400727 h 4438300"/>
              <a:gd name="connsiteX10" fmla="*/ 62442 w 9914524"/>
              <a:gd name="connsiteY10" fmla="*/ 3157255 h 4438300"/>
              <a:gd name="connsiteX11" fmla="*/ 49740 w 9914524"/>
              <a:gd name="connsiteY11" fmla="*/ 1010689 h 4438300"/>
              <a:gd name="connsiteX12" fmla="*/ 107409 w 9914524"/>
              <a:gd name="connsiteY12" fmla="*/ 751881 h 4438300"/>
              <a:gd name="connsiteX0" fmla="*/ 107409 w 9914524"/>
              <a:gd name="connsiteY0" fmla="*/ 751881 h 4385857"/>
              <a:gd name="connsiteX1" fmla="*/ 995941 w 9914524"/>
              <a:gd name="connsiteY1" fmla="*/ 24881 h 4385857"/>
              <a:gd name="connsiteX2" fmla="*/ 5011041 w 9914524"/>
              <a:gd name="connsiteY2" fmla="*/ 55374 h 4385857"/>
              <a:gd name="connsiteX3" fmla="*/ 8263615 w 9914524"/>
              <a:gd name="connsiteY3" fmla="*/ 29201 h 4385857"/>
              <a:gd name="connsiteX4" fmla="*/ 9111500 w 9914524"/>
              <a:gd name="connsiteY4" fmla="*/ 251672 h 4385857"/>
              <a:gd name="connsiteX5" fmla="*/ 9858147 w 9914524"/>
              <a:gd name="connsiteY5" fmla="*/ 1167854 h 4385857"/>
              <a:gd name="connsiteX6" fmla="*/ 9852137 w 9914524"/>
              <a:gd name="connsiteY6" fmla="*/ 2567027 h 4385857"/>
              <a:gd name="connsiteX7" fmla="*/ 8833896 w 9914524"/>
              <a:gd name="connsiteY7" fmla="*/ 3853724 h 4385857"/>
              <a:gd name="connsiteX8" fmla="*/ 5631045 w 9914524"/>
              <a:gd name="connsiteY8" fmla="*/ 4367184 h 4385857"/>
              <a:gd name="connsiteX9" fmla="*/ 1077855 w 9914524"/>
              <a:gd name="connsiteY9" fmla="*/ 4252809 h 4385857"/>
              <a:gd name="connsiteX10" fmla="*/ 62442 w 9914524"/>
              <a:gd name="connsiteY10" fmla="*/ 3157255 h 4385857"/>
              <a:gd name="connsiteX11" fmla="*/ 49740 w 9914524"/>
              <a:gd name="connsiteY11" fmla="*/ 1010689 h 4385857"/>
              <a:gd name="connsiteX12" fmla="*/ 107409 w 9914524"/>
              <a:gd name="connsiteY12" fmla="*/ 751881 h 4385857"/>
              <a:gd name="connsiteX0" fmla="*/ 107409 w 9914524"/>
              <a:gd name="connsiteY0" fmla="*/ 751881 h 4426575"/>
              <a:gd name="connsiteX1" fmla="*/ 995941 w 9914524"/>
              <a:gd name="connsiteY1" fmla="*/ 24881 h 4426575"/>
              <a:gd name="connsiteX2" fmla="*/ 5011041 w 9914524"/>
              <a:gd name="connsiteY2" fmla="*/ 55374 h 4426575"/>
              <a:gd name="connsiteX3" fmla="*/ 8263615 w 9914524"/>
              <a:gd name="connsiteY3" fmla="*/ 29201 h 4426575"/>
              <a:gd name="connsiteX4" fmla="*/ 9111500 w 9914524"/>
              <a:gd name="connsiteY4" fmla="*/ 251672 h 4426575"/>
              <a:gd name="connsiteX5" fmla="*/ 9858147 w 9914524"/>
              <a:gd name="connsiteY5" fmla="*/ 1167854 h 4426575"/>
              <a:gd name="connsiteX6" fmla="*/ 9852137 w 9914524"/>
              <a:gd name="connsiteY6" fmla="*/ 2567027 h 4426575"/>
              <a:gd name="connsiteX7" fmla="*/ 8833896 w 9914524"/>
              <a:gd name="connsiteY7" fmla="*/ 3853724 h 4426575"/>
              <a:gd name="connsiteX8" fmla="*/ 5631045 w 9914524"/>
              <a:gd name="connsiteY8" fmla="*/ 4367184 h 4426575"/>
              <a:gd name="connsiteX9" fmla="*/ 1077855 w 9914524"/>
              <a:gd name="connsiteY9" fmla="*/ 4252809 h 4426575"/>
              <a:gd name="connsiteX10" fmla="*/ 62442 w 9914524"/>
              <a:gd name="connsiteY10" fmla="*/ 2915208 h 4426575"/>
              <a:gd name="connsiteX11" fmla="*/ 49740 w 9914524"/>
              <a:gd name="connsiteY11" fmla="*/ 1010689 h 4426575"/>
              <a:gd name="connsiteX12" fmla="*/ 107409 w 9914524"/>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66834 w 9873949"/>
              <a:gd name="connsiteY0" fmla="*/ 751881 h 4426575"/>
              <a:gd name="connsiteX1" fmla="*/ 955366 w 9873949"/>
              <a:gd name="connsiteY1" fmla="*/ 24881 h 4426575"/>
              <a:gd name="connsiteX2" fmla="*/ 4970466 w 9873949"/>
              <a:gd name="connsiteY2" fmla="*/ 55374 h 4426575"/>
              <a:gd name="connsiteX3" fmla="*/ 8223040 w 9873949"/>
              <a:gd name="connsiteY3" fmla="*/ 29201 h 4426575"/>
              <a:gd name="connsiteX4" fmla="*/ 9070925 w 9873949"/>
              <a:gd name="connsiteY4" fmla="*/ 251672 h 4426575"/>
              <a:gd name="connsiteX5" fmla="*/ 9817572 w 9873949"/>
              <a:gd name="connsiteY5" fmla="*/ 1167854 h 4426575"/>
              <a:gd name="connsiteX6" fmla="*/ 9811562 w 9873949"/>
              <a:gd name="connsiteY6" fmla="*/ 2567027 h 4426575"/>
              <a:gd name="connsiteX7" fmla="*/ 8793321 w 9873949"/>
              <a:gd name="connsiteY7" fmla="*/ 3853724 h 4426575"/>
              <a:gd name="connsiteX8" fmla="*/ 5590470 w 9873949"/>
              <a:gd name="connsiteY8" fmla="*/ 4367184 h 4426575"/>
              <a:gd name="connsiteX9" fmla="*/ 1037280 w 9873949"/>
              <a:gd name="connsiteY9" fmla="*/ 4252809 h 4426575"/>
              <a:gd name="connsiteX10" fmla="*/ 21867 w 9873949"/>
              <a:gd name="connsiteY10" fmla="*/ 2915208 h 4426575"/>
              <a:gd name="connsiteX11" fmla="*/ 9165 w 9873949"/>
              <a:gd name="connsiteY11" fmla="*/ 1010689 h 4426575"/>
              <a:gd name="connsiteX12" fmla="*/ 66834 w 9873949"/>
              <a:gd name="connsiteY12" fmla="*/ 751881 h 4426575"/>
              <a:gd name="connsiteX0" fmla="*/ 66832 w 9873947"/>
              <a:gd name="connsiteY0" fmla="*/ 751881 h 4371175"/>
              <a:gd name="connsiteX1" fmla="*/ 955364 w 9873947"/>
              <a:gd name="connsiteY1" fmla="*/ 24881 h 4371175"/>
              <a:gd name="connsiteX2" fmla="*/ 4970464 w 9873947"/>
              <a:gd name="connsiteY2" fmla="*/ 55374 h 4371175"/>
              <a:gd name="connsiteX3" fmla="*/ 8223038 w 9873947"/>
              <a:gd name="connsiteY3" fmla="*/ 29201 h 4371175"/>
              <a:gd name="connsiteX4" fmla="*/ 9070923 w 9873947"/>
              <a:gd name="connsiteY4" fmla="*/ 251672 h 4371175"/>
              <a:gd name="connsiteX5" fmla="*/ 9817570 w 9873947"/>
              <a:gd name="connsiteY5" fmla="*/ 1167854 h 4371175"/>
              <a:gd name="connsiteX6" fmla="*/ 9811560 w 9873947"/>
              <a:gd name="connsiteY6" fmla="*/ 2567027 h 4371175"/>
              <a:gd name="connsiteX7" fmla="*/ 8793319 w 9873947"/>
              <a:gd name="connsiteY7" fmla="*/ 3853724 h 4371175"/>
              <a:gd name="connsiteX8" fmla="*/ 5568542 w 9873947"/>
              <a:gd name="connsiteY8" fmla="*/ 4259607 h 4371175"/>
              <a:gd name="connsiteX9" fmla="*/ 1037278 w 9873947"/>
              <a:gd name="connsiteY9" fmla="*/ 4252809 h 4371175"/>
              <a:gd name="connsiteX10" fmla="*/ 21865 w 9873947"/>
              <a:gd name="connsiteY10" fmla="*/ 2915208 h 4371175"/>
              <a:gd name="connsiteX11" fmla="*/ 9163 w 9873947"/>
              <a:gd name="connsiteY11" fmla="*/ 1010689 h 4371175"/>
              <a:gd name="connsiteX12" fmla="*/ 66832 w 9873947"/>
              <a:gd name="connsiteY12" fmla="*/ 751881 h 4371175"/>
              <a:gd name="connsiteX0" fmla="*/ 66832 w 9873947"/>
              <a:gd name="connsiteY0" fmla="*/ 751881 h 4305677"/>
              <a:gd name="connsiteX1" fmla="*/ 955364 w 9873947"/>
              <a:gd name="connsiteY1" fmla="*/ 24881 h 4305677"/>
              <a:gd name="connsiteX2" fmla="*/ 4970464 w 9873947"/>
              <a:gd name="connsiteY2" fmla="*/ 55374 h 4305677"/>
              <a:gd name="connsiteX3" fmla="*/ 8223038 w 9873947"/>
              <a:gd name="connsiteY3" fmla="*/ 29201 h 4305677"/>
              <a:gd name="connsiteX4" fmla="*/ 9070923 w 9873947"/>
              <a:gd name="connsiteY4" fmla="*/ 251672 h 4305677"/>
              <a:gd name="connsiteX5" fmla="*/ 9817570 w 9873947"/>
              <a:gd name="connsiteY5" fmla="*/ 1167854 h 4305677"/>
              <a:gd name="connsiteX6" fmla="*/ 9811560 w 9873947"/>
              <a:gd name="connsiteY6" fmla="*/ 2567027 h 4305677"/>
              <a:gd name="connsiteX7" fmla="*/ 8793319 w 9873947"/>
              <a:gd name="connsiteY7" fmla="*/ 3853724 h 4305677"/>
              <a:gd name="connsiteX8" fmla="*/ 5568542 w 9873947"/>
              <a:gd name="connsiteY8" fmla="*/ 4259607 h 4305677"/>
              <a:gd name="connsiteX9" fmla="*/ 971498 w 9873947"/>
              <a:gd name="connsiteY9" fmla="*/ 4145233 h 4305677"/>
              <a:gd name="connsiteX10" fmla="*/ 21865 w 9873947"/>
              <a:gd name="connsiteY10" fmla="*/ 2915208 h 4305677"/>
              <a:gd name="connsiteX11" fmla="*/ 9163 w 9873947"/>
              <a:gd name="connsiteY11" fmla="*/ 1010689 h 4305677"/>
              <a:gd name="connsiteX12" fmla="*/ 66832 w 9873947"/>
              <a:gd name="connsiteY12" fmla="*/ 751881 h 4305677"/>
              <a:gd name="connsiteX0" fmla="*/ 66832 w 9873947"/>
              <a:gd name="connsiteY0" fmla="*/ 753657 h 4307453"/>
              <a:gd name="connsiteX1" fmla="*/ 955364 w 9873947"/>
              <a:gd name="connsiteY1" fmla="*/ 26657 h 4307453"/>
              <a:gd name="connsiteX2" fmla="*/ 4902480 w 9873947"/>
              <a:gd name="connsiteY2" fmla="*/ 0 h 4307453"/>
              <a:gd name="connsiteX3" fmla="*/ 8223038 w 9873947"/>
              <a:gd name="connsiteY3" fmla="*/ 30977 h 4307453"/>
              <a:gd name="connsiteX4" fmla="*/ 9070923 w 9873947"/>
              <a:gd name="connsiteY4" fmla="*/ 253448 h 4307453"/>
              <a:gd name="connsiteX5" fmla="*/ 9817570 w 9873947"/>
              <a:gd name="connsiteY5" fmla="*/ 1169630 h 4307453"/>
              <a:gd name="connsiteX6" fmla="*/ 9811560 w 9873947"/>
              <a:gd name="connsiteY6" fmla="*/ 2568803 h 4307453"/>
              <a:gd name="connsiteX7" fmla="*/ 8793319 w 9873947"/>
              <a:gd name="connsiteY7" fmla="*/ 3855500 h 4307453"/>
              <a:gd name="connsiteX8" fmla="*/ 5568542 w 9873947"/>
              <a:gd name="connsiteY8" fmla="*/ 4261383 h 4307453"/>
              <a:gd name="connsiteX9" fmla="*/ 971498 w 9873947"/>
              <a:gd name="connsiteY9" fmla="*/ 4147009 h 4307453"/>
              <a:gd name="connsiteX10" fmla="*/ 21865 w 9873947"/>
              <a:gd name="connsiteY10" fmla="*/ 2916984 h 4307453"/>
              <a:gd name="connsiteX11" fmla="*/ 9163 w 9873947"/>
              <a:gd name="connsiteY11" fmla="*/ 1012465 h 4307453"/>
              <a:gd name="connsiteX12" fmla="*/ 66832 w 9873947"/>
              <a:gd name="connsiteY12" fmla="*/ 753657 h 4307453"/>
              <a:gd name="connsiteX0" fmla="*/ 66832 w 9861364"/>
              <a:gd name="connsiteY0" fmla="*/ 753657 h 4307453"/>
              <a:gd name="connsiteX1" fmla="*/ 955364 w 9861364"/>
              <a:gd name="connsiteY1" fmla="*/ 26657 h 4307453"/>
              <a:gd name="connsiteX2" fmla="*/ 4902480 w 9861364"/>
              <a:gd name="connsiteY2" fmla="*/ 0 h 4307453"/>
              <a:gd name="connsiteX3" fmla="*/ 8223038 w 9861364"/>
              <a:gd name="connsiteY3" fmla="*/ 30977 h 4307453"/>
              <a:gd name="connsiteX4" fmla="*/ 9240884 w 9861364"/>
              <a:gd name="connsiteY4" fmla="*/ 276308 h 4307453"/>
              <a:gd name="connsiteX5" fmla="*/ 9817570 w 9861364"/>
              <a:gd name="connsiteY5" fmla="*/ 1169630 h 4307453"/>
              <a:gd name="connsiteX6" fmla="*/ 9811560 w 9861364"/>
              <a:gd name="connsiteY6" fmla="*/ 2568803 h 4307453"/>
              <a:gd name="connsiteX7" fmla="*/ 8793319 w 9861364"/>
              <a:gd name="connsiteY7" fmla="*/ 3855500 h 4307453"/>
              <a:gd name="connsiteX8" fmla="*/ 5568542 w 9861364"/>
              <a:gd name="connsiteY8" fmla="*/ 4261383 h 4307453"/>
              <a:gd name="connsiteX9" fmla="*/ 971498 w 9861364"/>
              <a:gd name="connsiteY9" fmla="*/ 4147009 h 4307453"/>
              <a:gd name="connsiteX10" fmla="*/ 21865 w 9861364"/>
              <a:gd name="connsiteY10" fmla="*/ 2916984 h 4307453"/>
              <a:gd name="connsiteX11" fmla="*/ 9163 w 9861364"/>
              <a:gd name="connsiteY11" fmla="*/ 1012465 h 4307453"/>
              <a:gd name="connsiteX12" fmla="*/ 66832 w 9861364"/>
              <a:gd name="connsiteY12" fmla="*/ 753657 h 430745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364" h="4261383">
                <a:moveTo>
                  <a:pt x="66832" y="753657"/>
                </a:moveTo>
                <a:cubicBezTo>
                  <a:pt x="166292" y="329299"/>
                  <a:pt x="533137" y="30088"/>
                  <a:pt x="955364" y="26657"/>
                </a:cubicBezTo>
                <a:lnTo>
                  <a:pt x="4902480" y="0"/>
                </a:lnTo>
                <a:lnTo>
                  <a:pt x="8223038" y="30977"/>
                </a:lnTo>
                <a:cubicBezTo>
                  <a:pt x="8946105" y="77028"/>
                  <a:pt x="8924595" y="106183"/>
                  <a:pt x="9240884" y="276308"/>
                </a:cubicBezTo>
                <a:cubicBezTo>
                  <a:pt x="9557174" y="446432"/>
                  <a:pt x="9722457" y="787548"/>
                  <a:pt x="9817570" y="1169630"/>
                </a:cubicBezTo>
                <a:cubicBezTo>
                  <a:pt x="9912683" y="1551713"/>
                  <a:pt x="9825292" y="1886765"/>
                  <a:pt x="9811560" y="2568803"/>
                </a:cubicBezTo>
                <a:cubicBezTo>
                  <a:pt x="9789458" y="3175610"/>
                  <a:pt x="9511820" y="3630553"/>
                  <a:pt x="8804650" y="3912650"/>
                </a:cubicBezTo>
                <a:cubicBezTo>
                  <a:pt x="8097480" y="4194747"/>
                  <a:pt x="6874067" y="4222323"/>
                  <a:pt x="5568542" y="4261383"/>
                </a:cubicBezTo>
                <a:cubicBezTo>
                  <a:pt x="4036194" y="4223258"/>
                  <a:pt x="1756016" y="4253714"/>
                  <a:pt x="971498" y="4147009"/>
                </a:cubicBezTo>
                <a:cubicBezTo>
                  <a:pt x="186980" y="4040304"/>
                  <a:pt x="108659" y="3457709"/>
                  <a:pt x="21865" y="2916984"/>
                </a:cubicBezTo>
                <a:cubicBezTo>
                  <a:pt x="-6868" y="2157840"/>
                  <a:pt x="-2989" y="1908964"/>
                  <a:pt x="9163" y="1012465"/>
                </a:cubicBezTo>
                <a:cubicBezTo>
                  <a:pt x="29741" y="917175"/>
                  <a:pt x="48668" y="831286"/>
                  <a:pt x="66832" y="753657"/>
                </a:cubicBezTo>
                <a:close/>
              </a:path>
            </a:pathLst>
          </a:custGeom>
          <a:solidFill>
            <a:srgbClr val="E85119">
              <a:alpha val="15000"/>
            </a:srgbClr>
          </a:solidFill>
          <a:ln w="12692" cap="flat">
            <a:noFill/>
            <a:prstDash val="solid"/>
            <a:miter/>
          </a:ln>
        </p:spPr>
        <p:txBody>
          <a:bodyPr rtlCol="0" anchor="ctr"/>
          <a:lstStyle/>
          <a:p>
            <a:pPr defTabSz="554492"/>
            <a:r>
              <a:rPr lang="en-US" sz="3200" kern="0" dirty="0" smtClean="0">
                <a:solidFill>
                  <a:srgbClr val="323232"/>
                </a:solidFill>
                <a:latin typeface="Calibri" panose="020F0502020204030204"/>
              </a:rPr>
              <a:t>One example of a law is the Equality Act (2010). This law outlines 9 protected characteristics. The law states that no one should be discriminated against due to these characteristics.</a:t>
            </a:r>
            <a:endParaRPr lang="en-US" sz="3200" kern="0" dirty="0">
              <a:solidFill>
                <a:srgbClr val="323232"/>
              </a:solidFill>
              <a:latin typeface="Calibri" panose="020F0502020204030204"/>
            </a:endParaRPr>
          </a:p>
        </p:txBody>
      </p:sp>
      <p:pic>
        <p:nvPicPr>
          <p:cNvPr id="2" name="Picture 1"/>
          <p:cNvPicPr>
            <a:picLocks noChangeAspect="1"/>
          </p:cNvPicPr>
          <p:nvPr/>
        </p:nvPicPr>
        <p:blipFill rotWithShape="1">
          <a:blip r:embed="rId6"/>
          <a:srcRect l="30706" t="32500" r="52756" b="29000"/>
          <a:stretch/>
        </p:blipFill>
        <p:spPr>
          <a:xfrm>
            <a:off x="7924407" y="1423004"/>
            <a:ext cx="3830642" cy="5016316"/>
          </a:xfrm>
          <a:prstGeom prst="rect">
            <a:avLst/>
          </a:prstGeom>
        </p:spPr>
      </p:pic>
    </p:spTree>
    <p:extLst>
      <p:ext uri="{BB962C8B-B14F-4D97-AF65-F5344CB8AC3E}">
        <p14:creationId xmlns:p14="http://schemas.microsoft.com/office/powerpoint/2010/main" val="2988775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10000"/>
          </a:bodyPr>
          <a:lstStyle/>
          <a:p>
            <a:pPr marL="0" indent="0">
              <a:buNone/>
            </a:pPr>
            <a:r>
              <a:rPr lang="en-US" sz="4000" dirty="0" smtClean="0"/>
              <a:t>Laws are…</a:t>
            </a:r>
          </a:p>
          <a:p>
            <a:pPr marL="0" indent="0">
              <a:buNone/>
            </a:pPr>
            <a:endParaRPr lang="en-US" sz="4000" dirty="0"/>
          </a:p>
          <a:p>
            <a:pPr marL="0" indent="0">
              <a:buNone/>
            </a:pPr>
            <a:r>
              <a:rPr lang="en-US" sz="4000" dirty="0" smtClean="0"/>
              <a:t>“a system of rules that a country have agreed to follow.”</a:t>
            </a:r>
          </a:p>
          <a:p>
            <a:pPr marL="0" indent="0">
              <a:buNone/>
            </a:pPr>
            <a:endParaRPr lang="en-US" sz="4000" dirty="0"/>
          </a:p>
          <a:p>
            <a:pPr marL="0" indent="0">
              <a:buNone/>
            </a:pPr>
            <a:r>
              <a:rPr lang="en-US" sz="4000" dirty="0" smtClean="0"/>
              <a:t>Laws regulate people’s actions so if they break the law there could be penalties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are laws?</a:t>
            </a:r>
            <a:endParaRPr sz="2426" spc="27" dirty="0"/>
          </a:p>
        </p:txBody>
      </p:sp>
      <p:pic>
        <p:nvPicPr>
          <p:cNvPr id="4" name="Picture 3"/>
          <p:cNvPicPr>
            <a:picLocks noChangeAspect="1"/>
          </p:cNvPicPr>
          <p:nvPr/>
        </p:nvPicPr>
        <p:blipFill>
          <a:blip r:embed="rId4"/>
          <a:stretch>
            <a:fillRect/>
          </a:stretch>
        </p:blipFill>
        <p:spPr>
          <a:xfrm>
            <a:off x="7805687" y="1127512"/>
            <a:ext cx="2533650" cy="1809750"/>
          </a:xfrm>
          <a:prstGeom prst="rect">
            <a:avLst/>
          </a:prstGeom>
        </p:spPr>
      </p:pic>
      <p:pic>
        <p:nvPicPr>
          <p:cNvPr id="9" name="Picture 8"/>
          <p:cNvPicPr>
            <a:picLocks noChangeAspect="1"/>
          </p:cNvPicPr>
          <p:nvPr/>
        </p:nvPicPr>
        <p:blipFill>
          <a:blip r:embed="rId5"/>
          <a:stretch>
            <a:fillRect/>
          </a:stretch>
        </p:blipFill>
        <p:spPr>
          <a:xfrm>
            <a:off x="8742925" y="2807724"/>
            <a:ext cx="2857500" cy="1600200"/>
          </a:xfrm>
          <a:prstGeom prst="rect">
            <a:avLst/>
          </a:prstGeom>
        </p:spPr>
      </p:pic>
      <p:pic>
        <p:nvPicPr>
          <p:cNvPr id="12" name="Picture 11"/>
          <p:cNvPicPr>
            <a:picLocks noChangeAspect="1"/>
          </p:cNvPicPr>
          <p:nvPr/>
        </p:nvPicPr>
        <p:blipFill>
          <a:blip r:embed="rId6"/>
          <a:stretch>
            <a:fillRect/>
          </a:stretch>
        </p:blipFill>
        <p:spPr>
          <a:xfrm>
            <a:off x="7805687" y="4366891"/>
            <a:ext cx="2705100" cy="1685925"/>
          </a:xfrm>
          <a:prstGeom prst="rect">
            <a:avLst/>
          </a:prstGeom>
        </p:spPr>
      </p:pic>
    </p:spTree>
    <p:extLst>
      <p:ext uri="{BB962C8B-B14F-4D97-AF65-F5344CB8AC3E}">
        <p14:creationId xmlns:p14="http://schemas.microsoft.com/office/powerpoint/2010/main" val="1436869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utor Time.potx" id="{D0E4B2E4-0A56-44A3-B1D8-ACD0E35330A3}" vid="{69DCC5B8-093F-4BC5-A2EA-400F559CCFD9}"/>
    </a:ext>
  </a:extLst>
</a:theme>
</file>

<file path=ppt/theme/theme5.xml><?xml version="1.0" encoding="utf-8"?>
<a:theme xmlns:a="http://schemas.openxmlformats.org/drawingml/2006/main" name="5_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272</TotalTime>
  <Words>794</Words>
  <Application>Microsoft Office PowerPoint</Application>
  <PresentationFormat>Widescreen</PresentationFormat>
  <Paragraphs>91</Paragraphs>
  <Slides>17</Slides>
  <Notes>2</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17</vt:i4>
      </vt:variant>
    </vt:vector>
  </HeadingPairs>
  <TitlesOfParts>
    <vt:vector size="31" baseType="lpstr">
      <vt:lpstr>Aptos</vt:lpstr>
      <vt:lpstr>Arial</vt:lpstr>
      <vt:lpstr>Calibri</vt:lpstr>
      <vt:lpstr>Calibri Light</vt:lpstr>
      <vt:lpstr>Comic Sans MS</vt:lpstr>
      <vt:lpstr>Lato</vt:lpstr>
      <vt:lpstr>LondrinaSolid-Black</vt:lpstr>
      <vt:lpstr>Segoe UI</vt:lpstr>
      <vt:lpstr>Verdana</vt:lpstr>
      <vt:lpstr>3_Office Theme</vt:lpstr>
      <vt:lpstr>2_Office Theme</vt:lpstr>
      <vt:lpstr>Office Theme</vt:lpstr>
      <vt:lpstr>1_Office Theme</vt:lpstr>
      <vt:lpstr>5_Office Theme</vt:lpstr>
      <vt:lpstr>PowerPoint Presentation</vt:lpstr>
      <vt:lpstr>PowerPoint Presentation</vt:lpstr>
      <vt:lpstr>PowerPoint Presentation</vt:lpstr>
      <vt:lpstr>PowerPoint Presentation</vt:lpstr>
      <vt:lpstr>Why are we learning about this?</vt:lpstr>
      <vt:lpstr>Why are we learning about this?</vt:lpstr>
      <vt:lpstr>Why are we learning about this?</vt:lpstr>
      <vt:lpstr>Why are we learning about this?</vt:lpstr>
      <vt:lpstr>What are laws?</vt:lpstr>
      <vt:lpstr>What are laws?</vt:lpstr>
      <vt:lpstr>What are laws?</vt:lpstr>
      <vt:lpstr>Why are laws necessary?</vt:lpstr>
      <vt:lpstr>Why are laws necessary?</vt:lpstr>
      <vt:lpstr>Why are laws necessary?</vt:lpstr>
      <vt:lpstr>Why laws are necessary?</vt:lpstr>
      <vt:lpstr>Why laws are necessary?</vt:lpstr>
      <vt:lpstr>What are laws?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55</cp:revision>
  <dcterms:created xsi:type="dcterms:W3CDTF">2024-08-15T13:31:51Z</dcterms:created>
  <dcterms:modified xsi:type="dcterms:W3CDTF">2025-04-14T10:37:05Z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