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7" r:id="rId5"/>
  </p:sldMasterIdLst>
  <p:notesMasterIdLst>
    <p:notesMasterId r:id="rId27"/>
  </p:notesMasterIdLst>
  <p:sldIdLst>
    <p:sldId id="352" r:id="rId6"/>
    <p:sldId id="293" r:id="rId7"/>
    <p:sldId id="278" r:id="rId8"/>
    <p:sldId id="258" r:id="rId9"/>
    <p:sldId id="316" r:id="rId10"/>
    <p:sldId id="317" r:id="rId11"/>
    <p:sldId id="318" r:id="rId12"/>
    <p:sldId id="276"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Sq6+ZFZS1HZ4+Y/agKhIw==" hashData="gEC1YMbITGlRSqX6Xpw0g2T95RBvQKDQCBWoigZm82zFERr8ftQHj2oYhhax5Bn0RkNjXE8zdQRO3k0BfuM47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956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57252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405275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941554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459603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5168713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8658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594278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586621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851692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598652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1388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7912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9"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353346759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805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do you think a MP does?”</a:t>
            </a:r>
            <a:endParaRPr lang="en-US" sz="4000" dirty="0" smtClean="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political parties do you know?</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6303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62500" lnSpcReduction="20000"/>
          </a:bodyPr>
          <a:lstStyle/>
          <a:p>
            <a:pPr marL="0" indent="0">
              <a:buNone/>
            </a:pPr>
            <a:r>
              <a:rPr lang="en-US" sz="4000" dirty="0"/>
              <a:t>MP stands for </a:t>
            </a:r>
            <a:r>
              <a:rPr lang="en-US" sz="4000" b="1" dirty="0"/>
              <a:t>“Member of Parliament”</a:t>
            </a:r>
          </a:p>
          <a:p>
            <a:pPr marL="0" indent="0">
              <a:buNone/>
            </a:pPr>
            <a:endParaRPr lang="en-US" sz="4000" b="1" dirty="0"/>
          </a:p>
          <a:p>
            <a:pPr marL="0" indent="0">
              <a:buNone/>
            </a:pPr>
            <a:r>
              <a:rPr lang="en-US" sz="4000" dirty="0"/>
              <a:t>There are 650 MP’s voted into Parliament. Each MP gets a “seat” in Parliament which is called the House of Commons which is the Houses of Parliament, Westminster, London</a:t>
            </a:r>
          </a:p>
          <a:p>
            <a:pPr marL="0" indent="0">
              <a:buNone/>
            </a:pPr>
            <a:endParaRPr lang="en-US" sz="4000" dirty="0"/>
          </a:p>
          <a:p>
            <a:pPr marL="0" indent="0">
              <a:buNone/>
            </a:pPr>
            <a:r>
              <a:rPr lang="en-US" sz="4000" dirty="0"/>
              <a:t>This is important to know as this means each political party is hoping to win at least </a:t>
            </a:r>
            <a:r>
              <a:rPr lang="en-US" sz="4000" b="1" dirty="0"/>
              <a:t>326</a:t>
            </a:r>
            <a:r>
              <a:rPr lang="en-US" sz="4000" dirty="0"/>
              <a:t> seats in Parliament.</a:t>
            </a:r>
          </a:p>
          <a:p>
            <a:pPr marL="0" indent="0">
              <a:buNone/>
            </a:pPr>
            <a:endParaRPr lang="en-US" sz="4000" dirty="0"/>
          </a:p>
          <a:p>
            <a:pPr marL="0" indent="0">
              <a:buNone/>
            </a:pPr>
            <a:r>
              <a:rPr lang="en-US" sz="4000" dirty="0"/>
              <a:t>This means that this political party can form the UK Government.</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does MP stand for?</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55000" lnSpcReduction="20000"/>
          </a:bodyPr>
          <a:lstStyle/>
          <a:p>
            <a:pPr marL="0" indent="0">
              <a:buNone/>
            </a:pPr>
            <a:r>
              <a:rPr lang="en-US" sz="4000" dirty="0"/>
              <a:t>As a MP is elected by local people in a constituency, MP’s have the role of representing their consistency in the House of Commons.</a:t>
            </a:r>
          </a:p>
          <a:p>
            <a:pPr marL="0" indent="0">
              <a:buNone/>
            </a:pPr>
            <a:endParaRPr lang="en-US" sz="4000" dirty="0"/>
          </a:p>
          <a:p>
            <a:pPr marL="0" indent="0">
              <a:buNone/>
            </a:pPr>
            <a:r>
              <a:rPr lang="en-US" sz="4000" dirty="0"/>
              <a:t>A picture of the House is Commons is here. You may </a:t>
            </a:r>
            <a:r>
              <a:rPr lang="en-US" sz="4000" dirty="0" err="1"/>
              <a:t>recognise</a:t>
            </a:r>
            <a:r>
              <a:rPr lang="en-US" sz="4000" dirty="0"/>
              <a:t> this from the news</a:t>
            </a:r>
          </a:p>
          <a:p>
            <a:pPr marL="0" indent="0">
              <a:buNone/>
            </a:pPr>
            <a:endParaRPr lang="en-US" sz="4000" dirty="0"/>
          </a:p>
          <a:p>
            <a:pPr marL="0" indent="0">
              <a:buNone/>
            </a:pPr>
            <a:r>
              <a:rPr lang="en-US" sz="4000" dirty="0"/>
              <a:t>The House of Commons is an important place for MP’s as this is where they can debate different laws and policies that will impact their constituency.</a:t>
            </a:r>
          </a:p>
          <a:p>
            <a:pPr marL="0" indent="0">
              <a:buNone/>
            </a:pPr>
            <a:endParaRPr lang="en-US" sz="4000" dirty="0"/>
          </a:p>
          <a:p>
            <a:pPr marL="0" indent="0">
              <a:buNone/>
            </a:pPr>
            <a:r>
              <a:rPr lang="en-US" sz="4000" dirty="0"/>
              <a:t>Don’t forget that the House of Commons is in London. This means that MP’s have to split their time between going to London and being present in their local constituency</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52284" y="2921581"/>
            <a:ext cx="3362854" cy="293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60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1. Represent their constituents (people from their local area)</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8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2. Support the work of a Government department. Examples of departments are Education, Health, Environment, </a:t>
            </a:r>
            <a:r>
              <a:rPr lang="en-US" sz="4000" b="1" dirty="0" err="1" smtClean="0"/>
              <a:t>Defence</a:t>
            </a:r>
            <a:r>
              <a:rPr lang="en-US" sz="4000" b="1" dirty="0" smtClean="0"/>
              <a:t>, Justice</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1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3. Meet constituents to discuss issues they are facing</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9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4. Campaign during elections for their party</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2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5. Support the law making process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8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6. Ask questions to and challenge the Prime Minister and other Government representatives in the House of Commons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8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7. Visit places of interest in their constituency such as schools, hospitals and businesses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45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81703"/>
          </a:xfrm>
        </p:spPr>
        <p:txBody>
          <a:bodyPr>
            <a:normAutofit fontScale="55000" lnSpcReduction="20000"/>
          </a:bodyPr>
          <a:lstStyle/>
          <a:p>
            <a:pPr marL="0" indent="0">
              <a:buNone/>
            </a:pPr>
            <a:r>
              <a:rPr lang="en-US" sz="4000" dirty="0" smtClean="0"/>
              <a:t>Depending on what a MP has to do during the day will depend where they will complete their tasks.</a:t>
            </a:r>
          </a:p>
          <a:p>
            <a:pPr marL="0" indent="0">
              <a:buNone/>
            </a:pPr>
            <a:endParaRPr lang="en-US" sz="4000" dirty="0"/>
          </a:p>
          <a:p>
            <a:pPr marL="0" indent="0">
              <a:buNone/>
            </a:pPr>
            <a:r>
              <a:rPr lang="en-US" sz="4000" dirty="0" smtClean="0"/>
              <a:t>Sometimes their role will mean that they have to be present in the House of Commons in London which can involve a lot of travelling.</a:t>
            </a:r>
          </a:p>
          <a:p>
            <a:pPr marL="0" indent="0">
              <a:buNone/>
            </a:pPr>
            <a:endParaRPr lang="en-US" sz="4000" dirty="0"/>
          </a:p>
          <a:p>
            <a:pPr marL="0" indent="0">
              <a:buNone/>
            </a:pPr>
            <a:r>
              <a:rPr lang="en-US" sz="4000" dirty="0" smtClean="0"/>
              <a:t>Other times they may stay in their constituency to complete their roles.</a:t>
            </a:r>
          </a:p>
          <a:p>
            <a:pPr marL="0" indent="0">
              <a:buNone/>
            </a:pPr>
            <a:endParaRPr lang="en-US" sz="4000" dirty="0"/>
          </a:p>
          <a:p>
            <a:pPr marL="0" indent="0">
              <a:buNone/>
            </a:pPr>
            <a:r>
              <a:rPr lang="en-US" sz="4000" dirty="0" smtClean="0"/>
              <a:t>Depending on that the task involves, it may require complete elements of the task in both their constituency and in the House of Commons in London.</a:t>
            </a:r>
          </a:p>
          <a:p>
            <a:pPr marL="0" indent="0">
              <a:buNone/>
            </a:pPr>
            <a:endParaRPr lang="en-US" sz="4000" dirty="0"/>
          </a:p>
          <a:p>
            <a:pPr marL="0" indent="0">
              <a:buNone/>
            </a:pPr>
            <a:r>
              <a:rPr lang="en-US" sz="4000" dirty="0" smtClean="0"/>
              <a:t>On the next slide you will have to decide where their different roles are completed.</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What roles do MPs have?</a:t>
            </a:r>
          </a:p>
        </p:txBody>
      </p:sp>
      <p:sp>
        <p:nvSpPr>
          <p:cNvPr id="7" name="Content Placeholder 2"/>
          <p:cNvSpPr>
            <a:spLocks noGrp="1"/>
          </p:cNvSpPr>
          <p:nvPr>
            <p:ph idx="1"/>
          </p:nvPr>
        </p:nvSpPr>
        <p:spPr>
          <a:xfrm>
            <a:off x="550454" y="1507709"/>
            <a:ext cx="6811852" cy="5196220"/>
          </a:xfrm>
        </p:spPr>
        <p:txBody>
          <a:bodyPr>
            <a:normAutofit fontScale="92500"/>
          </a:bodyPr>
          <a:lstStyle/>
          <a:p>
            <a:pPr marL="554492" indent="-554492">
              <a:buFont typeface="+mj-lt"/>
              <a:buAutoNum type="arabicPeriod"/>
            </a:pPr>
            <a:r>
              <a:rPr lang="en-US" dirty="0" smtClean="0"/>
              <a:t>Represent their constituents (people from their local area)</a:t>
            </a:r>
          </a:p>
          <a:p>
            <a:pPr marL="554492" indent="-554492">
              <a:buAutoNum type="arabicPeriod"/>
            </a:pPr>
            <a:r>
              <a:rPr lang="en-US" dirty="0" smtClean="0"/>
              <a:t>Support the work of a Government department (Education, Health, </a:t>
            </a:r>
            <a:r>
              <a:rPr lang="en-US" dirty="0" err="1" smtClean="0"/>
              <a:t>Defence</a:t>
            </a:r>
            <a:r>
              <a:rPr lang="en-US" dirty="0" smtClean="0"/>
              <a:t>)</a:t>
            </a:r>
          </a:p>
          <a:p>
            <a:pPr marL="554492" indent="-554492">
              <a:buAutoNum type="arabicPeriod"/>
            </a:pPr>
            <a:r>
              <a:rPr lang="en-US" dirty="0" smtClean="0"/>
              <a:t>Meet constituents to discuss issues they are facing</a:t>
            </a:r>
          </a:p>
          <a:p>
            <a:pPr marL="554492" indent="-554492">
              <a:buAutoNum type="arabicPeriod"/>
            </a:pPr>
            <a:r>
              <a:rPr lang="en-US" dirty="0" smtClean="0"/>
              <a:t>Campaign during elections for their party</a:t>
            </a:r>
          </a:p>
          <a:p>
            <a:pPr marL="554492" indent="-554492">
              <a:buAutoNum type="arabicPeriod"/>
            </a:pPr>
            <a:r>
              <a:rPr lang="en-US" dirty="0" smtClean="0"/>
              <a:t>Support the law making process</a:t>
            </a:r>
          </a:p>
          <a:p>
            <a:pPr marL="554492" indent="-554492">
              <a:buAutoNum type="arabicPeriod"/>
            </a:pPr>
            <a:r>
              <a:rPr lang="en-US" dirty="0" smtClean="0"/>
              <a:t>Ask questions of the Prime Minister in the House of Commons</a:t>
            </a:r>
          </a:p>
          <a:p>
            <a:pPr marL="554492" indent="-554492">
              <a:buAutoNum type="arabicPeriod"/>
            </a:pPr>
            <a:r>
              <a:rPr lang="en-US" dirty="0" smtClean="0"/>
              <a:t>Visit places of interest in their constituency (schools, hospitals, businesses)</a:t>
            </a:r>
            <a:endParaRPr lang="en-US" dirty="0"/>
          </a:p>
        </p:txBody>
      </p:sp>
      <p:sp>
        <p:nvSpPr>
          <p:cNvPr id="9" name="Content Placeholder 2"/>
          <p:cNvSpPr txBox="1">
            <a:spLocks/>
          </p:cNvSpPr>
          <p:nvPr/>
        </p:nvSpPr>
        <p:spPr>
          <a:xfrm>
            <a:off x="9283597" y="1507709"/>
            <a:ext cx="2666825" cy="5196220"/>
          </a:xfrm>
          <a:prstGeom prst="rect">
            <a:avLst/>
          </a:prstGeom>
        </p:spPr>
        <p:txBody>
          <a:bodyPr vert="horz" lIns="55449" tIns="27725" rIns="55449" bIns="27725"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2800" b="1" dirty="0"/>
              <a:t>CONSTITUENCY</a:t>
            </a:r>
          </a:p>
          <a:p>
            <a:pPr marL="0" indent="0" defTabSz="914358">
              <a:spcBef>
                <a:spcPts val="1000"/>
              </a:spcBef>
              <a:buNone/>
            </a:pPr>
            <a:endParaRPr lang="en-US" sz="2800" b="1" dirty="0"/>
          </a:p>
          <a:p>
            <a:pPr marL="0" indent="0" defTabSz="914358">
              <a:spcBef>
                <a:spcPts val="1000"/>
              </a:spcBef>
              <a:buNone/>
            </a:pPr>
            <a:endParaRPr lang="en-US" sz="2800" b="1" dirty="0"/>
          </a:p>
          <a:p>
            <a:pPr marL="0" indent="0" defTabSz="914358">
              <a:spcBef>
                <a:spcPts val="1000"/>
              </a:spcBef>
              <a:buNone/>
            </a:pPr>
            <a:endParaRPr lang="en-US" sz="2800" b="1" dirty="0"/>
          </a:p>
          <a:p>
            <a:pPr marL="0" indent="0" defTabSz="914358">
              <a:spcBef>
                <a:spcPts val="1000"/>
              </a:spcBef>
              <a:buNone/>
            </a:pPr>
            <a:r>
              <a:rPr lang="en-US" sz="2800" b="1" dirty="0"/>
              <a:t>HOUSE OF COMMONS</a:t>
            </a:r>
          </a:p>
          <a:p>
            <a:pPr marL="0" indent="0" defTabSz="914358">
              <a:spcBef>
                <a:spcPts val="1000"/>
              </a:spcBef>
              <a:buNone/>
            </a:pPr>
            <a:endParaRPr lang="en-US" sz="2800" b="1" dirty="0"/>
          </a:p>
          <a:p>
            <a:pPr marL="0" indent="0" defTabSz="914358">
              <a:spcBef>
                <a:spcPts val="1000"/>
              </a:spcBef>
              <a:buNone/>
            </a:pPr>
            <a:endParaRPr lang="en-US" sz="2800" b="1" dirty="0"/>
          </a:p>
          <a:p>
            <a:pPr marL="0" indent="0" defTabSz="914358">
              <a:spcBef>
                <a:spcPts val="1000"/>
              </a:spcBef>
              <a:buNone/>
            </a:pPr>
            <a:endParaRPr lang="en-US" sz="2800" b="1" dirty="0"/>
          </a:p>
          <a:p>
            <a:pPr marL="0" indent="0" defTabSz="914358">
              <a:spcBef>
                <a:spcPts val="1000"/>
              </a:spcBef>
              <a:buNone/>
            </a:pPr>
            <a:r>
              <a:rPr lang="en-US" sz="2800" b="1" dirty="0"/>
              <a:t>BOTH</a:t>
            </a:r>
          </a:p>
        </p:txBody>
      </p:sp>
      <p:cxnSp>
        <p:nvCxnSpPr>
          <p:cNvPr id="12" name="Straight Arrow Connector 11"/>
          <p:cNvCxnSpPr/>
          <p:nvPr/>
        </p:nvCxnSpPr>
        <p:spPr>
          <a:xfrm>
            <a:off x="6786068" y="1782409"/>
            <a:ext cx="2582298" cy="4222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618735" y="2635692"/>
            <a:ext cx="2749511" cy="3369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45142" y="1748326"/>
            <a:ext cx="2248505" cy="15968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01541" y="1748325"/>
            <a:ext cx="2592106" cy="24487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80147" y="4034793"/>
            <a:ext cx="3813500" cy="7529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26376" y="4105819"/>
            <a:ext cx="2457222" cy="10925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940783" y="1744626"/>
            <a:ext cx="2342815" cy="42047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2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“An MP’s duty is to act on behalf of their community, ensuring that everyone has a voice in decisions that affect their lives”</a:t>
            </a:r>
          </a:p>
          <a:p>
            <a:pPr algn="ctr">
              <a:lnSpc>
                <a:spcPct val="100000"/>
              </a:lnSpc>
            </a:pPr>
            <a:r>
              <a:rPr lang="en-GB" sz="4000" dirty="0" smtClean="0"/>
              <a:t>Theresa May</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democracy?</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Political Parties in the UK</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did the General Election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MP do?</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Who is in the UK Government?</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laws?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does a MP do?</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does MP stand for?</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roles do MP’s have?</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It is important to learn about how politics works in the UK at a young age.</a:t>
            </a:r>
          </a:p>
          <a:p>
            <a:pPr marL="0" indent="0">
              <a:buNone/>
            </a:pPr>
            <a:endParaRPr lang="en-US" sz="3638" dirty="0"/>
          </a:p>
          <a:p>
            <a:pPr marL="0" indent="0">
              <a:buNone/>
            </a:pPr>
            <a:r>
              <a:rPr lang="en-US" sz="3638" dirty="0" smtClean="0"/>
              <a:t>Despite you not being old enough to vote, it is important to learn about how MP’s represent your local area. This can empower you to challenge your MP and have a positive impact on your community.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Democracy</a:t>
            </a:r>
            <a:r>
              <a:rPr lang="en-US" sz="4000" kern="0" dirty="0" smtClean="0">
                <a:solidFill>
                  <a:srgbClr val="323232"/>
                </a:solidFill>
                <a:latin typeface="Calibri" panose="020F0502020204030204"/>
              </a:rPr>
              <a:t> is a British Value that means “rule by the people”. This is important as people have voted for people to represent them and their local area. This means people have the right to see if they are being represented properly by their MP.</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12 </a:t>
            </a:r>
            <a:r>
              <a:rPr lang="en-US" sz="3200" dirty="0" smtClean="0">
                <a:solidFill>
                  <a:srgbClr val="323232"/>
                </a:solidFill>
                <a:latin typeface="Calibri" panose="020F0502020204030204"/>
              </a:rPr>
              <a:t>states that Governments should have respect for children’s views. Although children cannot vote, they still have the human right to have their opinions and voices heard and taken seriously. Although, children do not vote, MP’s still represent the children in their constituency and they should be making decisions that protect and empower children to reach their potential.</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7741" y="3611042"/>
            <a:ext cx="2133609" cy="2876778"/>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62500" lnSpcReduction="20000"/>
          </a:bodyPr>
          <a:lstStyle/>
          <a:p>
            <a:pPr marL="0" indent="0">
              <a:buNone/>
            </a:pPr>
            <a:r>
              <a:rPr lang="en-US" sz="4000" dirty="0" smtClean="0"/>
              <a:t>Over the last few weeks we have looked at different political parties and how the General Election worked in July 2024.</a:t>
            </a:r>
            <a:endParaRPr lang="en-US" sz="4000" dirty="0"/>
          </a:p>
          <a:p>
            <a:pPr marL="0" indent="0">
              <a:buNone/>
            </a:pPr>
            <a:endParaRPr lang="en-US" sz="4000" dirty="0"/>
          </a:p>
          <a:p>
            <a:pPr marL="0" indent="0">
              <a:buNone/>
            </a:pPr>
            <a:r>
              <a:rPr lang="en-US" sz="4000" dirty="0"/>
              <a:t>Each political party wants their candidate in each constituency (area) to win. This means that the winner becomes the MP for that constituency.</a:t>
            </a:r>
          </a:p>
          <a:p>
            <a:pPr marL="0" indent="0">
              <a:buNone/>
            </a:pPr>
            <a:endParaRPr lang="en-US" sz="4000" dirty="0"/>
          </a:p>
          <a:p>
            <a:pPr marL="0" indent="0">
              <a:buNone/>
            </a:pPr>
            <a:r>
              <a:rPr lang="en-US" sz="4000" dirty="0"/>
              <a:t>The political party with the most MP’s form the Government and the leader of the political party becomes Prime Minister.</a:t>
            </a:r>
          </a:p>
          <a:p>
            <a:pPr marL="0" indent="0">
              <a:buNone/>
            </a:pPr>
            <a:endParaRPr lang="en-US" sz="4000" dirty="0"/>
          </a:p>
          <a:p>
            <a:pPr marL="0" indent="0">
              <a:buNone/>
            </a:pPr>
            <a:r>
              <a:rPr lang="en-US" sz="4000" dirty="0"/>
              <a:t>But what is a MP and what do they do?</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Context to the lesson</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1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a MP does?”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does a MP do?</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62358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4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1150</Words>
  <Application>Microsoft Office PowerPoint</Application>
  <PresentationFormat>Widescreen</PresentationFormat>
  <Paragraphs>134</Paragraphs>
  <Slides>21</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4_Office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Context to the lesson</vt:lpstr>
      <vt:lpstr>What does a MP do?</vt:lpstr>
      <vt:lpstr>What political parties do you know?</vt:lpstr>
      <vt:lpstr>What does MP stand for?</vt:lpstr>
      <vt:lpstr>What roles do MP’s have?</vt:lpstr>
      <vt:lpstr>What roles do MP’s have?</vt:lpstr>
      <vt:lpstr>What roles do MP’s have?</vt:lpstr>
      <vt:lpstr>What roles do MP’s have?</vt:lpstr>
      <vt:lpstr>What roles do MP’s have?</vt:lpstr>
      <vt:lpstr>What roles do MP’s have?</vt:lpstr>
      <vt:lpstr>What roles do MP’s have?</vt:lpstr>
      <vt:lpstr>What roles do MP’s have?</vt:lpstr>
      <vt:lpstr>What roles do MP’s have?</vt:lpstr>
      <vt:lpstr>What roles do MPs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43</cp:revision>
  <dcterms:created xsi:type="dcterms:W3CDTF">2024-08-15T13:31:51Z</dcterms:created>
  <dcterms:modified xsi:type="dcterms:W3CDTF">2025-04-14T10:35:58Z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