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30" r:id="rId4"/>
    <p:sldMasterId id="2147483743" r:id="rId5"/>
  </p:sldMasterIdLst>
  <p:notesMasterIdLst>
    <p:notesMasterId r:id="rId23"/>
  </p:notesMasterIdLst>
  <p:sldIdLst>
    <p:sldId id="372" r:id="rId6"/>
    <p:sldId id="293" r:id="rId7"/>
    <p:sldId id="278" r:id="rId8"/>
    <p:sldId id="374" r:id="rId9"/>
    <p:sldId id="341" r:id="rId10"/>
    <p:sldId id="316" r:id="rId11"/>
    <p:sldId id="317" r:id="rId12"/>
    <p:sldId id="318" r:id="rId13"/>
    <p:sldId id="353" r:id="rId14"/>
    <p:sldId id="361" r:id="rId15"/>
    <p:sldId id="369" r:id="rId16"/>
    <p:sldId id="370" r:id="rId17"/>
    <p:sldId id="367" r:id="rId18"/>
    <p:sldId id="368" r:id="rId19"/>
    <p:sldId id="339" r:id="rId20"/>
    <p:sldId id="340" r:id="rId21"/>
    <p:sldId id="3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S0Kl1+PYUv4Ymenr/CiHA==" hashData="Kjwef04hcp9h5Zze1a2Yayxiq5klAKqvuUU5kwkrH6LpoJ/L1XJI8k76E+UULtKNMEIQhAgrhVPY94mAg8nyw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0922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097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https://www.youtube.com/watch?v=QPLgtZLx9UE</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10</a:t>
            </a:fld>
            <a:endParaRPr lang="en-GB"/>
          </a:p>
        </p:txBody>
      </p:sp>
    </p:spTree>
    <p:extLst>
      <p:ext uri="{BB962C8B-B14F-4D97-AF65-F5344CB8AC3E}">
        <p14:creationId xmlns:p14="http://schemas.microsoft.com/office/powerpoint/2010/main" val="1192080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58">
              <a:defRPr/>
            </a:pPr>
            <a:fld id="{9BD23B10-5F6E-4C31-BD4A-EB0C393B227D}" type="datetimeFigureOut">
              <a:rPr lang="en-GB" smtClean="0">
                <a:solidFill>
                  <a:prstClr val="black">
                    <a:tint val="75000"/>
                  </a:prstClr>
                </a:solidFill>
                <a:latin typeface="Segoe UI" panose="020B0502040204020203" pitchFamily="34" charset="0"/>
                <a:cs typeface="Segoe UI" panose="020B0502040204020203" pitchFamily="34" charset="0"/>
              </a:rPr>
              <a:pPr defTabSz="914358">
                <a:defRPr/>
              </a:pPr>
              <a:t>14/04/2025</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58">
              <a:defRPr/>
            </a:pPr>
            <a:endParaRPr lang="en-GB">
              <a:solidFill>
                <a:prstClr val="black">
                  <a:tint val="75000"/>
                </a:prst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58">
              <a:defRPr/>
            </a:pPr>
            <a:fld id="{FC676166-4FC4-466E-B78C-00BED8E29C44}" type="slidenum">
              <a:rPr lang="en-GB" smtClean="0">
                <a:solidFill>
                  <a:prstClr val="black">
                    <a:tint val="75000"/>
                  </a:prstClr>
                </a:solidFill>
                <a:latin typeface="Segoe UI" panose="020B0502040204020203" pitchFamily="34" charset="0"/>
                <a:cs typeface="Segoe UI" panose="020B0502040204020203" pitchFamily="34" charset="0"/>
              </a:rPr>
              <a:pPr defTabSz="914358">
                <a:defRPr/>
              </a:pPr>
              <a:t>‹#›</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280633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2892798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3181990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1408746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935299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2111861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375981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2380234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295137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7063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91350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35432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403467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320040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27364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004144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04971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225774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6024835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0124989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8581448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256095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3245936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40250869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9046781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449855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24742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42459064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757113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4056912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2705428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8810732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64" indent="0" algn="ctr">
              <a:buNone/>
              <a:defRPr sz="2000"/>
            </a:lvl2pPr>
            <a:lvl3pPr marL="914326" indent="0" algn="ctr">
              <a:buNone/>
              <a:defRPr sz="1801"/>
            </a:lvl3pPr>
            <a:lvl4pPr marL="1371489" indent="0" algn="ctr">
              <a:buNone/>
              <a:defRPr sz="1600"/>
            </a:lvl4pPr>
            <a:lvl5pPr marL="1828653" indent="0" algn="ctr">
              <a:buNone/>
              <a:defRPr sz="1600"/>
            </a:lvl5pPr>
            <a:lvl6pPr marL="2285817" indent="0" algn="ctr">
              <a:buNone/>
              <a:defRPr sz="1600"/>
            </a:lvl6pPr>
            <a:lvl7pPr marL="2742979" indent="0" algn="ctr">
              <a:buNone/>
              <a:defRPr sz="1600"/>
            </a:lvl7pPr>
            <a:lvl8pPr marL="3200144" indent="0" algn="ctr">
              <a:buNone/>
              <a:defRPr sz="1600"/>
            </a:lvl8pPr>
            <a:lvl9pPr marL="365730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13468643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15077110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tint val="75000"/>
                  </a:schemeClr>
                </a:solidFill>
              </a:defRPr>
            </a:lvl1pPr>
            <a:lvl2pPr marL="457164" indent="0">
              <a:buNone/>
              <a:defRPr sz="2000">
                <a:solidFill>
                  <a:schemeClr val="tx1">
                    <a:tint val="75000"/>
                  </a:schemeClr>
                </a:solidFill>
              </a:defRPr>
            </a:lvl2pPr>
            <a:lvl3pPr marL="914326" indent="0">
              <a:buNone/>
              <a:defRPr sz="1801">
                <a:solidFill>
                  <a:schemeClr val="tx1">
                    <a:tint val="75000"/>
                  </a:schemeClr>
                </a:solidFill>
              </a:defRPr>
            </a:lvl3pPr>
            <a:lvl4pPr marL="1371489" indent="0">
              <a:buNone/>
              <a:defRPr sz="1600">
                <a:solidFill>
                  <a:schemeClr val="tx1">
                    <a:tint val="75000"/>
                  </a:schemeClr>
                </a:solidFill>
              </a:defRPr>
            </a:lvl4pPr>
            <a:lvl5pPr marL="1828653" indent="0">
              <a:buNone/>
              <a:defRPr sz="1600">
                <a:solidFill>
                  <a:schemeClr val="tx1">
                    <a:tint val="75000"/>
                  </a:schemeClr>
                </a:solidFill>
              </a:defRPr>
            </a:lvl5pPr>
            <a:lvl6pPr marL="2285817" indent="0">
              <a:buNone/>
              <a:defRPr sz="1600">
                <a:solidFill>
                  <a:schemeClr val="tx1">
                    <a:tint val="75000"/>
                  </a:schemeClr>
                </a:solidFill>
              </a:defRPr>
            </a:lvl6pPr>
            <a:lvl7pPr marL="2742979" indent="0">
              <a:buNone/>
              <a:defRPr sz="1600">
                <a:solidFill>
                  <a:schemeClr val="tx1">
                    <a:tint val="75000"/>
                  </a:schemeClr>
                </a:solidFill>
              </a:defRPr>
            </a:lvl7pPr>
            <a:lvl8pPr marL="3200144" indent="0">
              <a:buNone/>
              <a:defRPr sz="1600">
                <a:solidFill>
                  <a:schemeClr val="tx1">
                    <a:tint val="75000"/>
                  </a:schemeClr>
                </a:solidFill>
              </a:defRPr>
            </a:lvl8pPr>
            <a:lvl9pPr marL="365730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4451789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20894678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64" indent="0">
              <a:buNone/>
              <a:defRPr sz="2000" b="1"/>
            </a:lvl2pPr>
            <a:lvl3pPr marL="914326" indent="0">
              <a:buNone/>
              <a:defRPr sz="1801" b="1"/>
            </a:lvl3pPr>
            <a:lvl4pPr marL="1371489" indent="0">
              <a:buNone/>
              <a:defRPr sz="1600" b="1"/>
            </a:lvl4pPr>
            <a:lvl5pPr marL="1828653" indent="0">
              <a:buNone/>
              <a:defRPr sz="1600" b="1"/>
            </a:lvl5pPr>
            <a:lvl6pPr marL="2285817" indent="0">
              <a:buNone/>
              <a:defRPr sz="1600" b="1"/>
            </a:lvl6pPr>
            <a:lvl7pPr marL="2742979" indent="0">
              <a:buNone/>
              <a:defRPr sz="1600" b="1"/>
            </a:lvl7pPr>
            <a:lvl8pPr marL="3200144" indent="0">
              <a:buNone/>
              <a:defRPr sz="1600" b="1"/>
            </a:lvl8pPr>
            <a:lvl9pPr marL="365730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64" indent="0">
              <a:buNone/>
              <a:defRPr sz="2000" b="1"/>
            </a:lvl2pPr>
            <a:lvl3pPr marL="914326" indent="0">
              <a:buNone/>
              <a:defRPr sz="1801" b="1"/>
            </a:lvl3pPr>
            <a:lvl4pPr marL="1371489" indent="0">
              <a:buNone/>
              <a:defRPr sz="1600" b="1"/>
            </a:lvl4pPr>
            <a:lvl5pPr marL="1828653" indent="0">
              <a:buNone/>
              <a:defRPr sz="1600" b="1"/>
            </a:lvl5pPr>
            <a:lvl6pPr marL="2285817" indent="0">
              <a:buNone/>
              <a:defRPr sz="1600" b="1"/>
            </a:lvl6pPr>
            <a:lvl7pPr marL="2742979" indent="0">
              <a:buNone/>
              <a:defRPr sz="1600" b="1"/>
            </a:lvl7pPr>
            <a:lvl8pPr marL="3200144" indent="0">
              <a:buNone/>
              <a:defRPr sz="1600" b="1"/>
            </a:lvl8pPr>
            <a:lvl9pPr marL="365730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405816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39122627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38203387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64" indent="0">
              <a:buNone/>
              <a:defRPr sz="1401"/>
            </a:lvl2pPr>
            <a:lvl3pPr marL="914326" indent="0">
              <a:buNone/>
              <a:defRPr sz="1200"/>
            </a:lvl3pPr>
            <a:lvl4pPr marL="1371489" indent="0">
              <a:buNone/>
              <a:defRPr sz="1001"/>
            </a:lvl4pPr>
            <a:lvl5pPr marL="1828653" indent="0">
              <a:buNone/>
              <a:defRPr sz="1001"/>
            </a:lvl5pPr>
            <a:lvl6pPr marL="2285817" indent="0">
              <a:buNone/>
              <a:defRPr sz="1001"/>
            </a:lvl6pPr>
            <a:lvl7pPr marL="2742979" indent="0">
              <a:buNone/>
              <a:defRPr sz="1001"/>
            </a:lvl7pPr>
            <a:lvl8pPr marL="3200144" indent="0">
              <a:buNone/>
              <a:defRPr sz="1001"/>
            </a:lvl8pPr>
            <a:lvl9pPr marL="365730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24219622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1" cy="4873625"/>
          </a:xfrm>
        </p:spPr>
        <p:txBody>
          <a:bodyPr/>
          <a:lstStyle>
            <a:lvl1pPr marL="0" indent="0">
              <a:buNone/>
              <a:defRPr sz="3200"/>
            </a:lvl1pPr>
            <a:lvl2pPr marL="457164" indent="0">
              <a:buNone/>
              <a:defRPr sz="2800"/>
            </a:lvl2pPr>
            <a:lvl3pPr marL="914326" indent="0">
              <a:buNone/>
              <a:defRPr sz="2400"/>
            </a:lvl3pPr>
            <a:lvl4pPr marL="1371489" indent="0">
              <a:buNone/>
              <a:defRPr sz="2000"/>
            </a:lvl4pPr>
            <a:lvl5pPr marL="1828653" indent="0">
              <a:buNone/>
              <a:defRPr sz="2000"/>
            </a:lvl5pPr>
            <a:lvl6pPr marL="2285817" indent="0">
              <a:buNone/>
              <a:defRPr sz="2000"/>
            </a:lvl6pPr>
            <a:lvl7pPr marL="2742979" indent="0">
              <a:buNone/>
              <a:defRPr sz="2000"/>
            </a:lvl7pPr>
            <a:lvl8pPr marL="3200144" indent="0">
              <a:buNone/>
              <a:defRPr sz="2000"/>
            </a:lvl8pPr>
            <a:lvl9pPr marL="365730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64" indent="0">
              <a:buNone/>
              <a:defRPr sz="1401"/>
            </a:lvl2pPr>
            <a:lvl3pPr marL="914326" indent="0">
              <a:buNone/>
              <a:defRPr sz="1200"/>
            </a:lvl3pPr>
            <a:lvl4pPr marL="1371489" indent="0">
              <a:buNone/>
              <a:defRPr sz="1001"/>
            </a:lvl4pPr>
            <a:lvl5pPr marL="1828653" indent="0">
              <a:buNone/>
              <a:defRPr sz="1001"/>
            </a:lvl5pPr>
            <a:lvl6pPr marL="2285817" indent="0">
              <a:buNone/>
              <a:defRPr sz="1001"/>
            </a:lvl6pPr>
            <a:lvl7pPr marL="2742979" indent="0">
              <a:buNone/>
              <a:defRPr sz="1001"/>
            </a:lvl7pPr>
            <a:lvl8pPr marL="3200144" indent="0">
              <a:buNone/>
              <a:defRPr sz="1001"/>
            </a:lvl8pPr>
            <a:lvl9pPr marL="365730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6496999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21271254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68872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3.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5.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image" Target="../media/image4.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2.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42" r:id="rId12"/>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22"/>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23"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3333804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115864557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355574499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3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2" indent="-228582" algn="l" defTabSz="91432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45" indent="-228582" algn="l" defTabSz="9143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09" indent="-228582" algn="l" defTabSz="9143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72"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236"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398"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562"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726"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889"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26" rtl="0" eaLnBrk="1" latinLnBrk="0" hangingPunct="1">
        <a:defRPr sz="1801" kern="1200">
          <a:solidFill>
            <a:schemeClr val="tx1"/>
          </a:solidFill>
          <a:latin typeface="+mn-lt"/>
          <a:ea typeface="+mn-ea"/>
          <a:cs typeface="+mn-cs"/>
        </a:defRPr>
      </a:lvl1pPr>
      <a:lvl2pPr marL="457164" algn="l" defTabSz="914326" rtl="0" eaLnBrk="1" latinLnBrk="0" hangingPunct="1">
        <a:defRPr sz="1801" kern="1200">
          <a:solidFill>
            <a:schemeClr val="tx1"/>
          </a:solidFill>
          <a:latin typeface="+mn-lt"/>
          <a:ea typeface="+mn-ea"/>
          <a:cs typeface="+mn-cs"/>
        </a:defRPr>
      </a:lvl2pPr>
      <a:lvl3pPr marL="914326" algn="l" defTabSz="914326" rtl="0" eaLnBrk="1" latinLnBrk="0" hangingPunct="1">
        <a:defRPr sz="1801" kern="1200">
          <a:solidFill>
            <a:schemeClr val="tx1"/>
          </a:solidFill>
          <a:latin typeface="+mn-lt"/>
          <a:ea typeface="+mn-ea"/>
          <a:cs typeface="+mn-cs"/>
        </a:defRPr>
      </a:lvl3pPr>
      <a:lvl4pPr marL="1371489" algn="l" defTabSz="914326" rtl="0" eaLnBrk="1" latinLnBrk="0" hangingPunct="1">
        <a:defRPr sz="1801" kern="1200">
          <a:solidFill>
            <a:schemeClr val="tx1"/>
          </a:solidFill>
          <a:latin typeface="+mn-lt"/>
          <a:ea typeface="+mn-ea"/>
          <a:cs typeface="+mn-cs"/>
        </a:defRPr>
      </a:lvl4pPr>
      <a:lvl5pPr marL="1828653" algn="l" defTabSz="914326" rtl="0" eaLnBrk="1" latinLnBrk="0" hangingPunct="1">
        <a:defRPr sz="1801" kern="1200">
          <a:solidFill>
            <a:schemeClr val="tx1"/>
          </a:solidFill>
          <a:latin typeface="+mn-lt"/>
          <a:ea typeface="+mn-ea"/>
          <a:cs typeface="+mn-cs"/>
        </a:defRPr>
      </a:lvl5pPr>
      <a:lvl6pPr marL="2285817" algn="l" defTabSz="914326" rtl="0" eaLnBrk="1" latinLnBrk="0" hangingPunct="1">
        <a:defRPr sz="1801" kern="1200">
          <a:solidFill>
            <a:schemeClr val="tx1"/>
          </a:solidFill>
          <a:latin typeface="+mn-lt"/>
          <a:ea typeface="+mn-ea"/>
          <a:cs typeface="+mn-cs"/>
        </a:defRPr>
      </a:lvl6pPr>
      <a:lvl7pPr marL="2742979" algn="l" defTabSz="914326" rtl="0" eaLnBrk="1" latinLnBrk="0" hangingPunct="1">
        <a:defRPr sz="1801" kern="1200">
          <a:solidFill>
            <a:schemeClr val="tx1"/>
          </a:solidFill>
          <a:latin typeface="+mn-lt"/>
          <a:ea typeface="+mn-ea"/>
          <a:cs typeface="+mn-cs"/>
        </a:defRPr>
      </a:lvl7pPr>
      <a:lvl8pPr marL="3200144" algn="l" defTabSz="914326" rtl="0" eaLnBrk="1" latinLnBrk="0" hangingPunct="1">
        <a:defRPr sz="1801" kern="1200">
          <a:solidFill>
            <a:schemeClr val="tx1"/>
          </a:solidFill>
          <a:latin typeface="+mn-lt"/>
          <a:ea typeface="+mn-ea"/>
          <a:cs typeface="+mn-cs"/>
        </a:defRPr>
      </a:lvl8pPr>
      <a:lvl9pPr marL="3657306" algn="l" defTabSz="914326"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video" Target="https://www.youtube.com/embed/QPLgtZLx9UE?si=yl5k321HqDYB_Prj&amp;start=0&amp;end=88" TargetMode="Externa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1723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Being a good friend</a:t>
            </a:r>
            <a:endParaRPr sz="2426" spc="27" dirty="0"/>
          </a:p>
        </p:txBody>
      </p:sp>
      <p:pic>
        <p:nvPicPr>
          <p:cNvPr id="3" name="QPLgtZLx9UE"/>
          <p:cNvPicPr>
            <a:picLocks noRot="1" noChangeAspect="1"/>
          </p:cNvPicPr>
          <p:nvPr>
            <a:videoFile r:link="rId1"/>
          </p:nvPr>
        </p:nvPicPr>
        <p:blipFill>
          <a:blip r:embed="rId6"/>
          <a:stretch>
            <a:fillRect/>
          </a:stretch>
        </p:blipFill>
        <p:spPr>
          <a:xfrm>
            <a:off x="1197979" y="1165449"/>
            <a:ext cx="9948998" cy="5596311"/>
          </a:xfrm>
          <a:prstGeom prst="rect">
            <a:avLst/>
          </a:prstGeom>
        </p:spPr>
      </p:pic>
    </p:spTree>
    <p:extLst>
      <p:ext uri="{BB962C8B-B14F-4D97-AF65-F5344CB8AC3E}">
        <p14:creationId xmlns:p14="http://schemas.microsoft.com/office/powerpoint/2010/main" val="1168491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makes a person a good friend?”</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What makes a good friend?</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779696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smtClean="0"/>
              <a:t>“</a:t>
            </a:r>
            <a:r>
              <a:rPr lang="en-US" sz="4000" dirty="0"/>
              <a:t>what makes a person a good friend</a:t>
            </a:r>
            <a:r>
              <a:rPr lang="en-US" sz="4000" dirty="0" smtClean="0"/>
              <a:t>?”</a:t>
            </a:r>
            <a:endParaRPr lang="en-US" sz="4000" dirty="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makes a good friend?</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20600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4000" dirty="0" smtClean="0"/>
              <a:t>Humans are social beings. This means we all like it when we are surrounded by others.</a:t>
            </a:r>
          </a:p>
          <a:p>
            <a:pPr marL="0" indent="0">
              <a:buNone/>
            </a:pPr>
            <a:endParaRPr lang="en-US" sz="4000" dirty="0"/>
          </a:p>
          <a:p>
            <a:pPr marL="0" indent="0">
              <a:buNone/>
            </a:pPr>
            <a:r>
              <a:rPr lang="en-US" sz="4000" dirty="0" smtClean="0"/>
              <a:t>Friendships offers opportunities to feel connected to other people, that are not family members. This means that people have better support networks to rely on when they are having a difficult time.</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friendship matters</a:t>
            </a:r>
            <a:endParaRPr sz="2426" spc="27" dirty="0"/>
          </a:p>
        </p:txBody>
      </p:sp>
      <p:pic>
        <p:nvPicPr>
          <p:cNvPr id="2" name="Picture 1"/>
          <p:cNvPicPr>
            <a:picLocks noChangeAspect="1"/>
          </p:cNvPicPr>
          <p:nvPr/>
        </p:nvPicPr>
        <p:blipFill>
          <a:blip r:embed="rId4"/>
          <a:stretch>
            <a:fillRect/>
          </a:stretch>
        </p:blipFill>
        <p:spPr>
          <a:xfrm>
            <a:off x="7805687" y="1211027"/>
            <a:ext cx="2619375" cy="1743075"/>
          </a:xfrm>
          <a:prstGeom prst="rect">
            <a:avLst/>
          </a:prstGeom>
        </p:spPr>
      </p:pic>
      <p:pic>
        <p:nvPicPr>
          <p:cNvPr id="3" name="Picture 2"/>
          <p:cNvPicPr>
            <a:picLocks noChangeAspect="1"/>
          </p:cNvPicPr>
          <p:nvPr/>
        </p:nvPicPr>
        <p:blipFill>
          <a:blip r:embed="rId5"/>
          <a:stretch>
            <a:fillRect/>
          </a:stretch>
        </p:blipFill>
        <p:spPr>
          <a:xfrm>
            <a:off x="8736847" y="2954102"/>
            <a:ext cx="2657475" cy="1714500"/>
          </a:xfrm>
          <a:prstGeom prst="rect">
            <a:avLst/>
          </a:prstGeom>
        </p:spPr>
      </p:pic>
      <p:pic>
        <p:nvPicPr>
          <p:cNvPr id="5" name="Picture 4"/>
          <p:cNvPicPr>
            <a:picLocks noChangeAspect="1"/>
          </p:cNvPicPr>
          <p:nvPr/>
        </p:nvPicPr>
        <p:blipFill>
          <a:blip r:embed="rId6"/>
          <a:stretch>
            <a:fillRect/>
          </a:stretch>
        </p:blipFill>
        <p:spPr>
          <a:xfrm>
            <a:off x="7805687" y="4668602"/>
            <a:ext cx="3152775" cy="1447800"/>
          </a:xfrm>
          <a:prstGeom prst="rect">
            <a:avLst/>
          </a:prstGeom>
        </p:spPr>
      </p:pic>
    </p:spTree>
    <p:extLst>
      <p:ext uri="{BB962C8B-B14F-4D97-AF65-F5344CB8AC3E}">
        <p14:creationId xmlns:p14="http://schemas.microsoft.com/office/powerpoint/2010/main" val="3520734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4000" dirty="0" smtClean="0"/>
              <a:t>Ultimately, friendships make life more enjoyable, help us through difficult times and teach important life skills.</a:t>
            </a:r>
          </a:p>
          <a:p>
            <a:pPr marL="0" indent="0">
              <a:buNone/>
            </a:pPr>
            <a:endParaRPr lang="en-US" sz="4000" dirty="0"/>
          </a:p>
          <a:p>
            <a:pPr marL="0" indent="0">
              <a:buNone/>
            </a:pPr>
            <a:r>
              <a:rPr lang="en-US" sz="4000" dirty="0" smtClean="0"/>
              <a:t>Many pupils may say the best thing about being at school is seeing their friends. This shows that friendships make your day better at school.</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friendship matters</a:t>
            </a:r>
            <a:endParaRPr sz="2426" spc="27" dirty="0"/>
          </a:p>
        </p:txBody>
      </p:sp>
      <p:pic>
        <p:nvPicPr>
          <p:cNvPr id="2" name="Picture 1"/>
          <p:cNvPicPr>
            <a:picLocks noChangeAspect="1"/>
          </p:cNvPicPr>
          <p:nvPr/>
        </p:nvPicPr>
        <p:blipFill>
          <a:blip r:embed="rId4"/>
          <a:stretch>
            <a:fillRect/>
          </a:stretch>
        </p:blipFill>
        <p:spPr>
          <a:xfrm>
            <a:off x="7805687" y="1211027"/>
            <a:ext cx="2619375" cy="1743075"/>
          </a:xfrm>
          <a:prstGeom prst="rect">
            <a:avLst/>
          </a:prstGeom>
        </p:spPr>
      </p:pic>
      <p:pic>
        <p:nvPicPr>
          <p:cNvPr id="3" name="Picture 2"/>
          <p:cNvPicPr>
            <a:picLocks noChangeAspect="1"/>
          </p:cNvPicPr>
          <p:nvPr/>
        </p:nvPicPr>
        <p:blipFill>
          <a:blip r:embed="rId5"/>
          <a:stretch>
            <a:fillRect/>
          </a:stretch>
        </p:blipFill>
        <p:spPr>
          <a:xfrm>
            <a:off x="8736847" y="2954102"/>
            <a:ext cx="2657475" cy="1714500"/>
          </a:xfrm>
          <a:prstGeom prst="rect">
            <a:avLst/>
          </a:prstGeom>
        </p:spPr>
      </p:pic>
      <p:pic>
        <p:nvPicPr>
          <p:cNvPr id="5" name="Picture 4"/>
          <p:cNvPicPr>
            <a:picLocks noChangeAspect="1"/>
          </p:cNvPicPr>
          <p:nvPr/>
        </p:nvPicPr>
        <p:blipFill>
          <a:blip r:embed="rId6"/>
          <a:stretch>
            <a:fillRect/>
          </a:stretch>
        </p:blipFill>
        <p:spPr>
          <a:xfrm>
            <a:off x="7805687" y="4668602"/>
            <a:ext cx="3152775" cy="1447800"/>
          </a:xfrm>
          <a:prstGeom prst="rect">
            <a:avLst/>
          </a:prstGeom>
        </p:spPr>
      </p:pic>
    </p:spTree>
    <p:extLst>
      <p:ext uri="{BB962C8B-B14F-4D97-AF65-F5344CB8AC3E}">
        <p14:creationId xmlns:p14="http://schemas.microsoft.com/office/powerpoint/2010/main" val="2578905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“How would life be different, if you could not see your friends?”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Why friendships matter</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623586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smtClean="0"/>
              <a:t>“</a:t>
            </a:r>
            <a:r>
              <a:rPr lang="en-US" sz="4000" dirty="0"/>
              <a:t>How would life be different, if you could not see your friends?”</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laws?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063032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27682" y="2243433"/>
            <a:ext cx="5874008" cy="3582719"/>
          </a:xfrm>
        </p:spPr>
        <p:txBody>
          <a:bodyPr>
            <a:normAutofit/>
          </a:bodyPr>
          <a:lstStyle/>
          <a:p>
            <a:pPr marL="0" indent="0">
              <a:buNone/>
            </a:pPr>
            <a:r>
              <a:rPr lang="en-US" sz="4000" dirty="0" smtClean="0"/>
              <a:t>In your Personal Development lessons this week you will be learning more about what makes a good friend and are friendships always perfect?</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friendship matters</a:t>
            </a:r>
            <a:endParaRPr sz="2426" spc="27" dirty="0"/>
          </a:p>
        </p:txBody>
      </p:sp>
      <p:pic>
        <p:nvPicPr>
          <p:cNvPr id="2" name="Picture 1"/>
          <p:cNvPicPr>
            <a:picLocks noChangeAspect="1"/>
          </p:cNvPicPr>
          <p:nvPr/>
        </p:nvPicPr>
        <p:blipFill>
          <a:blip r:embed="rId4"/>
          <a:stretch>
            <a:fillRect/>
          </a:stretch>
        </p:blipFill>
        <p:spPr>
          <a:xfrm>
            <a:off x="7805687" y="1211027"/>
            <a:ext cx="2619375" cy="1743075"/>
          </a:xfrm>
          <a:prstGeom prst="rect">
            <a:avLst/>
          </a:prstGeom>
        </p:spPr>
      </p:pic>
      <p:pic>
        <p:nvPicPr>
          <p:cNvPr id="3" name="Picture 2"/>
          <p:cNvPicPr>
            <a:picLocks noChangeAspect="1"/>
          </p:cNvPicPr>
          <p:nvPr/>
        </p:nvPicPr>
        <p:blipFill>
          <a:blip r:embed="rId5"/>
          <a:stretch>
            <a:fillRect/>
          </a:stretch>
        </p:blipFill>
        <p:spPr>
          <a:xfrm>
            <a:off x="8736847" y="2954102"/>
            <a:ext cx="2657475" cy="1714500"/>
          </a:xfrm>
          <a:prstGeom prst="rect">
            <a:avLst/>
          </a:prstGeom>
        </p:spPr>
      </p:pic>
      <p:pic>
        <p:nvPicPr>
          <p:cNvPr id="5" name="Picture 4"/>
          <p:cNvPicPr>
            <a:picLocks noChangeAspect="1"/>
          </p:cNvPicPr>
          <p:nvPr/>
        </p:nvPicPr>
        <p:blipFill>
          <a:blip r:embed="rId6"/>
          <a:stretch>
            <a:fillRect/>
          </a:stretch>
        </p:blipFill>
        <p:spPr>
          <a:xfrm>
            <a:off x="7805687" y="4668602"/>
            <a:ext cx="3152775" cy="1447800"/>
          </a:xfrm>
          <a:prstGeom prst="rect">
            <a:avLst/>
          </a:prstGeom>
        </p:spPr>
      </p:pic>
    </p:spTree>
    <p:extLst>
      <p:ext uri="{BB962C8B-B14F-4D97-AF65-F5344CB8AC3E}">
        <p14:creationId xmlns:p14="http://schemas.microsoft.com/office/powerpoint/2010/main" val="3384537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608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endParaRPr lang="en-GB" b="1" u="sng" dirty="0" smtClean="0"/>
          </a:p>
          <a:p>
            <a:pPr algn="ctr">
              <a:lnSpc>
                <a:spcPct val="100000"/>
              </a:lnSpc>
            </a:pPr>
            <a:r>
              <a:rPr lang="en-GB" dirty="0" smtClean="0"/>
              <a:t>“Friends are the only family you choose”</a:t>
            </a:r>
          </a:p>
          <a:p>
            <a:pPr algn="ctr">
              <a:lnSpc>
                <a:spcPct val="100000"/>
              </a:lnSpc>
            </a:pPr>
            <a:r>
              <a:rPr lang="en-GB" sz="3600" dirty="0" smtClean="0"/>
              <a:t>Jess C. Scott</a:t>
            </a:r>
          </a:p>
        </p:txBody>
      </p:sp>
    </p:spTree>
    <p:extLst>
      <p:ext uri="{BB962C8B-B14F-4D97-AF65-F5344CB8AC3E}">
        <p14:creationId xmlns:p14="http://schemas.microsoft.com/office/powerpoint/2010/main" val="1243725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89" y="1062085"/>
            <a:ext cx="5647137" cy="5647137"/>
          </a:xfrm>
          <a:prstGeom prst="rect">
            <a:avLst/>
          </a:prstGeom>
        </p:spPr>
      </p:pic>
      <p:sp>
        <p:nvSpPr>
          <p:cNvPr id="20" name="TextBox 19"/>
          <p:cNvSpPr txBox="1"/>
          <p:nvPr/>
        </p:nvSpPr>
        <p:spPr>
          <a:xfrm>
            <a:off x="99730" y="69076"/>
            <a:ext cx="6514276" cy="1323439"/>
          </a:xfrm>
          <a:prstGeom prst="rect">
            <a:avLst/>
          </a:prstGeom>
          <a:noFill/>
        </p:spPr>
        <p:txBody>
          <a:bodyPr wrap="square" rtlCol="0">
            <a:spAutoFit/>
          </a:bodyPr>
          <a:lstStyle/>
          <a:p>
            <a:pPr algn="ctr" defTabSz="277233">
              <a:defRPr/>
            </a:pPr>
            <a:r>
              <a:rPr lang="en-GB" sz="4000" u="sng" dirty="0">
                <a:solidFill>
                  <a:prstClr val="black"/>
                </a:solidFill>
                <a:latin typeface="Comic Sans MS" panose="030F0702030302020204" pitchFamily="66" charset="0"/>
              </a:rPr>
              <a:t>Secure your Relationships: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28" name="Rounded Rectangle 27"/>
          <p:cNvSpPr/>
          <p:nvPr/>
        </p:nvSpPr>
        <p:spPr>
          <a:xfrm>
            <a:off x="581677" y="1587019"/>
            <a:ext cx="1445948" cy="1007970"/>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makes a good friend?</a:t>
            </a:r>
          </a:p>
        </p:txBody>
      </p:sp>
      <p:sp>
        <p:nvSpPr>
          <p:cNvPr id="29" name="Rounded Rectangle 28"/>
          <p:cNvSpPr/>
          <p:nvPr/>
        </p:nvSpPr>
        <p:spPr>
          <a:xfrm>
            <a:off x="2526026" y="1618283"/>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is peer pressure?</a:t>
            </a:r>
          </a:p>
        </p:txBody>
      </p:sp>
      <p:sp>
        <p:nvSpPr>
          <p:cNvPr id="30" name="Rounded Rectangle 29"/>
          <p:cNvSpPr/>
          <p:nvPr/>
        </p:nvSpPr>
        <p:spPr>
          <a:xfrm>
            <a:off x="4470375" y="1592986"/>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is the difference between bullying and banter?</a:t>
            </a:r>
          </a:p>
        </p:txBody>
      </p:sp>
      <p:sp>
        <p:nvSpPr>
          <p:cNvPr id="31" name="Rounded Rectangle 30"/>
          <p:cNvSpPr/>
          <p:nvPr/>
        </p:nvSpPr>
        <p:spPr>
          <a:xfrm>
            <a:off x="6414724" y="1587018"/>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Are online friendship safe?</a:t>
            </a:r>
          </a:p>
        </p:txBody>
      </p:sp>
      <p:sp>
        <p:nvSpPr>
          <p:cNvPr id="32" name="Rounded Rectangle 31"/>
          <p:cNvSpPr/>
          <p:nvPr/>
        </p:nvSpPr>
        <p:spPr>
          <a:xfrm>
            <a:off x="8422592" y="1606368"/>
            <a:ext cx="1514726"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is cyberbullying?</a:t>
            </a:r>
          </a:p>
        </p:txBody>
      </p:sp>
      <p:sp>
        <p:nvSpPr>
          <p:cNvPr id="33" name="Rounded Rectangle 32"/>
          <p:cNvSpPr/>
          <p:nvPr/>
        </p:nvSpPr>
        <p:spPr>
          <a:xfrm>
            <a:off x="10499237" y="1605351"/>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are </a:t>
            </a:r>
            <a:r>
              <a:rPr lang="en-US" sz="1400" dirty="0" smtClean="0">
                <a:solidFill>
                  <a:prstClr val="black"/>
                </a:solidFill>
                <a:latin typeface="Comic Sans MS" panose="030F0702030302020204" pitchFamily="66" charset="0"/>
              </a:rPr>
              <a:t>stereotypes</a:t>
            </a:r>
            <a:r>
              <a:rPr lang="en-US" sz="1400" dirty="0">
                <a:solidFill>
                  <a:prstClr val="black"/>
                </a:solidFill>
                <a:latin typeface="Comic Sans MS" panose="030F0702030302020204" pitchFamily="66" charset="0"/>
              </a:rPr>
              <a:t>?</a:t>
            </a:r>
          </a:p>
        </p:txBody>
      </p:sp>
      <p:sp>
        <p:nvSpPr>
          <p:cNvPr id="34" name="Content Placeholder 2"/>
          <p:cNvSpPr txBox="1">
            <a:spLocks/>
          </p:cNvSpPr>
          <p:nvPr/>
        </p:nvSpPr>
        <p:spPr>
          <a:xfrm>
            <a:off x="175906" y="3123362"/>
            <a:ext cx="6774434"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1940" b="1" dirty="0">
                <a:solidFill>
                  <a:prstClr val="black"/>
                </a:solidFill>
                <a:latin typeface="Comic Sans MS"/>
              </a:rPr>
              <a:t>Today we will look at:</a:t>
            </a:r>
          </a:p>
          <a:p>
            <a:pPr marL="0" indent="0" defTabSz="554473">
              <a:lnSpc>
                <a:spcPct val="110000"/>
              </a:lnSpc>
              <a:spcBef>
                <a:spcPts val="607"/>
              </a:spcBef>
              <a:buNone/>
              <a:defRPr/>
            </a:pPr>
            <a:endParaRPr lang="en-US" sz="1940" b="1" dirty="0">
              <a:solidFill>
                <a:prstClr val="black"/>
              </a:solidFill>
              <a:latin typeface="Comic Sans MS"/>
            </a:endParaRPr>
          </a:p>
          <a:p>
            <a:pPr marL="0" indent="0" defTabSz="554473">
              <a:lnSpc>
                <a:spcPct val="110000"/>
              </a:lnSpc>
              <a:spcBef>
                <a:spcPts val="607"/>
              </a:spcBef>
              <a:buNone/>
              <a:defRPr/>
            </a:pPr>
            <a:r>
              <a:rPr lang="en-US" sz="1940" b="1" dirty="0">
                <a:solidFill>
                  <a:prstClr val="black"/>
                </a:solidFill>
                <a:latin typeface="Comic Sans MS"/>
              </a:rPr>
              <a:t>What makes a good friend</a:t>
            </a:r>
          </a:p>
          <a:p>
            <a:pPr marL="0" indent="0" defTabSz="554473">
              <a:lnSpc>
                <a:spcPct val="110000"/>
              </a:lnSpc>
              <a:spcBef>
                <a:spcPts val="607"/>
              </a:spcBef>
              <a:buNone/>
              <a:defRPr/>
            </a:pPr>
            <a:endParaRPr lang="en-US" sz="1940" b="1" dirty="0">
              <a:solidFill>
                <a:prstClr val="black"/>
              </a:solidFill>
              <a:latin typeface="Comic Sans MS"/>
            </a:endParaRPr>
          </a:p>
          <a:p>
            <a:pPr marL="0" indent="0" defTabSz="554473">
              <a:lnSpc>
                <a:spcPct val="110000"/>
              </a:lnSpc>
              <a:spcBef>
                <a:spcPts val="607"/>
              </a:spcBef>
              <a:buNone/>
              <a:defRPr/>
            </a:pPr>
            <a:r>
              <a:rPr lang="en-US" sz="1940" b="1" dirty="0">
                <a:solidFill>
                  <a:prstClr val="black"/>
                </a:solidFill>
                <a:latin typeface="Comic Sans MS"/>
              </a:rPr>
              <a:t>This includes:</a:t>
            </a:r>
          </a:p>
          <a:p>
            <a:pPr marL="138616" indent="-138616" defTabSz="554473">
              <a:lnSpc>
                <a:spcPct val="110000"/>
              </a:lnSpc>
              <a:spcBef>
                <a:spcPts val="607"/>
              </a:spcBef>
              <a:buFontTx/>
              <a:buChar char="-"/>
              <a:defRPr/>
            </a:pPr>
            <a:r>
              <a:rPr lang="en-US" sz="1940" b="1" dirty="0">
                <a:solidFill>
                  <a:prstClr val="black"/>
                </a:solidFill>
                <a:latin typeface="Comic Sans MS"/>
              </a:rPr>
              <a:t>Qualities of a good friend</a:t>
            </a:r>
          </a:p>
          <a:p>
            <a:pPr marL="138616" indent="-138616" defTabSz="554473">
              <a:lnSpc>
                <a:spcPct val="110000"/>
              </a:lnSpc>
              <a:spcBef>
                <a:spcPts val="607"/>
              </a:spcBef>
              <a:buFontTx/>
              <a:buChar char="-"/>
              <a:defRPr/>
            </a:pPr>
            <a:r>
              <a:rPr lang="en-US" sz="1940" b="1" dirty="0">
                <a:solidFill>
                  <a:prstClr val="black"/>
                </a:solidFill>
                <a:latin typeface="Comic Sans MS"/>
              </a:rPr>
              <a:t>Why friendship matters</a:t>
            </a:r>
          </a:p>
          <a:p>
            <a:pPr marL="138616" indent="-138616" defTabSz="554473">
              <a:lnSpc>
                <a:spcPct val="110000"/>
              </a:lnSpc>
              <a:spcBef>
                <a:spcPts val="607"/>
              </a:spcBef>
              <a:buFontTx/>
              <a:buChar char="-"/>
              <a:defRPr/>
            </a:pPr>
            <a:r>
              <a:rPr lang="en-US" sz="1940" b="1" dirty="0">
                <a:solidFill>
                  <a:prstClr val="black"/>
                </a:solidFill>
                <a:latin typeface="Comic Sans MS"/>
              </a:rPr>
              <a:t>Are friendships always perfect?</a:t>
            </a:r>
          </a:p>
        </p:txBody>
      </p:sp>
      <p:sp>
        <p:nvSpPr>
          <p:cNvPr id="14" name="Content Placeholder 2"/>
          <p:cNvSpPr txBox="1">
            <a:spLocks/>
          </p:cNvSpPr>
          <p:nvPr/>
        </p:nvSpPr>
        <p:spPr>
          <a:xfrm>
            <a:off x="7274893" y="3095776"/>
            <a:ext cx="4674338"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73">
              <a:lnSpc>
                <a:spcPct val="110000"/>
              </a:lnSpc>
              <a:spcBef>
                <a:spcPts val="607"/>
              </a:spcBef>
              <a:buNone/>
              <a:defRPr/>
            </a:pPr>
            <a:endParaRPr lang="en-US" sz="2183" b="1" dirty="0">
              <a:solidFill>
                <a:prstClr val="black"/>
              </a:solidFill>
              <a:latin typeface="Comic Sans MS"/>
            </a:endParaRPr>
          </a:p>
          <a:p>
            <a:pPr marL="0" indent="0" defTabSz="554473">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3305137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smtClean="0"/>
              <a:t>Friendship is…</a:t>
            </a:r>
          </a:p>
          <a:p>
            <a:pPr marL="0" indent="0">
              <a:buNone/>
            </a:pPr>
            <a:endParaRPr lang="en-US" sz="4000" dirty="0"/>
          </a:p>
          <a:p>
            <a:pPr marL="0" indent="0">
              <a:buNone/>
            </a:pPr>
            <a:r>
              <a:rPr lang="en-US" sz="4000" dirty="0" smtClean="0"/>
              <a:t>“a close relationship between 2 or more people who care about and support each other”</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friendship?</a:t>
            </a:r>
            <a:endParaRPr sz="2426" spc="27" dirty="0"/>
          </a:p>
        </p:txBody>
      </p:sp>
      <p:pic>
        <p:nvPicPr>
          <p:cNvPr id="2" name="Picture 1"/>
          <p:cNvPicPr>
            <a:picLocks noChangeAspect="1"/>
          </p:cNvPicPr>
          <p:nvPr/>
        </p:nvPicPr>
        <p:blipFill>
          <a:blip r:embed="rId4"/>
          <a:stretch>
            <a:fillRect/>
          </a:stretch>
        </p:blipFill>
        <p:spPr>
          <a:xfrm>
            <a:off x="7805687" y="1211027"/>
            <a:ext cx="2619375" cy="1743075"/>
          </a:xfrm>
          <a:prstGeom prst="rect">
            <a:avLst/>
          </a:prstGeom>
        </p:spPr>
      </p:pic>
      <p:pic>
        <p:nvPicPr>
          <p:cNvPr id="3" name="Picture 2"/>
          <p:cNvPicPr>
            <a:picLocks noChangeAspect="1"/>
          </p:cNvPicPr>
          <p:nvPr/>
        </p:nvPicPr>
        <p:blipFill>
          <a:blip r:embed="rId5"/>
          <a:stretch>
            <a:fillRect/>
          </a:stretch>
        </p:blipFill>
        <p:spPr>
          <a:xfrm>
            <a:off x="8736847" y="2954102"/>
            <a:ext cx="2657475" cy="1714500"/>
          </a:xfrm>
          <a:prstGeom prst="rect">
            <a:avLst/>
          </a:prstGeom>
        </p:spPr>
      </p:pic>
      <p:pic>
        <p:nvPicPr>
          <p:cNvPr id="5" name="Picture 4"/>
          <p:cNvPicPr>
            <a:picLocks noChangeAspect="1"/>
          </p:cNvPicPr>
          <p:nvPr/>
        </p:nvPicPr>
        <p:blipFill>
          <a:blip r:embed="rId6"/>
          <a:stretch>
            <a:fillRect/>
          </a:stretch>
        </p:blipFill>
        <p:spPr>
          <a:xfrm>
            <a:off x="7805687" y="4668602"/>
            <a:ext cx="3152775" cy="1447800"/>
          </a:xfrm>
          <a:prstGeom prst="rect">
            <a:avLst/>
          </a:prstGeom>
        </p:spPr>
      </p:pic>
    </p:spTree>
    <p:extLst>
      <p:ext uri="{BB962C8B-B14F-4D97-AF65-F5344CB8AC3E}">
        <p14:creationId xmlns:p14="http://schemas.microsoft.com/office/powerpoint/2010/main" val="1436869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54" y="2573835"/>
            <a:ext cx="1133633" cy="1143160"/>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85000" lnSpcReduction="20000"/>
          </a:bodyPr>
          <a:lstStyle/>
          <a:p>
            <a:pPr marL="0" indent="0">
              <a:buNone/>
            </a:pPr>
            <a:r>
              <a:rPr lang="en-US" sz="3638" dirty="0" smtClean="0"/>
              <a:t>This links to the Golden Thread of </a:t>
            </a:r>
            <a:r>
              <a:rPr lang="en-US" sz="3638" b="1" dirty="0" smtClean="0"/>
              <a:t>“Secure your Relationships“</a:t>
            </a:r>
          </a:p>
          <a:p>
            <a:pPr marL="0" indent="0">
              <a:buNone/>
            </a:pPr>
            <a:endParaRPr lang="en-US" sz="3638" b="1" dirty="0"/>
          </a:p>
          <a:p>
            <a:pPr marL="0" indent="0">
              <a:buNone/>
            </a:pPr>
            <a:r>
              <a:rPr lang="en-US" sz="3638" dirty="0" smtClean="0"/>
              <a:t>Friends are an important aspect of life as having secure friendships can benefit physical and mental health.</a:t>
            </a:r>
          </a:p>
          <a:p>
            <a:pPr marL="0" indent="0">
              <a:buNone/>
            </a:pPr>
            <a:endParaRPr lang="en-US" sz="3638" dirty="0"/>
          </a:p>
          <a:p>
            <a:pPr marL="0" indent="0">
              <a:buNone/>
            </a:pPr>
            <a:r>
              <a:rPr lang="en-US" sz="3638" dirty="0" smtClean="0"/>
              <a:t>Knowing what a good friend is will help you to secure your current friendships and also with new friendships you make in the future.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8262" y="3628486"/>
            <a:ext cx="4428394" cy="68018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6920" y="3044808"/>
            <a:ext cx="704948" cy="154326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4194" y="2749492"/>
            <a:ext cx="3277057" cy="590632"/>
          </a:xfrm>
          <a:prstGeom prst="rect">
            <a:avLst/>
          </a:prstGeom>
        </p:spPr>
      </p:pic>
    </p:spTree>
    <p:extLst>
      <p:ext uri="{BB962C8B-B14F-4D97-AF65-F5344CB8AC3E}">
        <p14:creationId xmlns:p14="http://schemas.microsoft.com/office/powerpoint/2010/main" val="165298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lvl="0" defTabSz="914400"/>
            <a:r>
              <a:rPr lang="en-US" sz="4000" b="1" kern="0" dirty="0" smtClean="0">
                <a:solidFill>
                  <a:srgbClr val="323232"/>
                </a:solidFill>
                <a:latin typeface="Calibri" panose="020F0502020204030204"/>
              </a:rPr>
              <a:t>Individual Liberty</a:t>
            </a:r>
            <a:r>
              <a:rPr lang="en-US" sz="4000" kern="0" dirty="0" smtClean="0">
                <a:solidFill>
                  <a:srgbClr val="323232"/>
                </a:solidFill>
                <a:latin typeface="Calibri" panose="020F0502020204030204"/>
              </a:rPr>
              <a:t> is a British Value. This means everyone has the right to believe, act and express oneself freely. A good friend will respect a person doing this and will not force them to be someone they are not.</a:t>
            </a:r>
            <a:endParaRPr kumimoji="0" lang="en-US" sz="4000" i="0" u="none" strike="noStrike" kern="0" cap="none" spc="0" normalizeH="0" baseline="0" noProof="0" dirty="0" smtClean="0">
              <a:ln>
                <a:noFill/>
              </a:ln>
              <a:solidFill>
                <a:srgbClr val="323232"/>
              </a:solidFill>
              <a:effectLst/>
              <a:uLnTx/>
              <a:uFillTx/>
              <a:latin typeface="Calibri" panose="020F0502020204030204"/>
            </a:endParaRPr>
          </a:p>
        </p:txBody>
      </p:sp>
    </p:spTree>
    <p:extLst>
      <p:ext uri="{BB962C8B-B14F-4D97-AF65-F5344CB8AC3E}">
        <p14:creationId xmlns:p14="http://schemas.microsoft.com/office/powerpoint/2010/main" val="167488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smtClean="0">
                <a:solidFill>
                  <a:srgbClr val="323232"/>
                </a:solidFill>
                <a:latin typeface="Calibri" panose="020F0502020204030204"/>
              </a:rPr>
              <a:t>Article 15</a:t>
            </a:r>
            <a:r>
              <a:rPr lang="en-US" sz="3200" dirty="0" smtClean="0">
                <a:solidFill>
                  <a:srgbClr val="323232"/>
                </a:solidFill>
                <a:latin typeface="Calibri" panose="020F0502020204030204"/>
              </a:rPr>
              <a:t> states that children have the right to meet with friends and join groups. This means that children have the right to freedom of association so they can choose who they are friends with. Friendship cannot be forced upon a child.</a:t>
            </a:r>
            <a:endParaRPr lang="en-US" sz="3200" b="1" dirty="0">
              <a:solidFill>
                <a:srgbClr val="323232"/>
              </a:solidFill>
              <a:latin typeface="Calibri" panose="020F0502020204030204"/>
            </a:endParaRPr>
          </a:p>
        </p:txBody>
      </p:sp>
      <p:pic>
        <p:nvPicPr>
          <p:cNvPr id="3" name="Picture 2"/>
          <p:cNvPicPr>
            <a:picLocks noChangeAspect="1"/>
          </p:cNvPicPr>
          <p:nvPr/>
        </p:nvPicPr>
        <p:blipFill rotWithShape="1">
          <a:blip r:embed="rId4"/>
          <a:srcRect l="8641" t="51459" r="80032" b="22740"/>
          <a:stretch/>
        </p:blipFill>
        <p:spPr>
          <a:xfrm>
            <a:off x="8654953" y="3611042"/>
            <a:ext cx="2458524" cy="3149984"/>
          </a:xfrm>
          <a:prstGeom prst="rect">
            <a:avLst/>
          </a:prstGeom>
        </p:spPr>
      </p:pic>
    </p:spTree>
    <p:extLst>
      <p:ext uri="{BB962C8B-B14F-4D97-AF65-F5344CB8AC3E}">
        <p14:creationId xmlns:p14="http://schemas.microsoft.com/office/powerpoint/2010/main" val="317858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defTabSz="554492"/>
            <a:r>
              <a:rPr lang="en-US" sz="3200" kern="0" dirty="0" smtClean="0">
                <a:solidFill>
                  <a:srgbClr val="323232"/>
                </a:solidFill>
                <a:latin typeface="Calibri" panose="020F0502020204030204"/>
              </a:rPr>
              <a:t>The protected characteristics outline things people should not be discriminated for. Friends will not treat another friend differently due to their differences, instead they will celebrate them</a:t>
            </a:r>
            <a:endParaRPr lang="en-US" sz="3200" kern="0" dirty="0">
              <a:solidFill>
                <a:srgbClr val="323232"/>
              </a:solidFill>
              <a:latin typeface="Calibri" panose="020F0502020204030204"/>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2988775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4.xml><?xml version="1.0" encoding="utf-8"?>
<a:theme xmlns:a="http://schemas.openxmlformats.org/drawingml/2006/main" name="5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752</Words>
  <Application>Microsoft Office PowerPoint</Application>
  <PresentationFormat>Widescreen</PresentationFormat>
  <Paragraphs>90</Paragraphs>
  <Slides>17</Slides>
  <Notes>3</Notes>
  <HiddenSlides>0</HiddenSlides>
  <MMClips>1</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17</vt:i4>
      </vt:variant>
    </vt:vector>
  </HeadingPairs>
  <TitlesOfParts>
    <vt:vector size="31" baseType="lpstr">
      <vt:lpstr>Aptos</vt:lpstr>
      <vt:lpstr>Arial</vt:lpstr>
      <vt:lpstr>Calibri</vt:lpstr>
      <vt:lpstr>Calibri Light</vt:lpstr>
      <vt:lpstr>Comic Sans MS</vt:lpstr>
      <vt:lpstr>Lato</vt:lpstr>
      <vt:lpstr>LondrinaSolid-Black</vt:lpstr>
      <vt:lpstr>Segoe UI</vt:lpstr>
      <vt:lpstr>Verdana</vt:lpstr>
      <vt:lpstr>3_Office Theme</vt:lpstr>
      <vt:lpstr>Office Theme</vt:lpstr>
      <vt:lpstr>1_Office Theme</vt:lpstr>
      <vt:lpstr>5_Office Theme</vt:lpstr>
      <vt:lpstr>2_Office Theme</vt:lpstr>
      <vt:lpstr>PowerPoint Presentation</vt:lpstr>
      <vt:lpstr>PowerPoint Presentation</vt:lpstr>
      <vt:lpstr>PowerPoint Presentation</vt:lpstr>
      <vt:lpstr>PowerPoint Presentation</vt:lpstr>
      <vt:lpstr>What is friendship?</vt:lpstr>
      <vt:lpstr>Why are we learning about this?</vt:lpstr>
      <vt:lpstr>Why are we learning about this?</vt:lpstr>
      <vt:lpstr>Why are we learning about this?</vt:lpstr>
      <vt:lpstr>Why are we learning about this?</vt:lpstr>
      <vt:lpstr>Being a good friend</vt:lpstr>
      <vt:lpstr>What makes a good friend?</vt:lpstr>
      <vt:lpstr>What makes a good friend?</vt:lpstr>
      <vt:lpstr>Why friendship matters</vt:lpstr>
      <vt:lpstr>Why friendship matters</vt:lpstr>
      <vt:lpstr>Why friendships matter</vt:lpstr>
      <vt:lpstr>What are laws?</vt:lpstr>
      <vt:lpstr>Why friendship matters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63</cp:revision>
  <dcterms:created xsi:type="dcterms:W3CDTF">2024-08-15T13:31:51Z</dcterms:created>
  <dcterms:modified xsi:type="dcterms:W3CDTF">2025-04-14T10:37:39Z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