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5"/>
  </p:notesMasterIdLst>
  <p:sldIdLst>
    <p:sldId id="293" r:id="rId5"/>
    <p:sldId id="278" r:id="rId6"/>
    <p:sldId id="302" r:id="rId7"/>
    <p:sldId id="258" r:id="rId8"/>
    <p:sldId id="259" r:id="rId9"/>
    <p:sldId id="276" r:id="rId10"/>
    <p:sldId id="294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UAjTgTPznkYsKPP7FDlbKA==" hashData="E3hUCsCLcwRA4Jl4qxhv+OlGtQ9zxpKlPOjz/YLoccHjMeS3QsrFB/0PspsIMdaAM6j0Y3KWfS+2qMILsTE1t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https://www.youtube.com/watch?v=u6jgWxkbR7A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0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44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8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92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0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50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1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74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5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2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82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03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28927982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Not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66D18-996A-0B47-AEC7-4F6DBEFDFC51}"/>
              </a:ext>
            </a:extLst>
          </p:cNvPr>
          <p:cNvSpPr txBox="1"/>
          <p:nvPr userDrawn="1"/>
        </p:nvSpPr>
        <p:spPr>
          <a:xfrm>
            <a:off x="254000" y="170287"/>
            <a:ext cx="2133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Notices</a:t>
            </a:r>
          </a:p>
        </p:txBody>
      </p:sp>
    </p:spTree>
    <p:extLst>
      <p:ext uri="{BB962C8B-B14F-4D97-AF65-F5344CB8AC3E}">
        <p14:creationId xmlns:p14="http://schemas.microsoft.com/office/powerpoint/2010/main" val="31819909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duction Slide">
    <p:bg>
      <p:bgPr>
        <a:gradFill>
          <a:gsLst>
            <a:gs pos="0">
              <a:srgbClr val="142A33"/>
            </a:gs>
            <a:gs pos="100000">
              <a:srgbClr val="A1A1A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F2D0FF-C91E-0662-D95B-3739CDBA7F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/>
        </p:blipFill>
        <p:spPr>
          <a:xfrm>
            <a:off x="-4568" y="107209"/>
            <a:ext cx="12192000" cy="6783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757D89-E675-74AB-2442-713E256C99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46DF7-E730-3808-DFE6-E8A7219A2D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F665-49CD-59A9-11DE-BB09A5CA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 descr="Background pattern">
            <a:extLst>
              <a:ext uri="{FF2B5EF4-FFF2-40B4-BE49-F238E27FC236}">
                <a16:creationId xmlns:a16="http://schemas.microsoft.com/office/drawing/2014/main" id="{C3958AE2-3799-2F27-3269-EF0C5C46C0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57" y="1412426"/>
            <a:ext cx="5445575" cy="544557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507A6-6F0B-A5D0-C545-B8EFB514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9F593-5F6F-8FC6-1767-422676EB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54C6E0-A10F-DABD-9464-B83AD04470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431FA24-8845-15E2-44E2-D772E2718F4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462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5559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This Week’s Tutor Times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9352994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ays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4369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Today’s Tutor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1118619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9A9D-3D5F-6DCB-A52B-94B75E98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8667"/>
            <a:ext cx="4673599" cy="1570144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C642E-FEA0-80DD-9825-BFD38B70F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429000"/>
            <a:ext cx="4673599" cy="266065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996C5-AABC-404E-42AB-27336008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73A23-4A9E-D57E-86F2-050896E9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1B47D6-C0F9-432A-0CF2-D50936D65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r="18115"/>
          <a:stretch/>
        </p:blipFill>
        <p:spPr>
          <a:xfrm>
            <a:off x="5734050" y="96656"/>
            <a:ext cx="6457950" cy="67613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7374E-1070-24D8-20B7-83AC738B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2237DE-5398-36FA-98F7-57CCB592B9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184" y="290288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1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345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40204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1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1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8" y="722977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372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250340C-2EF6-5D1E-7E68-772BB8A3FE8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900" y="887591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F126F01-5742-70B5-17B2-8ABE4CDA2B4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19466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EF9BD21-DC60-80CB-1732-0D764CDE350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96031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0631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503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4322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4679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00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644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4144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7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7749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4835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4989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14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7B8CB-808B-8208-67A5-0A2C6972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24B4E-1E40-BB29-4E36-F06414282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DE93-3FBD-D0EF-D560-88CA07546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9594B-B85A-CCC3-8C8E-B67B3A43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A1D8-95F1-3645-1F21-04416ADFD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11468-B171-6D12-A62A-F44F4407B73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120752E-E0EC-FE82-78F5-78E1B5B566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0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u6jgWxkbR7A?si=rhwX4qTIfBLWv5Ec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Examples of democracy in the UK: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2. </a:t>
            </a:r>
            <a:r>
              <a:rPr lang="en-US" sz="3638" b="1" dirty="0" smtClean="0"/>
              <a:t>Prime Minister </a:t>
            </a:r>
            <a:r>
              <a:rPr lang="en-US" sz="3638" dirty="0" smtClean="0"/>
              <a:t>– The leader of the Government is the Prime Minister. This is the leader of the political party that has the most Members of Parliament (MPs)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Democracy in the UK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192" y="947401"/>
            <a:ext cx="3382346" cy="1894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2799" y="2841515"/>
            <a:ext cx="2762250" cy="1657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8678" y="447200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5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Examples of democracy in the UK: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3. </a:t>
            </a:r>
            <a:r>
              <a:rPr lang="en-US" sz="3638" b="1" dirty="0" smtClean="0"/>
              <a:t>Members of Parliament (MP’s) </a:t>
            </a:r>
            <a:r>
              <a:rPr lang="en-US" sz="3638" dirty="0" smtClean="0"/>
              <a:t>– These are people elected to represent their local areas (called constituencies) in the House of Commons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Democracy in the UK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192" y="947401"/>
            <a:ext cx="3382346" cy="1894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2799" y="2841515"/>
            <a:ext cx="2762250" cy="1657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8678" y="447200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1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Examples of democracy in the UK: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4. </a:t>
            </a:r>
            <a:r>
              <a:rPr lang="en-US" sz="3638" b="1" dirty="0" smtClean="0"/>
              <a:t>Local Councils</a:t>
            </a:r>
            <a:r>
              <a:rPr lang="en-US" sz="3638" dirty="0" smtClean="0"/>
              <a:t> – In addition to national government, there are local councils that make decisions for the towns and cities within their council area. Members of the council are also elected.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Democracy in the UK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192" y="947401"/>
            <a:ext cx="3382346" cy="1894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2799" y="2841515"/>
            <a:ext cx="2762250" cy="1657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8678" y="447200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Rules!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I will ask the question and give you some thinking time. (no more than 10 seconds)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Write the answer and turn your whiteboard over so nobody can see it.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I am ready I will put on the 3 to 1 counter.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‘Show me’ appears on the board you must hold up your whiteboard (even if you don’t know the answer and there is nothing on your board)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77832" y="212903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Show me! </a:t>
            </a:r>
          </a:p>
          <a:p>
            <a:pPr algn="ctr" defTabSz="914358">
              <a:defRPr/>
            </a:pPr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(even if your whiteboard is blank)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</p:spTree>
    <p:extLst>
      <p:ext uri="{BB962C8B-B14F-4D97-AF65-F5344CB8AC3E}">
        <p14:creationId xmlns:p14="http://schemas.microsoft.com/office/powerpoint/2010/main" val="260080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What democratic votes happened this year in the West Midlands?</a:t>
            </a:r>
          </a:p>
          <a:p>
            <a:pPr marL="0" indent="0">
              <a:buNone/>
            </a:pPr>
            <a:endParaRPr lang="en-US" sz="3600" dirty="0" smtClean="0"/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Local council votes including electing the Mayor of West Midlands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General Election to vote on what political party runs the Government</a:t>
            </a:r>
          </a:p>
        </p:txBody>
      </p:sp>
    </p:spTree>
    <p:extLst>
      <p:ext uri="{BB962C8B-B14F-4D97-AF65-F5344CB8AC3E}">
        <p14:creationId xmlns:p14="http://schemas.microsoft.com/office/powerpoint/2010/main" val="13877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Who is the Mayor of West Midlands?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Richard Parker</a:t>
            </a:r>
          </a:p>
        </p:txBody>
      </p:sp>
    </p:spTree>
    <p:extLst>
      <p:ext uri="{BB962C8B-B14F-4D97-AF65-F5344CB8AC3E}">
        <p14:creationId xmlns:p14="http://schemas.microsoft.com/office/powerpoint/2010/main" val="180432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What political party is in charge of the government?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err="1" smtClean="0">
                <a:solidFill>
                  <a:srgbClr val="FF0000"/>
                </a:solidFill>
              </a:rPr>
              <a:t>Labour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7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Who is the UK Prime Minister?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Sir Keir </a:t>
            </a:r>
            <a:r>
              <a:rPr lang="en-US" sz="3600" dirty="0" err="1" smtClean="0">
                <a:solidFill>
                  <a:srgbClr val="FF0000"/>
                </a:solidFill>
              </a:rPr>
              <a:t>Starmer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72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Who was the previous UK Prime Minister?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Rishi Sunak</a:t>
            </a:r>
          </a:p>
        </p:txBody>
      </p:sp>
    </p:spTree>
    <p:extLst>
      <p:ext uri="{BB962C8B-B14F-4D97-AF65-F5344CB8AC3E}">
        <p14:creationId xmlns:p14="http://schemas.microsoft.com/office/powerpoint/2010/main" val="80764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Where are the Houses of Parliament in the UK?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err="1" smtClean="0">
                <a:solidFill>
                  <a:srgbClr val="FF0000"/>
                </a:solidFill>
              </a:rPr>
              <a:t>Westminister</a:t>
            </a:r>
            <a:r>
              <a:rPr lang="en-US" sz="3600" dirty="0" smtClean="0">
                <a:solidFill>
                  <a:srgbClr val="FF0000"/>
                </a:solidFill>
              </a:rPr>
              <a:t>, London</a:t>
            </a:r>
          </a:p>
        </p:txBody>
      </p:sp>
    </p:spTree>
    <p:extLst>
      <p:ext uri="{BB962C8B-B14F-4D97-AF65-F5344CB8AC3E}">
        <p14:creationId xmlns:p14="http://schemas.microsoft.com/office/powerpoint/2010/main" val="45479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endParaRPr lang="en-US" b="1" u="sng" dirty="0" smtClean="0"/>
          </a:p>
          <a:p>
            <a:pPr algn="ctr">
              <a:lnSpc>
                <a:spcPct val="100000"/>
              </a:lnSpc>
            </a:pPr>
            <a:r>
              <a:rPr lang="en-US" b="1" u="sng" dirty="0" smtClean="0"/>
              <a:t>Thought of the Day</a:t>
            </a:r>
            <a:endParaRPr lang="en-GB" b="1" u="sng" dirty="0" smtClean="0"/>
          </a:p>
          <a:p>
            <a:pPr algn="ctr">
              <a:lnSpc>
                <a:spcPct val="100000"/>
              </a:lnSpc>
            </a:pPr>
            <a:r>
              <a:rPr lang="en-GB" dirty="0" smtClean="0"/>
              <a:t>“We are stronger together. In a democracy, every voice matters”</a:t>
            </a:r>
          </a:p>
          <a:p>
            <a:pPr algn="ctr">
              <a:lnSpc>
                <a:spcPct val="100000"/>
              </a:lnSpc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4372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Where does the Prime Minister live in London?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10 </a:t>
            </a:r>
            <a:r>
              <a:rPr lang="en-US" sz="3600" smtClean="0">
                <a:solidFill>
                  <a:srgbClr val="FF0000"/>
                </a:solidFill>
              </a:rPr>
              <a:t>Downing Street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0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6116"/>
            <a:ext cx="12192000" cy="180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0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46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Future: 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democracy?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Political Parties in the UK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are laws?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How did the General Election work?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do MP’s do everyday?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would you do as a MP?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is democracy?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Definition of democracy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Democracy in the UK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Quiz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41650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Using your </a:t>
            </a:r>
            <a:r>
              <a:rPr lang="en-US" sz="3638" dirty="0" err="1" smtClean="0"/>
              <a:t>oracy</a:t>
            </a:r>
            <a:r>
              <a:rPr lang="en-US" sz="3638" dirty="0" smtClean="0"/>
              <a:t> </a:t>
            </a:r>
            <a:r>
              <a:rPr lang="en-US" sz="3638" dirty="0" err="1" smtClean="0"/>
              <a:t>helpsheet</a:t>
            </a:r>
            <a:r>
              <a:rPr lang="en-US" sz="3638" dirty="0" smtClean="0"/>
              <a:t>, discuss with the person next to you: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“What is democracy? Where have you heard the term before?”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Remember we are sharing our ideas to the class and following all the advice on the </a:t>
            </a:r>
            <a:r>
              <a:rPr lang="en-US" sz="3638" dirty="0" err="1" smtClean="0"/>
              <a:t>oracy</a:t>
            </a:r>
            <a:r>
              <a:rPr lang="en-US" sz="3638" dirty="0" smtClean="0"/>
              <a:t> </a:t>
            </a:r>
            <a:r>
              <a:rPr lang="en-US" sz="3638" dirty="0" err="1" smtClean="0"/>
              <a:t>helpsheet</a:t>
            </a:r>
            <a:r>
              <a:rPr lang="en-US" sz="3638" dirty="0" smtClean="0"/>
              <a:t>.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democracy?</a:t>
            </a:r>
            <a:endParaRPr sz="2426" spc="27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977" y="1261997"/>
            <a:ext cx="3688400" cy="52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Democracy is..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“rule by the people”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4000" dirty="0"/>
              <a:t>This means that </a:t>
            </a:r>
            <a:r>
              <a:rPr lang="en-US" sz="4000" dirty="0" smtClean="0"/>
              <a:t>in countries that follow democracy, the people elect the government and have a say in how the country is run.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This means that it is a fair system that ensure everyone in that country has a voice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democracy?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192" y="947401"/>
            <a:ext cx="3382346" cy="1894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2799" y="2841515"/>
            <a:ext cx="2762250" cy="1657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8678" y="447200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1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9694" y="1030958"/>
            <a:ext cx="11084458" cy="909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Watch the video to learn more about democracy</a:t>
            </a:r>
            <a:endParaRPr lang="en-US" sz="3200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democracy?</a:t>
            </a:r>
            <a:endParaRPr sz="2426" spc="27" dirty="0"/>
          </a:p>
        </p:txBody>
      </p:sp>
      <p:pic>
        <p:nvPicPr>
          <p:cNvPr id="2" name="u6jgWxkbR7A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634337" y="1469480"/>
            <a:ext cx="9354791" cy="526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1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Democracy is a British Value. 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means in the UK there is a culture built upon freedom and equality, where everyone is aware of their rights and responsibility.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is why British Values, URC Children Rights and Protected Characteristics are included in our news discussions in Tutor Time.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Democracy in the UK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192" y="947401"/>
            <a:ext cx="3382346" cy="1894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2799" y="2841515"/>
            <a:ext cx="2762250" cy="1657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8678" y="447200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8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38" dirty="0" smtClean="0"/>
              <a:t>Examples of democracy in the UK: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1. </a:t>
            </a:r>
            <a:r>
              <a:rPr lang="en-US" sz="3638" b="1" dirty="0" smtClean="0"/>
              <a:t>Parliament </a:t>
            </a:r>
            <a:r>
              <a:rPr lang="en-US" sz="3638" dirty="0" smtClean="0"/>
              <a:t>– The UK has a Parliament with 2 houses – the House of Commons and the House of Lords. They are responsible for lots of things but they also help to make laws that keep everyone in the UK safe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Democracy in the UK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192" y="947401"/>
            <a:ext cx="3382346" cy="1894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2799" y="2841515"/>
            <a:ext cx="2762250" cy="1657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8678" y="447200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5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tor Time.potx" id="{D0E4B2E4-0A56-44A3-B1D8-ACD0E35330A3}" vid="{69DCC5B8-093F-4BC5-A2EA-400F559CCFD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708</Words>
  <Application>Microsoft Office PowerPoint</Application>
  <PresentationFormat>Widescreen</PresentationFormat>
  <Paragraphs>105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Lato</vt:lpstr>
      <vt:lpstr>Segoe UI</vt:lpstr>
      <vt:lpstr>Verdana</vt:lpstr>
      <vt:lpstr>3_Office Theme</vt:lpstr>
      <vt:lpstr>2_Office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What is democracy?</vt:lpstr>
      <vt:lpstr>What is democracy?</vt:lpstr>
      <vt:lpstr>What is democracy?</vt:lpstr>
      <vt:lpstr>Democracy in the UK</vt:lpstr>
      <vt:lpstr>Democracy in the UK</vt:lpstr>
      <vt:lpstr>Democracy in the UK</vt:lpstr>
      <vt:lpstr>Democracy in the UK</vt:lpstr>
      <vt:lpstr>Democracy in the UK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28</cp:revision>
  <dcterms:created xsi:type="dcterms:W3CDTF">2024-08-15T13:31:51Z</dcterms:created>
  <dcterms:modified xsi:type="dcterms:W3CDTF">2024-11-05T16:12:09Z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