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339" r:id="rId5"/>
    <p:sldId id="293" r:id="rId6"/>
    <p:sldId id="278" r:id="rId7"/>
    <p:sldId id="258" r:id="rId8"/>
    <p:sldId id="316" r:id="rId9"/>
    <p:sldId id="317" r:id="rId10"/>
    <p:sldId id="318" r:id="rId11"/>
    <p:sldId id="276" r:id="rId12"/>
    <p:sldId id="330" r:id="rId13"/>
    <p:sldId id="331" r:id="rId14"/>
    <p:sldId id="332" r:id="rId15"/>
    <p:sldId id="333" r:id="rId16"/>
    <p:sldId id="334" r:id="rId17"/>
    <p:sldId id="335" r:id="rId18"/>
    <p:sldId id="336" r:id="rId19"/>
    <p:sldId id="319" r:id="rId20"/>
    <p:sldId id="320" r:id="rId21"/>
    <p:sldId id="321" r:id="rId22"/>
    <p:sldId id="337" r:id="rId23"/>
    <p:sldId id="3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pEwclfybbPz0MtY6onNPA==" hashData="A+AUJ9MkODNPoIJ84ZksPg+kka2T2LI2uT8gRSDDYt1/wPsLwdv8dEGCcRAC1G1BFpJ7ig6sTlQl0WlVkPOTV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137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72057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944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55000" lnSpcReduction="20000"/>
          </a:bodyPr>
          <a:lstStyle/>
          <a:p>
            <a:pPr marL="0" indent="0">
              <a:buNone/>
            </a:pPr>
            <a:r>
              <a:rPr lang="en-US" sz="4000" dirty="0"/>
              <a:t>The Conservative candidate </a:t>
            </a:r>
            <a:r>
              <a:rPr lang="en-US" sz="4000" dirty="0" smtClean="0"/>
              <a:t>was </a:t>
            </a:r>
            <a:r>
              <a:rPr lang="en-US" sz="4000" dirty="0"/>
              <a:t>Caroline Clapper</a:t>
            </a:r>
          </a:p>
          <a:p>
            <a:pPr marL="0" indent="0">
              <a:buNone/>
            </a:pPr>
            <a:endParaRPr lang="en-US" sz="4000" dirty="0"/>
          </a:p>
          <a:p>
            <a:pPr marL="0" indent="0">
              <a:buNone/>
            </a:pPr>
            <a:r>
              <a:rPr lang="en-US" sz="4000" dirty="0"/>
              <a:t>Some things that the Conservative’s say they will do in Government are:</a:t>
            </a:r>
          </a:p>
          <a:p>
            <a:pPr marL="914400" indent="-914400">
              <a:buAutoNum type="arabicPeriod"/>
            </a:pPr>
            <a:r>
              <a:rPr lang="en-US" sz="4000" dirty="0"/>
              <a:t>Cut more tax so people have more money to spend</a:t>
            </a:r>
          </a:p>
          <a:p>
            <a:pPr marL="914400" indent="-914400">
              <a:buAutoNum type="arabicPeriod"/>
            </a:pPr>
            <a:r>
              <a:rPr lang="en-US" sz="4000" dirty="0"/>
              <a:t>Recruit more doctors and nurses to help reduce the waiting times</a:t>
            </a:r>
          </a:p>
          <a:p>
            <a:pPr marL="914400" indent="-914400">
              <a:buAutoNum type="arabicPeriod"/>
            </a:pPr>
            <a:r>
              <a:rPr lang="en-US" sz="4000" dirty="0"/>
              <a:t>Help the climate by getting to “net zero” – this means no longer adding to the total amount of greenhouse gases in the atmosphere</a:t>
            </a:r>
          </a:p>
          <a:p>
            <a:pPr marL="914400" indent="-914400">
              <a:buAutoNum type="arabicPeriod"/>
            </a:pPr>
            <a:r>
              <a:rPr lang="en-US" sz="4000" dirty="0"/>
              <a:t>Ban mobile phones during the school day in all schools</a:t>
            </a:r>
          </a:p>
          <a:p>
            <a:pPr marL="914400" indent="-914400">
              <a:buAutoNum type="arabicPeriod"/>
            </a:pPr>
            <a:r>
              <a:rPr lang="en-US" sz="4000" dirty="0"/>
              <a:t>Stop illegal immigration and reduce the total immigration levels in the UK</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could people vote for in the constituency?</a:t>
            </a:r>
            <a:endParaRPr sz="2426" spc="27" dirty="0"/>
          </a:p>
        </p:txBody>
      </p:sp>
      <p:pic>
        <p:nvPicPr>
          <p:cNvPr id="9" name="Picture 8"/>
          <p:cNvPicPr>
            <a:picLocks noChangeAspect="1"/>
          </p:cNvPicPr>
          <p:nvPr/>
        </p:nvPicPr>
        <p:blipFill>
          <a:blip r:embed="rId4"/>
          <a:stretch>
            <a:fillRect/>
          </a:stretch>
        </p:blipFill>
        <p:spPr>
          <a:xfrm>
            <a:off x="6849979" y="2316025"/>
            <a:ext cx="4905070" cy="3000832"/>
          </a:xfrm>
          <a:prstGeom prst="rect">
            <a:avLst/>
          </a:prstGeom>
        </p:spPr>
      </p:pic>
    </p:spTree>
    <p:extLst>
      <p:ext uri="{BB962C8B-B14F-4D97-AF65-F5344CB8AC3E}">
        <p14:creationId xmlns:p14="http://schemas.microsoft.com/office/powerpoint/2010/main" val="414964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55000" lnSpcReduction="20000"/>
          </a:bodyPr>
          <a:lstStyle/>
          <a:p>
            <a:pPr marL="0" indent="0">
              <a:buNone/>
            </a:pPr>
            <a:r>
              <a:rPr lang="en-US" sz="4000" dirty="0"/>
              <a:t>The </a:t>
            </a:r>
            <a:r>
              <a:rPr lang="en-US" sz="4000" dirty="0" err="1"/>
              <a:t>Labour</a:t>
            </a:r>
            <a:r>
              <a:rPr lang="en-US" sz="4000" dirty="0"/>
              <a:t> candidate </a:t>
            </a:r>
            <a:r>
              <a:rPr lang="en-US" sz="4000" dirty="0" smtClean="0"/>
              <a:t>was </a:t>
            </a:r>
            <a:r>
              <a:rPr lang="en-US" sz="4000" dirty="0"/>
              <a:t>Liam Byrne. Liam Byrne was the MP for the former constituency that included Hodge Hill</a:t>
            </a:r>
          </a:p>
          <a:p>
            <a:pPr marL="0" indent="0">
              <a:buNone/>
            </a:pPr>
            <a:endParaRPr lang="en-US" sz="4000" dirty="0"/>
          </a:p>
          <a:p>
            <a:pPr marL="0" indent="0">
              <a:buNone/>
            </a:pPr>
            <a:r>
              <a:rPr lang="en-US" sz="4000" dirty="0"/>
              <a:t>Some things that </a:t>
            </a:r>
            <a:r>
              <a:rPr lang="en-US" sz="4000" dirty="0" err="1"/>
              <a:t>Labour</a:t>
            </a:r>
            <a:r>
              <a:rPr lang="en-US" sz="4000" dirty="0"/>
              <a:t> say they will do in Government are:</a:t>
            </a:r>
          </a:p>
          <a:p>
            <a:pPr marL="914400" indent="-914400">
              <a:buAutoNum type="arabicPeriod"/>
            </a:pPr>
            <a:r>
              <a:rPr lang="en-US" sz="4000" dirty="0"/>
              <a:t>Not increase tax such as income tax and national insurance</a:t>
            </a:r>
          </a:p>
          <a:p>
            <a:pPr marL="914400" indent="-914400">
              <a:buAutoNum type="arabicPeriod"/>
            </a:pPr>
            <a:r>
              <a:rPr lang="en-US" sz="4000" dirty="0"/>
              <a:t>Reduce waiting times in the NHS through more appointments, operations and scans</a:t>
            </a:r>
          </a:p>
          <a:p>
            <a:pPr marL="914400" indent="-914400">
              <a:buAutoNum type="arabicPeriod"/>
            </a:pPr>
            <a:r>
              <a:rPr lang="en-US" sz="4000" dirty="0"/>
              <a:t>Create Great Britain Energy which will invest in new renewable energy projects</a:t>
            </a:r>
          </a:p>
          <a:p>
            <a:pPr marL="914400" indent="-914400">
              <a:buAutoNum type="arabicPeriod"/>
            </a:pPr>
            <a:r>
              <a:rPr lang="en-US" sz="4000" dirty="0"/>
              <a:t>Recruit 6,500 new teachers and mental health support in all secondary school</a:t>
            </a:r>
          </a:p>
          <a:p>
            <a:pPr marL="914400" indent="-914400">
              <a:buAutoNum type="arabicPeriod"/>
            </a:pPr>
            <a:r>
              <a:rPr lang="en-US" sz="4000" dirty="0"/>
              <a:t>Set up a new border security command to target the criminal gangs helping illegal immigrants into the UK</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could people vote for in the constituency?</a:t>
            </a:r>
            <a:endParaRPr sz="2426" spc="27" dirty="0"/>
          </a:p>
        </p:txBody>
      </p:sp>
      <p:pic>
        <p:nvPicPr>
          <p:cNvPr id="11" name="Picture 10"/>
          <p:cNvPicPr>
            <a:picLocks noChangeAspect="1"/>
          </p:cNvPicPr>
          <p:nvPr/>
        </p:nvPicPr>
        <p:blipFill>
          <a:blip r:embed="rId4"/>
          <a:stretch>
            <a:fillRect/>
          </a:stretch>
        </p:blipFill>
        <p:spPr>
          <a:xfrm>
            <a:off x="6966806" y="3208421"/>
            <a:ext cx="4458527" cy="1564602"/>
          </a:xfrm>
          <a:prstGeom prst="rect">
            <a:avLst/>
          </a:prstGeom>
        </p:spPr>
      </p:pic>
    </p:spTree>
    <p:extLst>
      <p:ext uri="{BB962C8B-B14F-4D97-AF65-F5344CB8AC3E}">
        <p14:creationId xmlns:p14="http://schemas.microsoft.com/office/powerpoint/2010/main" val="37886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55000" lnSpcReduction="20000"/>
          </a:bodyPr>
          <a:lstStyle/>
          <a:p>
            <a:pPr marL="0" indent="0">
              <a:buNone/>
            </a:pPr>
            <a:r>
              <a:rPr lang="en-US" sz="4000" dirty="0"/>
              <a:t>The Liberal Democrats candidate </a:t>
            </a:r>
            <a:r>
              <a:rPr lang="en-US" sz="4000" dirty="0" smtClean="0"/>
              <a:t>was </a:t>
            </a:r>
            <a:r>
              <a:rPr lang="en-US" sz="4000" dirty="0" err="1"/>
              <a:t>Qasim</a:t>
            </a:r>
            <a:r>
              <a:rPr lang="en-US" sz="4000" dirty="0"/>
              <a:t> Mohammed </a:t>
            </a:r>
            <a:r>
              <a:rPr lang="en-US" sz="4000" dirty="0" err="1"/>
              <a:t>Esak</a:t>
            </a:r>
            <a:endParaRPr lang="en-US" sz="4000" dirty="0"/>
          </a:p>
          <a:p>
            <a:pPr marL="0" indent="0">
              <a:buNone/>
            </a:pPr>
            <a:endParaRPr lang="en-US" sz="4000" dirty="0"/>
          </a:p>
          <a:p>
            <a:pPr marL="0" indent="0">
              <a:buNone/>
            </a:pPr>
            <a:r>
              <a:rPr lang="en-US" sz="4000" dirty="0"/>
              <a:t>Some things that Liberal Democrats say they will do in Government are:</a:t>
            </a:r>
          </a:p>
          <a:p>
            <a:pPr marL="914400" indent="-914400">
              <a:buAutoNum type="arabicPeriod"/>
            </a:pPr>
            <a:r>
              <a:rPr lang="en-US" sz="4000" dirty="0"/>
              <a:t>Get overall debt falling by ensuring day-to-day spending does not exceed that brought in by tax</a:t>
            </a:r>
          </a:p>
          <a:p>
            <a:pPr marL="914400" indent="-914400">
              <a:buAutoNum type="arabicPeriod"/>
            </a:pPr>
            <a:r>
              <a:rPr lang="en-US" sz="4000" dirty="0"/>
              <a:t>Recruit 8,000 more GP’s so everyone can see a GP within 7 days</a:t>
            </a:r>
          </a:p>
          <a:p>
            <a:pPr marL="914400" indent="-914400">
              <a:buAutoNum type="arabicPeriod"/>
            </a:pPr>
            <a:r>
              <a:rPr lang="en-US" sz="4000" dirty="0"/>
              <a:t>Ensure 90% of all electricity is from renewable sources by 2030.</a:t>
            </a:r>
          </a:p>
          <a:p>
            <a:pPr marL="914400" indent="-914400">
              <a:buAutoNum type="arabicPeriod"/>
            </a:pPr>
            <a:r>
              <a:rPr lang="en-US" sz="4000" dirty="0"/>
              <a:t>Every school will have a qualified mental health professional</a:t>
            </a:r>
          </a:p>
          <a:p>
            <a:pPr marL="914400" indent="-914400">
              <a:buAutoNum type="arabicPeriod"/>
            </a:pPr>
            <a:r>
              <a:rPr lang="en-US" sz="4000" dirty="0"/>
              <a:t>Reduce the salary threshold for skilled visas to help bring people with the right skills to the UK</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could people vote for in the constituency?</a:t>
            </a:r>
            <a:endParaRPr sz="2426" spc="27" dirty="0"/>
          </a:p>
        </p:txBody>
      </p:sp>
      <p:pic>
        <p:nvPicPr>
          <p:cNvPr id="9" name="Picture 8"/>
          <p:cNvPicPr>
            <a:picLocks noChangeAspect="1"/>
          </p:cNvPicPr>
          <p:nvPr/>
        </p:nvPicPr>
        <p:blipFill>
          <a:blip r:embed="rId4"/>
          <a:stretch>
            <a:fillRect/>
          </a:stretch>
        </p:blipFill>
        <p:spPr>
          <a:xfrm>
            <a:off x="7156679" y="2344664"/>
            <a:ext cx="4423373" cy="2943554"/>
          </a:xfrm>
          <a:prstGeom prst="rect">
            <a:avLst/>
          </a:prstGeom>
        </p:spPr>
      </p:pic>
    </p:spTree>
    <p:extLst>
      <p:ext uri="{BB962C8B-B14F-4D97-AF65-F5344CB8AC3E}">
        <p14:creationId xmlns:p14="http://schemas.microsoft.com/office/powerpoint/2010/main" val="218800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55000" lnSpcReduction="20000"/>
          </a:bodyPr>
          <a:lstStyle/>
          <a:p>
            <a:pPr marL="0" indent="0">
              <a:buNone/>
            </a:pPr>
            <a:r>
              <a:rPr lang="en-US" sz="4000" dirty="0"/>
              <a:t>The Green Party candidate </a:t>
            </a:r>
            <a:r>
              <a:rPr lang="en-US" sz="4000" dirty="0" smtClean="0"/>
              <a:t>was </a:t>
            </a:r>
            <a:r>
              <a:rPr lang="en-US" sz="4000" dirty="0"/>
              <a:t>Imran Ali Khan</a:t>
            </a:r>
          </a:p>
          <a:p>
            <a:pPr marL="0" indent="0">
              <a:buNone/>
            </a:pPr>
            <a:endParaRPr lang="en-US" sz="4000" dirty="0"/>
          </a:p>
          <a:p>
            <a:pPr marL="0" indent="0">
              <a:buNone/>
            </a:pPr>
            <a:r>
              <a:rPr lang="en-US" sz="4000" dirty="0"/>
              <a:t>Some things that The Green Party say they will do in Government are:</a:t>
            </a:r>
          </a:p>
          <a:p>
            <a:pPr marL="914400" indent="-914400">
              <a:buAutoNum type="arabicPeriod"/>
            </a:pPr>
            <a:r>
              <a:rPr lang="en-US" sz="4000" dirty="0"/>
              <a:t>Introduce a wealth tax on those who assets over £10 million</a:t>
            </a:r>
          </a:p>
          <a:p>
            <a:pPr marL="914400" indent="-914400">
              <a:buAutoNum type="arabicPeriod"/>
            </a:pPr>
            <a:r>
              <a:rPr lang="en-US" sz="4000" dirty="0"/>
              <a:t>Spend £50 billion on health and social care per year to help the NHS</a:t>
            </a:r>
          </a:p>
          <a:p>
            <a:pPr marL="914400" indent="-914400">
              <a:buAutoNum type="arabicPeriod"/>
            </a:pPr>
            <a:r>
              <a:rPr lang="en-US" sz="4000" dirty="0"/>
              <a:t>Help the climate through building new footpaths and cycle paths. Banning flights that would take less than 3 hours by train</a:t>
            </a:r>
          </a:p>
          <a:p>
            <a:pPr marL="914400" indent="-914400">
              <a:buAutoNum type="arabicPeriod"/>
            </a:pPr>
            <a:r>
              <a:rPr lang="en-US" sz="4000" dirty="0"/>
              <a:t>End high stakes testing such as GCSE’s</a:t>
            </a:r>
          </a:p>
          <a:p>
            <a:pPr marL="914400" indent="-914400">
              <a:buAutoNum type="arabicPeriod"/>
            </a:pPr>
            <a:r>
              <a:rPr lang="en-US" sz="4000" dirty="0"/>
              <a:t>Remove minimum income levels for spouses (husband/wife) of those who have work visas in the UK</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could people vote for in the constituency?</a:t>
            </a:r>
            <a:endParaRPr sz="2426" spc="27" dirty="0"/>
          </a:p>
        </p:txBody>
      </p:sp>
      <p:pic>
        <p:nvPicPr>
          <p:cNvPr id="2" name="Picture 1"/>
          <p:cNvPicPr>
            <a:picLocks noChangeAspect="1"/>
          </p:cNvPicPr>
          <p:nvPr/>
        </p:nvPicPr>
        <p:blipFill>
          <a:blip r:embed="rId4"/>
          <a:stretch>
            <a:fillRect/>
          </a:stretch>
        </p:blipFill>
        <p:spPr>
          <a:xfrm>
            <a:off x="7285997" y="2443059"/>
            <a:ext cx="4906003" cy="2746763"/>
          </a:xfrm>
          <a:prstGeom prst="rect">
            <a:avLst/>
          </a:prstGeom>
        </p:spPr>
      </p:pic>
    </p:spTree>
    <p:extLst>
      <p:ext uri="{BB962C8B-B14F-4D97-AF65-F5344CB8AC3E}">
        <p14:creationId xmlns:p14="http://schemas.microsoft.com/office/powerpoint/2010/main" val="410410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55000" lnSpcReduction="20000"/>
          </a:bodyPr>
          <a:lstStyle/>
          <a:p>
            <a:pPr marL="0" indent="0">
              <a:buNone/>
            </a:pPr>
            <a:r>
              <a:rPr lang="en-US" sz="4000" dirty="0"/>
              <a:t>The Reform UK candidate </a:t>
            </a:r>
            <a:r>
              <a:rPr lang="en-US" sz="4000" dirty="0" smtClean="0"/>
              <a:t>was </a:t>
            </a:r>
            <a:r>
              <a:rPr lang="en-US" sz="4000" dirty="0"/>
              <a:t>Jamie </a:t>
            </a:r>
            <a:r>
              <a:rPr lang="en-US" sz="4000" dirty="0" err="1"/>
              <a:t>Pullin</a:t>
            </a:r>
            <a:endParaRPr lang="en-US" sz="4000" dirty="0"/>
          </a:p>
          <a:p>
            <a:pPr marL="0" indent="0">
              <a:buNone/>
            </a:pPr>
            <a:endParaRPr lang="en-US" sz="4000" dirty="0"/>
          </a:p>
          <a:p>
            <a:pPr marL="0" indent="0">
              <a:buNone/>
            </a:pPr>
            <a:r>
              <a:rPr lang="en-US" sz="4000" dirty="0"/>
              <a:t>Some things that Reform UK say they will do in Government are:</a:t>
            </a:r>
          </a:p>
          <a:p>
            <a:pPr marL="914400" indent="-914400">
              <a:buAutoNum type="arabicPeriod"/>
            </a:pPr>
            <a:r>
              <a:rPr lang="en-US" sz="4000" dirty="0"/>
              <a:t>Raise the minimum tax threshold from £12,550 to £20,000 so people have more money</a:t>
            </a:r>
          </a:p>
          <a:p>
            <a:pPr marL="914400" indent="-914400">
              <a:buAutoNum type="arabicPeriod"/>
            </a:pPr>
            <a:r>
              <a:rPr lang="en-US" sz="4000" dirty="0"/>
              <a:t>Aim to get to zero NHS waiting lists in 2 years</a:t>
            </a:r>
          </a:p>
          <a:p>
            <a:pPr marL="914400" indent="-914400">
              <a:buAutoNum type="arabicPeriod"/>
            </a:pPr>
            <a:r>
              <a:rPr lang="en-US" sz="4000" dirty="0"/>
              <a:t>Fast track more oil and gas licenses and not work towards getting to “net zero”</a:t>
            </a:r>
          </a:p>
          <a:p>
            <a:pPr marL="914400" indent="-914400">
              <a:buAutoNum type="arabicPeriod"/>
            </a:pPr>
            <a:r>
              <a:rPr lang="en-US" sz="4000" dirty="0"/>
              <a:t>Make school curriculums more patriotic</a:t>
            </a:r>
          </a:p>
          <a:p>
            <a:pPr marL="914400" indent="-914400">
              <a:buAutoNum type="arabicPeriod"/>
            </a:pPr>
            <a:r>
              <a:rPr lang="en-US" sz="4000" dirty="0"/>
              <a:t>Freeze non essential immigration and deport foreign nationals with criminal convictions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could people vote for in the constituency?</a:t>
            </a:r>
            <a:endParaRPr sz="2426" spc="27" dirty="0"/>
          </a:p>
        </p:txBody>
      </p:sp>
      <p:pic>
        <p:nvPicPr>
          <p:cNvPr id="9" name="Picture 8"/>
          <p:cNvPicPr>
            <a:picLocks noChangeAspect="1"/>
          </p:cNvPicPr>
          <p:nvPr/>
        </p:nvPicPr>
        <p:blipFill>
          <a:blip r:embed="rId4"/>
          <a:stretch>
            <a:fillRect/>
          </a:stretch>
        </p:blipFill>
        <p:spPr>
          <a:xfrm>
            <a:off x="7289306" y="1737382"/>
            <a:ext cx="4158118" cy="4158118"/>
          </a:xfrm>
          <a:prstGeom prst="rect">
            <a:avLst/>
          </a:prstGeom>
        </p:spPr>
      </p:pic>
    </p:spTree>
    <p:extLst>
      <p:ext uri="{BB962C8B-B14F-4D97-AF65-F5344CB8AC3E}">
        <p14:creationId xmlns:p14="http://schemas.microsoft.com/office/powerpoint/2010/main" val="142051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43603"/>
          </a:xfrm>
        </p:spPr>
        <p:txBody>
          <a:bodyPr>
            <a:normAutofit fontScale="55000" lnSpcReduction="20000"/>
          </a:bodyPr>
          <a:lstStyle/>
          <a:p>
            <a:pPr marL="0" indent="0">
              <a:buNone/>
            </a:pPr>
            <a:r>
              <a:rPr lang="en-US" sz="4000" dirty="0"/>
              <a:t>The Workers Party for Britain candidate </a:t>
            </a:r>
            <a:r>
              <a:rPr lang="en-US" sz="4000" dirty="0" smtClean="0"/>
              <a:t>was </a:t>
            </a:r>
            <a:r>
              <a:rPr lang="en-US" sz="4000" dirty="0"/>
              <a:t>James Giles.</a:t>
            </a:r>
          </a:p>
          <a:p>
            <a:pPr marL="0" indent="0">
              <a:buNone/>
            </a:pPr>
            <a:endParaRPr lang="en-US" sz="4000" dirty="0"/>
          </a:p>
          <a:p>
            <a:pPr marL="0" indent="0">
              <a:buNone/>
            </a:pPr>
            <a:r>
              <a:rPr lang="en-US" sz="4000" dirty="0"/>
              <a:t>Some things that Workers Party for Britain say they will do in Government are:</a:t>
            </a:r>
          </a:p>
          <a:p>
            <a:pPr marL="914400" indent="-914400">
              <a:buAutoNum type="arabicPeriod"/>
            </a:pPr>
            <a:r>
              <a:rPr lang="en-US" sz="4000" dirty="0"/>
              <a:t>Raise the minimum tax threshold from£12,550 to £21,200 so people have more money</a:t>
            </a:r>
          </a:p>
          <a:p>
            <a:pPr marL="914400" indent="-914400">
              <a:buAutoNum type="arabicPeriod"/>
            </a:pPr>
            <a:r>
              <a:rPr lang="en-US" sz="4000" dirty="0"/>
              <a:t>Ensure the NHS is </a:t>
            </a:r>
            <a:r>
              <a:rPr lang="en-US" sz="4000" dirty="0" err="1"/>
              <a:t>nationalised</a:t>
            </a:r>
            <a:r>
              <a:rPr lang="en-US" sz="4000" dirty="0"/>
              <a:t> and reduce the use of private hospitals</a:t>
            </a:r>
          </a:p>
          <a:p>
            <a:pPr marL="914400" indent="-914400">
              <a:buAutoNum type="arabicPeriod"/>
            </a:pPr>
            <a:r>
              <a:rPr lang="en-US" sz="4000" dirty="0"/>
              <a:t>Have a referendum of “net zero” to highlight who will benefit financially from net zero</a:t>
            </a:r>
          </a:p>
          <a:p>
            <a:pPr marL="914400" indent="-914400">
              <a:buAutoNum type="arabicPeriod"/>
            </a:pPr>
            <a:r>
              <a:rPr lang="en-US" sz="4000" dirty="0"/>
              <a:t>Have free public transport for all children and have free breakfast and lunch meals for all children</a:t>
            </a:r>
          </a:p>
          <a:p>
            <a:pPr marL="914400" indent="-914400">
              <a:buAutoNum type="arabicPeriod"/>
            </a:pPr>
            <a:r>
              <a:rPr lang="en-US" sz="4000" dirty="0"/>
              <a:t>Review immigration policy to have fair visa and citizenship arrangements to discourage illegal immigration</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could people vote for in the constituency?</a:t>
            </a:r>
            <a:endParaRPr sz="2426" spc="27" dirty="0"/>
          </a:p>
        </p:txBody>
      </p:sp>
      <p:pic>
        <p:nvPicPr>
          <p:cNvPr id="11" name="Picture 10"/>
          <p:cNvPicPr>
            <a:picLocks noChangeAspect="1"/>
          </p:cNvPicPr>
          <p:nvPr/>
        </p:nvPicPr>
        <p:blipFill>
          <a:blip r:embed="rId4"/>
          <a:stretch>
            <a:fillRect/>
          </a:stretch>
        </p:blipFill>
        <p:spPr>
          <a:xfrm>
            <a:off x="7008992" y="3358136"/>
            <a:ext cx="4746058" cy="1328896"/>
          </a:xfrm>
          <a:prstGeom prst="rect">
            <a:avLst/>
          </a:prstGeom>
        </p:spPr>
      </p:pic>
    </p:spTree>
    <p:extLst>
      <p:ext uri="{BB962C8B-B14F-4D97-AF65-F5344CB8AC3E}">
        <p14:creationId xmlns:p14="http://schemas.microsoft.com/office/powerpoint/2010/main" val="56818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“who would you vote for?”</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would you vote for?</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0929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“Who would you vote for?”</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political parties do you know?</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28346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11084458" cy="5596563"/>
          </a:xfrm>
        </p:spPr>
        <p:txBody>
          <a:bodyPr>
            <a:normAutofit fontScale="92500" lnSpcReduction="10000"/>
          </a:bodyPr>
          <a:lstStyle/>
          <a:p>
            <a:pPr marL="0" indent="0">
              <a:buNone/>
            </a:pPr>
            <a:r>
              <a:rPr lang="en-US" sz="4000" dirty="0" smtClean="0"/>
              <a:t>The results of the UK General Election in the Hodge Hill and North </a:t>
            </a:r>
            <a:r>
              <a:rPr lang="en-US" sz="4000" dirty="0" err="1" smtClean="0"/>
              <a:t>Solihull</a:t>
            </a:r>
            <a:r>
              <a:rPr lang="en-US" sz="4000" dirty="0" smtClean="0"/>
              <a:t> constituency was:</a:t>
            </a:r>
          </a:p>
          <a:p>
            <a:pPr marL="0" indent="0">
              <a:buNone/>
            </a:pPr>
            <a:endParaRPr lang="en-US" sz="4000" dirty="0"/>
          </a:p>
          <a:p>
            <a:pPr marL="742950" indent="-742950">
              <a:buAutoNum type="arabicPeriod"/>
            </a:pPr>
            <a:r>
              <a:rPr lang="en-US" sz="4000" dirty="0" smtClean="0"/>
              <a:t>Liam Byrne, </a:t>
            </a:r>
            <a:r>
              <a:rPr lang="en-US" sz="4000" dirty="0" err="1" smtClean="0"/>
              <a:t>Labour</a:t>
            </a:r>
            <a:r>
              <a:rPr lang="en-US" sz="4000" dirty="0" smtClean="0"/>
              <a:t> – 31.2% of the votes</a:t>
            </a:r>
          </a:p>
          <a:p>
            <a:pPr marL="742950" indent="-742950">
              <a:buAutoNum type="arabicPeriod"/>
            </a:pPr>
            <a:r>
              <a:rPr lang="en-US" sz="4000" dirty="0" smtClean="0"/>
              <a:t>James Giles, Workers Party for Britain – 26.6% of the votes</a:t>
            </a:r>
          </a:p>
          <a:p>
            <a:pPr marL="742950" indent="-742950">
              <a:buAutoNum type="arabicPeriod"/>
            </a:pPr>
            <a:r>
              <a:rPr lang="en-US" sz="4000" dirty="0" smtClean="0"/>
              <a:t>Jamie </a:t>
            </a:r>
            <a:r>
              <a:rPr lang="en-US" sz="4000" dirty="0" err="1" smtClean="0"/>
              <a:t>Pullin</a:t>
            </a:r>
            <a:r>
              <a:rPr lang="en-US" sz="4000" dirty="0" smtClean="0"/>
              <a:t>, Reform UK – 18.9% of the votes</a:t>
            </a:r>
          </a:p>
          <a:p>
            <a:pPr marL="742950" indent="-742950">
              <a:buAutoNum type="arabicPeriod"/>
            </a:pPr>
            <a:r>
              <a:rPr lang="en-US" sz="4000" dirty="0" smtClean="0"/>
              <a:t>Caroline Clapper, Conservatives – 13.6% of the votes</a:t>
            </a:r>
          </a:p>
          <a:p>
            <a:pPr marL="742950" indent="-742950">
              <a:buAutoNum type="arabicPeriod"/>
            </a:pPr>
            <a:r>
              <a:rPr lang="en-US" sz="4000" dirty="0" smtClean="0"/>
              <a:t>Imran Khan, Green Party – 6.9% of the votes</a:t>
            </a:r>
          </a:p>
          <a:p>
            <a:pPr marL="742950" indent="-742950">
              <a:buAutoNum type="arabicPeriod"/>
            </a:pPr>
            <a:r>
              <a:rPr lang="en-US" sz="4000" dirty="0" err="1" smtClean="0"/>
              <a:t>Qasim</a:t>
            </a:r>
            <a:r>
              <a:rPr lang="en-US" sz="4000" dirty="0" smtClean="0"/>
              <a:t> </a:t>
            </a:r>
            <a:r>
              <a:rPr lang="en-US" sz="4000" dirty="0" err="1" smtClean="0"/>
              <a:t>Esak</a:t>
            </a:r>
            <a:r>
              <a:rPr lang="en-US" sz="4000" dirty="0" smtClean="0"/>
              <a:t>, Liberal Democrats – 2.8% of the votes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were the results?</a:t>
            </a:r>
            <a:endParaRPr sz="2426" spc="27" dirty="0"/>
          </a:p>
        </p:txBody>
      </p:sp>
    </p:spTree>
    <p:extLst>
      <p:ext uri="{BB962C8B-B14F-4D97-AF65-F5344CB8AC3E}">
        <p14:creationId xmlns:p14="http://schemas.microsoft.com/office/powerpoint/2010/main" val="411390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“Are you surprised by who was voted for in this constituency?”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Election results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4978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“Are you surprised by who was voted for in this constituency?”</a:t>
            </a:r>
            <a:endParaRPr lang="en-US" sz="4000" dirty="0" smtClean="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political parties do you know?</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45023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“Your vote is your voice”</a:t>
            </a:r>
          </a:p>
          <a:p>
            <a:pPr algn="ctr">
              <a:lnSpc>
                <a:spcPct val="100000"/>
              </a:lnSpc>
            </a:pPr>
            <a:r>
              <a:rPr lang="en-GB" sz="4000" dirty="0" err="1" smtClean="0"/>
              <a:t>Laung</a:t>
            </a:r>
            <a:r>
              <a:rPr lang="en-GB" sz="4000" dirty="0" smtClean="0"/>
              <a:t> Ung</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democracy?</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Political Parties in the UK</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did the General Election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a MP?</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 MP’s do everyday?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laws?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How did the UK General Election work?</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a constituency</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were the results in the Hodge Hill and North </a:t>
            </a:r>
            <a:r>
              <a:rPr lang="en-US" sz="1940" b="1" dirty="0" err="1" smtClean="0">
                <a:solidFill>
                  <a:prstClr val="black"/>
                </a:solidFill>
                <a:latin typeface="Comic Sans MS"/>
              </a:rPr>
              <a:t>Solihull</a:t>
            </a:r>
            <a:r>
              <a:rPr lang="en-US" sz="1940" b="1" dirty="0" smtClean="0">
                <a:solidFill>
                  <a:prstClr val="black"/>
                </a:solidFill>
                <a:latin typeface="Comic Sans MS"/>
              </a:rPr>
              <a:t> </a:t>
            </a:r>
            <a:r>
              <a:rPr lang="en-US" sz="1940" b="1" dirty="0" err="1" smtClean="0">
                <a:solidFill>
                  <a:prstClr val="black"/>
                </a:solidFill>
                <a:latin typeface="Comic Sans MS"/>
              </a:rPr>
              <a:t>consistuency</a:t>
            </a:r>
            <a:r>
              <a:rPr lang="en-US" sz="1940" b="1" dirty="0" smtClean="0">
                <a:solidFill>
                  <a:prstClr val="black"/>
                </a:solidFill>
                <a:latin typeface="Comic Sans MS"/>
              </a:rPr>
              <a:t>?</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It is important to learn about how politics works in the UK at a young age.</a:t>
            </a:r>
          </a:p>
          <a:p>
            <a:pPr marL="0" indent="0">
              <a:buNone/>
            </a:pPr>
            <a:endParaRPr lang="en-US" sz="3638" dirty="0"/>
          </a:p>
          <a:p>
            <a:pPr marL="0" indent="0">
              <a:buNone/>
            </a:pPr>
            <a:r>
              <a:rPr lang="en-US" sz="3638" dirty="0" smtClean="0"/>
              <a:t>Despite you not being old enough to vote, it is important to learn about this now so that when you are 18 you are equipped with the knowledge and understanding to vote for a political party that has the same beliefs and values as you</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Democracy</a:t>
            </a:r>
            <a:r>
              <a:rPr lang="en-US" sz="4000" kern="0" dirty="0" smtClean="0">
                <a:solidFill>
                  <a:srgbClr val="323232"/>
                </a:solidFill>
                <a:latin typeface="Calibri" panose="020F0502020204030204"/>
              </a:rPr>
              <a:t> is a British Value that we learn about before half term. This mean “rule by people” as this happens by people being able to freely vote for a political party to represent them in Government </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12 </a:t>
            </a:r>
            <a:r>
              <a:rPr lang="en-US" sz="3200" dirty="0" smtClean="0">
                <a:solidFill>
                  <a:srgbClr val="323232"/>
                </a:solidFill>
                <a:latin typeface="Calibri" panose="020F0502020204030204"/>
              </a:rPr>
              <a:t>states that Governments should have respect for children’s views. Although children cannot vote, they still have the human right to have their opinions and voices heard and taken seriously. An example of how this happens in the UK is the UK Youth Parliament which gives young people access to the policy making process to be the voice of young people in the UK.</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7741" y="3611042"/>
            <a:ext cx="2133609" cy="2876778"/>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During elections, people (known formally as </a:t>
            </a:r>
            <a:r>
              <a:rPr lang="en-US" sz="4000" b="1" dirty="0" smtClean="0"/>
              <a:t>constituents</a:t>
            </a:r>
            <a:r>
              <a:rPr lang="en-US" sz="4000" dirty="0" smtClean="0"/>
              <a:t>) vote for a person to represent their local area (known formally as a </a:t>
            </a:r>
            <a:r>
              <a:rPr lang="en-US" sz="4000" b="1" dirty="0" smtClean="0"/>
              <a:t>constituency</a:t>
            </a:r>
            <a:r>
              <a:rPr lang="en-US" sz="4000" dirty="0" smtClean="0"/>
              <a:t>) in Government.</a:t>
            </a:r>
          </a:p>
          <a:p>
            <a:pPr marL="0" indent="0">
              <a:buNone/>
            </a:pPr>
            <a:endParaRPr lang="en-US" sz="4000" dirty="0"/>
          </a:p>
          <a:p>
            <a:pPr marL="0" indent="0">
              <a:buNone/>
            </a:pPr>
            <a:r>
              <a:rPr lang="en-US" sz="4000" dirty="0" smtClean="0"/>
              <a:t>There 650 constituencies in the UK.</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elections work</a:t>
            </a:r>
            <a:endParaRPr sz="2426" spc="27" dirty="0"/>
          </a:p>
        </p:txBody>
      </p:sp>
      <p:pic>
        <p:nvPicPr>
          <p:cNvPr id="2" name="Picture 1"/>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151251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4302462" cy="5108889"/>
          </a:xfrm>
        </p:spPr>
        <p:txBody>
          <a:bodyPr>
            <a:normAutofit fontScale="70000" lnSpcReduction="20000"/>
          </a:bodyPr>
          <a:lstStyle/>
          <a:p>
            <a:pPr marL="0" indent="0">
              <a:buNone/>
            </a:pPr>
            <a:r>
              <a:rPr lang="en-US" sz="4000" dirty="0" smtClean="0"/>
              <a:t>Hodge Hill College is part of the “Hodge Hill and North </a:t>
            </a:r>
            <a:r>
              <a:rPr lang="en-US" sz="4000" dirty="0" err="1" smtClean="0"/>
              <a:t>Solihull</a:t>
            </a:r>
            <a:r>
              <a:rPr lang="en-US" sz="4000" dirty="0" smtClean="0"/>
              <a:t>” constituency.</a:t>
            </a:r>
          </a:p>
          <a:p>
            <a:pPr marL="0" indent="0">
              <a:buNone/>
            </a:pPr>
            <a:endParaRPr lang="en-US" sz="4000" dirty="0"/>
          </a:p>
          <a:p>
            <a:pPr marL="0" indent="0">
              <a:buNone/>
            </a:pPr>
            <a:r>
              <a:rPr lang="en-US" sz="4000" dirty="0" smtClean="0"/>
              <a:t>The General Election in July 2024 was the first time this constituency existed, after constituency borders were changed after the previous General Election in 2019. </a:t>
            </a:r>
          </a:p>
          <a:p>
            <a:pPr marL="0" indent="0">
              <a:buNone/>
            </a:pPr>
            <a:endParaRPr lang="en-US" sz="4000" dirty="0"/>
          </a:p>
          <a:p>
            <a:pPr marL="0" indent="0">
              <a:buNone/>
            </a:pPr>
            <a:r>
              <a:rPr lang="en-US" sz="4000" dirty="0" smtClean="0"/>
              <a:t>The constituency borders are shown by the white line. </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our constituency?</a:t>
            </a:r>
            <a:endParaRPr sz="2426" spc="27" dirty="0"/>
          </a:p>
        </p:txBody>
      </p:sp>
      <p:pic>
        <p:nvPicPr>
          <p:cNvPr id="3" name="Picture 2"/>
          <p:cNvPicPr>
            <a:picLocks noChangeAspect="1"/>
          </p:cNvPicPr>
          <p:nvPr/>
        </p:nvPicPr>
        <p:blipFill>
          <a:blip r:embed="rId4"/>
          <a:stretch>
            <a:fillRect/>
          </a:stretch>
        </p:blipFill>
        <p:spPr>
          <a:xfrm>
            <a:off x="5110273" y="1178439"/>
            <a:ext cx="7042662" cy="5036951"/>
          </a:xfrm>
          <a:prstGeom prst="rect">
            <a:avLst/>
          </a:prstGeom>
        </p:spPr>
      </p:pic>
    </p:spTree>
    <p:extLst>
      <p:ext uri="{BB962C8B-B14F-4D97-AF65-F5344CB8AC3E}">
        <p14:creationId xmlns:p14="http://schemas.microsoft.com/office/powerpoint/2010/main" val="328497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1384</Words>
  <Application>Microsoft Office PowerPoint</Application>
  <PresentationFormat>Widescreen</PresentationFormat>
  <Paragraphs>142</Paragraphs>
  <Slides>20</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How elections work</vt:lpstr>
      <vt:lpstr>What is our constituency?</vt:lpstr>
      <vt:lpstr>Who could people vote for in the constituency?</vt:lpstr>
      <vt:lpstr>Who could people vote for in the constituency?</vt:lpstr>
      <vt:lpstr>Who could people vote for in the constituency?</vt:lpstr>
      <vt:lpstr>Who could people vote for in the constituency?</vt:lpstr>
      <vt:lpstr>Who could people vote for in the constituency?</vt:lpstr>
      <vt:lpstr>Who could people vote for in the constituency?</vt:lpstr>
      <vt:lpstr>Who would you vote for?</vt:lpstr>
      <vt:lpstr>What political parties do you know?</vt:lpstr>
      <vt:lpstr>What were the results?</vt:lpstr>
      <vt:lpstr>Election results</vt:lpstr>
      <vt:lpstr>What political parties do you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41</cp:revision>
  <dcterms:created xsi:type="dcterms:W3CDTF">2024-08-15T13:31:51Z</dcterms:created>
  <dcterms:modified xsi:type="dcterms:W3CDTF">2025-04-14T10:35:25Z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