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854" r:id="rId6"/>
    <p:sldMasterId id="2147483890" r:id="rId7"/>
    <p:sldMasterId id="2147483902" r:id="rId8"/>
    <p:sldMasterId id="2147483914" r:id="rId9"/>
  </p:sldMasterIdLst>
  <p:notesMasterIdLst>
    <p:notesMasterId r:id="rId52"/>
  </p:notesMasterIdLst>
  <p:handoutMasterIdLst>
    <p:handoutMasterId r:id="rId53"/>
  </p:handoutMasterIdLst>
  <p:sldIdLst>
    <p:sldId id="650" r:id="rId10"/>
    <p:sldId id="712" r:id="rId11"/>
    <p:sldId id="714" r:id="rId12"/>
    <p:sldId id="545" r:id="rId13"/>
    <p:sldId id="651" r:id="rId14"/>
    <p:sldId id="735" r:id="rId15"/>
    <p:sldId id="753" r:id="rId16"/>
    <p:sldId id="754" r:id="rId17"/>
    <p:sldId id="707" r:id="rId18"/>
    <p:sldId id="323" r:id="rId19"/>
    <p:sldId id="494" r:id="rId20"/>
    <p:sldId id="562" r:id="rId21"/>
    <p:sldId id="703" r:id="rId22"/>
    <p:sldId id="755" r:id="rId23"/>
    <p:sldId id="756" r:id="rId24"/>
    <p:sldId id="757" r:id="rId25"/>
    <p:sldId id="758" r:id="rId26"/>
    <p:sldId id="713" r:id="rId27"/>
    <p:sldId id="759" r:id="rId28"/>
    <p:sldId id="760" r:id="rId29"/>
    <p:sldId id="761" r:id="rId30"/>
    <p:sldId id="762" r:id="rId31"/>
    <p:sldId id="763" r:id="rId32"/>
    <p:sldId id="764" r:id="rId33"/>
    <p:sldId id="765" r:id="rId34"/>
    <p:sldId id="766" r:id="rId35"/>
    <p:sldId id="767" r:id="rId36"/>
    <p:sldId id="768" r:id="rId37"/>
    <p:sldId id="769" r:id="rId38"/>
    <p:sldId id="770" r:id="rId39"/>
    <p:sldId id="771" r:id="rId40"/>
    <p:sldId id="772" r:id="rId41"/>
    <p:sldId id="773" r:id="rId42"/>
    <p:sldId id="774" r:id="rId43"/>
    <p:sldId id="775" r:id="rId44"/>
    <p:sldId id="776" r:id="rId45"/>
    <p:sldId id="750" r:id="rId46"/>
    <p:sldId id="730" r:id="rId47"/>
    <p:sldId id="777" r:id="rId48"/>
    <p:sldId id="778" r:id="rId49"/>
    <p:sldId id="752" r:id="rId50"/>
    <p:sldId id="355" r:id="rId51"/>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eYjWyo7r+zFH2JIBzAuEA==" hashData="/ZMT3qinJuqLNa2LYuhLxy4PbJEApODhTBLpiud8F1Tyb+YoqXMSS2FJPREr7yeKU3yOb9ijuJQPU8kvEj6VO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71" d="100"/>
          <a:sy n="71" d="100"/>
        </p:scale>
        <p:origin x="228"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598138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25321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071583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011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60556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93670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81943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14526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78842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749620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77392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039101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32072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4471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268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54044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415636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26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742666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36486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7803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7777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52362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016659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Personal Hygiene</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a:t>
              </a:r>
              <a:r>
                <a:rPr lang="en-US" sz="4617" kern="0" dirty="0" smtClean="0">
                  <a:solidFill>
                    <a:prstClr val="black"/>
                  </a:solidFill>
                  <a:latin typeface="Franklin Gothic Book" panose="020B0503020102020204" pitchFamily="34" charset="0"/>
                </a:rPr>
                <a:t>Wellbeing</a:t>
              </a:r>
              <a:endParaRPr lang="en-US" sz="4617" kern="0" dirty="0">
                <a:solidFill>
                  <a:prstClr val="black"/>
                </a:solidFill>
                <a:latin typeface="Franklin Gothic Book" panose="020B0503020102020204" pitchFamily="34" charset="0"/>
              </a:endParaRP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370975"/>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dirty="0" smtClean="0">
                <a:solidFill>
                  <a:prstClr val="black"/>
                </a:solidFill>
                <a:latin typeface="Franklin Gothic Book" panose="020B0503020102020204" pitchFamily="34" charset="0"/>
              </a:rPr>
              <a:t>“</a:t>
            </a:r>
            <a:r>
              <a:rPr lang="en-US" sz="4000" dirty="0"/>
              <a:t>the practice of keeping the mouth clean and free from disease, decay and other </a:t>
            </a:r>
            <a:r>
              <a:rPr lang="en-US" sz="4000" dirty="0" smtClean="0"/>
              <a:t>problems”</a:t>
            </a:r>
            <a:endParaRPr lang="en-US" sz="4000" dirty="0"/>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dirty="0" smtClean="0">
                <a:solidFill>
                  <a:prstClr val="black"/>
                </a:solidFill>
                <a:latin typeface="Franklin Gothic Book" panose="020B0503020102020204" pitchFamily="34" charset="0"/>
              </a:rPr>
              <a:t>Give a way of staying safe when riding a bike</a:t>
            </a:r>
            <a:endParaRPr lang="en-US" sz="4000"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True or False: </a:t>
            </a:r>
            <a:r>
              <a:rPr lang="en-US" sz="4000" dirty="0" smtClean="0">
                <a:solidFill>
                  <a:prstClr val="black"/>
                </a:solidFill>
                <a:latin typeface="Franklin Gothic Book" panose="020B0503020102020204" pitchFamily="34" charset="0"/>
              </a:rPr>
              <a:t>stereotypes lead to discrimination</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1083628" y="6441086"/>
            <a:ext cx="18284783" cy="19889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Oral health</a:t>
            </a:r>
            <a:endParaRPr lang="en-GB" sz="3200" b="1" kern="0" dirty="0">
              <a:solidFill>
                <a:prstClr val="white"/>
              </a:solidFill>
              <a:latin typeface="Calibri" panose="020F0502020204030204"/>
            </a:endParaRPr>
          </a:p>
        </p:txBody>
      </p:sp>
      <p:sp>
        <p:nvSpPr>
          <p:cNvPr id="22" name="Rectangle 21"/>
          <p:cNvSpPr/>
          <p:nvPr/>
        </p:nvSpPr>
        <p:spPr>
          <a:xfrm>
            <a:off x="1083628" y="8321538"/>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3200" b="1" kern="0" dirty="0" smtClean="0">
                <a:solidFill>
                  <a:prstClr val="white"/>
                </a:solidFill>
                <a:latin typeface="Calibri" panose="020F0502020204030204"/>
              </a:rPr>
              <a:t>Wear a helmet, wear bright and visible clothing, do not listen to music through headphones</a:t>
            </a:r>
            <a:endParaRPr lang="en-GB" sz="3200" b="1" kern="0" dirty="0">
              <a:solidFill>
                <a:prstClr val="white"/>
              </a:solidFill>
              <a:latin typeface="Calibri" panose="020F0502020204030204"/>
            </a:endParaRPr>
          </a:p>
        </p:txBody>
      </p:sp>
      <p:sp>
        <p:nvSpPr>
          <p:cNvPr id="24" name="Rectangle 23"/>
          <p:cNvSpPr/>
          <p:nvPr/>
        </p:nvSpPr>
        <p:spPr>
          <a:xfrm>
            <a:off x="1073269" y="9646826"/>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True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“how people keep their bodies clean to stay healthy, fresh and free from infections”</a:t>
            </a:r>
          </a:p>
          <a:p>
            <a:pPr marL="0" indent="0">
              <a:buNone/>
            </a:pPr>
            <a:endParaRPr lang="en-US" sz="6000" dirty="0" smtClean="0"/>
          </a:p>
          <a:p>
            <a:pPr marL="0" indent="0">
              <a:buNone/>
            </a:pPr>
            <a:r>
              <a:rPr lang="en-US" sz="6000" dirty="0" smtClean="0">
                <a:solidFill>
                  <a:srgbClr val="FF0000"/>
                </a:solidFill>
              </a:rPr>
              <a:t>Personal Hygiene</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8804915" y="5438651"/>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“One reason personal hygiene is important is that it prevents illness”</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283298" y="6962452"/>
            <a:ext cx="1986639" cy="1987656"/>
          </a:xfrm>
          <a:prstGeom prst="rect">
            <a:avLst/>
          </a:prstGeom>
        </p:spPr>
      </p:pic>
    </p:spTree>
    <p:extLst>
      <p:ext uri="{BB962C8B-B14F-4D97-AF65-F5344CB8AC3E}">
        <p14:creationId xmlns:p14="http://schemas.microsoft.com/office/powerpoint/2010/main" val="14608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“Body </a:t>
            </a:r>
            <a:r>
              <a:rPr lang="en-US" sz="6000" dirty="0" err="1" smtClean="0"/>
              <a:t>odour</a:t>
            </a:r>
            <a:r>
              <a:rPr lang="en-US" sz="6000" dirty="0" smtClean="0"/>
              <a:t> occurs from maintain good personal hygiene”</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8154459"/>
            <a:ext cx="1986639" cy="1987656"/>
          </a:xfrm>
          <a:prstGeom prst="rect">
            <a:avLst/>
          </a:prstGeom>
        </p:spPr>
      </p:pic>
    </p:spTree>
    <p:extLst>
      <p:ext uri="{BB962C8B-B14F-4D97-AF65-F5344CB8AC3E}">
        <p14:creationId xmlns:p14="http://schemas.microsoft.com/office/powerpoint/2010/main" val="262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“Maintaining good personal hygiene can reduce acne and spots”</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6962452"/>
            <a:ext cx="1986639" cy="1987656"/>
          </a:xfrm>
          <a:prstGeom prst="rect">
            <a:avLst/>
          </a:prstGeom>
        </p:spPr>
      </p:pic>
    </p:spTree>
    <p:extLst>
      <p:ext uri="{BB962C8B-B14F-4D97-AF65-F5344CB8AC3E}">
        <p14:creationId xmlns:p14="http://schemas.microsoft.com/office/powerpoint/2010/main" val="2251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“Maintaining good personal hygiene can boost a persons confidence”</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6962452"/>
            <a:ext cx="1986639" cy="1987656"/>
          </a:xfrm>
          <a:prstGeom prst="rect">
            <a:avLst/>
          </a:prstGeom>
        </p:spPr>
      </p:pic>
    </p:spTree>
    <p:extLst>
      <p:ext uri="{BB962C8B-B14F-4D97-AF65-F5344CB8AC3E}">
        <p14:creationId xmlns:p14="http://schemas.microsoft.com/office/powerpoint/2010/main" val="7787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One of the biggest reasons to look after personal hygiene is due to the increased amount of sweat that is produced during puberty.</a:t>
            </a:r>
          </a:p>
          <a:p>
            <a:pPr marL="0" indent="0">
              <a:buNone/>
            </a:pPr>
            <a:endParaRPr lang="en-US" sz="6000" b="1" dirty="0"/>
          </a:p>
          <a:p>
            <a:pPr marL="0" indent="0">
              <a:buNone/>
            </a:pPr>
            <a:r>
              <a:rPr lang="en-US" sz="6000" dirty="0" smtClean="0"/>
              <a:t>Sweat is the main cause of body </a:t>
            </a:r>
            <a:r>
              <a:rPr lang="en-US" sz="6000" dirty="0" err="1" smtClean="0"/>
              <a:t>odour</a:t>
            </a:r>
            <a:r>
              <a:rPr lang="en-US" sz="6000" dirty="0" smtClean="0"/>
              <a:t>. This happens due to the amount of bacteria in sweat.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Sweat</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119923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areas of the body get most sweaty?”</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Sweat</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8621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77500" lnSpcReduction="20000"/>
          </a:bodyPr>
          <a:lstStyle/>
          <a:p>
            <a:pPr marL="0" indent="0">
              <a:buNone/>
            </a:pPr>
            <a:r>
              <a:rPr lang="en-US" sz="6000" dirty="0" smtClean="0"/>
              <a:t>The areas of the body that get the most sweaty are:</a:t>
            </a:r>
          </a:p>
          <a:p>
            <a:pPr marL="0" indent="0">
              <a:buNone/>
            </a:pPr>
            <a:endParaRPr lang="en-US" sz="6000" dirty="0"/>
          </a:p>
          <a:p>
            <a:pPr marL="1143000" indent="-1143000">
              <a:buAutoNum type="arabicPeriod"/>
            </a:pPr>
            <a:r>
              <a:rPr lang="en-US" sz="6000" dirty="0" smtClean="0"/>
              <a:t>Armpits</a:t>
            </a:r>
          </a:p>
          <a:p>
            <a:pPr marL="1143000" indent="-1143000">
              <a:buAutoNum type="arabicPeriod"/>
            </a:pPr>
            <a:r>
              <a:rPr lang="en-US" sz="6000" dirty="0" smtClean="0"/>
              <a:t>Genitals</a:t>
            </a:r>
          </a:p>
          <a:p>
            <a:pPr marL="1143000" indent="-1143000">
              <a:buAutoNum type="arabicPeriod"/>
            </a:pPr>
            <a:r>
              <a:rPr lang="en-US" sz="6000" dirty="0" smtClean="0"/>
              <a:t>Feet</a:t>
            </a:r>
          </a:p>
          <a:p>
            <a:pPr marL="1143000" indent="-1143000">
              <a:buAutoNum type="arabicPeriod"/>
            </a:pPr>
            <a:endParaRPr lang="en-US" sz="6000" dirty="0"/>
          </a:p>
          <a:p>
            <a:pPr marL="0" indent="0">
              <a:buNone/>
            </a:pPr>
            <a:r>
              <a:rPr lang="en-US" sz="6000" dirty="0" smtClean="0"/>
              <a:t>This means that these areas should be washed </a:t>
            </a:r>
            <a:r>
              <a:rPr lang="en-US" sz="6000" b="1" dirty="0" smtClean="0"/>
              <a:t>daily</a:t>
            </a:r>
            <a:r>
              <a:rPr lang="en-US" sz="6000" dirty="0" smtClean="0"/>
              <a:t> using soap and warm water.</a:t>
            </a:r>
          </a:p>
          <a:p>
            <a:pPr marL="0" indent="0">
              <a:buNone/>
            </a:pPr>
            <a:endParaRPr lang="en-US" sz="6000" dirty="0"/>
          </a:p>
          <a:p>
            <a:pPr marL="0" indent="0">
              <a:buNone/>
            </a:pPr>
            <a:r>
              <a:rPr lang="en-US" sz="6000" dirty="0" smtClean="0"/>
              <a:t>To reduce the amount of sweat particularly in the armpits, antiperspirant deodorant can be used. It can also keep the body smelling fresh.</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Sweat</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308024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21"/>
            <a:ext cx="20104100" cy="11308554"/>
          </a:xfrm>
          <a:prstGeom prst="rect">
            <a:avLst/>
          </a:prstGeom>
        </p:spPr>
      </p:pic>
    </p:spTree>
    <p:extLst>
      <p:ext uri="{BB962C8B-B14F-4D97-AF65-F5344CB8AC3E}">
        <p14:creationId xmlns:p14="http://schemas.microsoft.com/office/powerpoint/2010/main" val="103342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b="1" dirty="0" smtClean="0"/>
              <a:t>Complete the following sentences</a:t>
            </a:r>
          </a:p>
          <a:p>
            <a:pPr marL="0" indent="0">
              <a:buNone/>
            </a:pPr>
            <a:endParaRPr lang="en-US" sz="6000" b="1" dirty="0"/>
          </a:p>
          <a:p>
            <a:pPr marL="1143000" indent="-1143000">
              <a:buAutoNum type="arabicPeriod"/>
            </a:pPr>
            <a:r>
              <a:rPr lang="en-US" sz="6000" dirty="0" smtClean="0"/>
              <a:t>The main cause of body </a:t>
            </a:r>
            <a:r>
              <a:rPr lang="en-US" sz="6000" dirty="0" err="1" smtClean="0"/>
              <a:t>odour</a:t>
            </a:r>
            <a:r>
              <a:rPr lang="en-US" sz="6000" dirty="0" smtClean="0"/>
              <a:t> is…..</a:t>
            </a:r>
          </a:p>
          <a:p>
            <a:pPr marL="1143000" indent="-1143000">
              <a:buAutoNum type="arabicPeriod"/>
            </a:pPr>
            <a:r>
              <a:rPr lang="en-US" sz="6000" dirty="0" smtClean="0"/>
              <a:t>This happens because of the amount of……</a:t>
            </a:r>
          </a:p>
          <a:p>
            <a:pPr marL="1143000" indent="-1143000">
              <a:buAutoNum type="arabicPeriod"/>
            </a:pPr>
            <a:r>
              <a:rPr lang="en-US" sz="6000" dirty="0" smtClean="0"/>
              <a:t>The areas of the body that get the most sweaty are…</a:t>
            </a:r>
          </a:p>
          <a:p>
            <a:pPr marL="1143000" indent="-1143000">
              <a:buAutoNum type="arabicPeriod"/>
            </a:pPr>
            <a:r>
              <a:rPr lang="en-US" sz="6000" dirty="0" smtClean="0"/>
              <a:t>This means these areas should be washed….</a:t>
            </a:r>
          </a:p>
          <a:p>
            <a:pPr marL="1143000" indent="-1143000">
              <a:buAutoNum type="arabicPeriod"/>
            </a:pPr>
            <a:r>
              <a:rPr lang="en-US" sz="6000" dirty="0" smtClean="0"/>
              <a:t>When washing a person should use….</a:t>
            </a: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Sweat</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8631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b="1" dirty="0" smtClean="0"/>
              <a:t>Use your red pen to add to your answers</a:t>
            </a:r>
          </a:p>
          <a:p>
            <a:pPr marL="0" indent="0">
              <a:buNone/>
            </a:pPr>
            <a:endParaRPr lang="en-US" sz="6000" b="1" dirty="0"/>
          </a:p>
          <a:p>
            <a:pPr marL="1143000" indent="-1143000">
              <a:buAutoNum type="arabicPeriod"/>
            </a:pPr>
            <a:r>
              <a:rPr lang="en-US" sz="6000" dirty="0" smtClean="0"/>
              <a:t>The main cause of body </a:t>
            </a:r>
            <a:r>
              <a:rPr lang="en-US" sz="6000" dirty="0" err="1" smtClean="0"/>
              <a:t>odour</a:t>
            </a:r>
            <a:r>
              <a:rPr lang="en-US" sz="6000" dirty="0" smtClean="0"/>
              <a:t> is…..</a:t>
            </a:r>
            <a:r>
              <a:rPr lang="en-US" sz="6000" dirty="0" smtClean="0">
                <a:solidFill>
                  <a:srgbClr val="FF0000"/>
                </a:solidFill>
              </a:rPr>
              <a:t>sweat</a:t>
            </a:r>
          </a:p>
          <a:p>
            <a:pPr marL="1143000" indent="-1143000">
              <a:buAutoNum type="arabicPeriod"/>
            </a:pPr>
            <a:r>
              <a:rPr lang="en-US" sz="6000" dirty="0" smtClean="0"/>
              <a:t>This happens because of the amount of……</a:t>
            </a:r>
            <a:r>
              <a:rPr lang="en-US" sz="6000" dirty="0" smtClean="0">
                <a:solidFill>
                  <a:srgbClr val="FF0000"/>
                </a:solidFill>
              </a:rPr>
              <a:t>bacteria</a:t>
            </a:r>
          </a:p>
          <a:p>
            <a:pPr marL="1143000" indent="-1143000">
              <a:buAutoNum type="arabicPeriod"/>
            </a:pPr>
            <a:r>
              <a:rPr lang="en-US" sz="6000" dirty="0" smtClean="0"/>
              <a:t>The areas of the body that get the most sweaty are…</a:t>
            </a:r>
            <a:r>
              <a:rPr lang="en-US" sz="6000" dirty="0" smtClean="0">
                <a:solidFill>
                  <a:srgbClr val="FF0000"/>
                </a:solidFill>
              </a:rPr>
              <a:t>armpits, feet and genitals</a:t>
            </a:r>
          </a:p>
          <a:p>
            <a:pPr marL="1143000" indent="-1143000">
              <a:buAutoNum type="arabicPeriod"/>
            </a:pPr>
            <a:r>
              <a:rPr lang="en-US" sz="6000" dirty="0" smtClean="0"/>
              <a:t>This means these areas should be washed….</a:t>
            </a:r>
            <a:r>
              <a:rPr lang="en-US" sz="6000" dirty="0" smtClean="0">
                <a:solidFill>
                  <a:srgbClr val="FF0000"/>
                </a:solidFill>
              </a:rPr>
              <a:t>daily</a:t>
            </a:r>
          </a:p>
          <a:p>
            <a:pPr marL="1143000" indent="-1143000">
              <a:buAutoNum type="arabicPeriod"/>
            </a:pPr>
            <a:r>
              <a:rPr lang="en-US" sz="6000" dirty="0" smtClean="0"/>
              <a:t>When washing a person should use….</a:t>
            </a:r>
            <a:r>
              <a:rPr lang="en-US" sz="6000" dirty="0" smtClean="0">
                <a:solidFill>
                  <a:srgbClr val="FF0000"/>
                </a:solidFill>
              </a:rPr>
              <a:t>soap and warm water</a:t>
            </a:r>
            <a:endParaRPr lang="en-US" sz="6000" dirty="0">
              <a:solidFill>
                <a:srgbClr val="FF0000"/>
              </a:solidFill>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Sweat</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284349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There are different top tips for maintaining good personal hygiene for different areas of the body</a:t>
            </a: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232608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b="1" dirty="0" smtClean="0"/>
              <a:t>Hand and Nail Hygiene</a:t>
            </a:r>
          </a:p>
          <a:p>
            <a:pPr marL="0" indent="0">
              <a:buNone/>
            </a:pPr>
            <a:endParaRPr lang="en-US" sz="6000" b="1" dirty="0"/>
          </a:p>
          <a:p>
            <a:pPr marL="0" indent="0">
              <a:buNone/>
            </a:pPr>
            <a:r>
              <a:rPr lang="en-US" sz="6000" dirty="0" smtClean="0"/>
              <a:t>Hands pick up germs from surfaces, people and objects.</a:t>
            </a:r>
          </a:p>
          <a:p>
            <a:pPr marL="0" indent="0">
              <a:buNone/>
            </a:pPr>
            <a:endParaRPr lang="en-US" sz="6000" dirty="0"/>
          </a:p>
          <a:p>
            <a:pPr marL="0" indent="0">
              <a:buNone/>
            </a:pPr>
            <a:r>
              <a:rPr lang="en-US" sz="6000" dirty="0" smtClean="0"/>
              <a:t>To have good hand and nail hygiene people should:</a:t>
            </a:r>
          </a:p>
          <a:p>
            <a:pPr>
              <a:buFontTx/>
              <a:buChar char="-"/>
            </a:pPr>
            <a:r>
              <a:rPr lang="en-US" sz="6000" dirty="0" smtClean="0"/>
              <a:t>Wash hands with soap before eating</a:t>
            </a:r>
          </a:p>
          <a:p>
            <a:pPr>
              <a:buFontTx/>
              <a:buChar char="-"/>
            </a:pPr>
            <a:r>
              <a:rPr lang="en-US" sz="6000" dirty="0" smtClean="0"/>
              <a:t>Wash hands with soap after using the toilet</a:t>
            </a:r>
          </a:p>
          <a:p>
            <a:pPr>
              <a:buFontTx/>
              <a:buChar char="-"/>
            </a:pPr>
            <a:r>
              <a:rPr lang="en-US" sz="6000" dirty="0" smtClean="0"/>
              <a:t>Trim nails once a week</a:t>
            </a:r>
          </a:p>
          <a:p>
            <a:pPr>
              <a:buFontTx/>
              <a:buChar char="-"/>
            </a:pPr>
            <a:r>
              <a:rPr lang="en-US" sz="6000" dirty="0" smtClean="0"/>
              <a:t>Avoid biting nails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308656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b="1" dirty="0" smtClean="0"/>
              <a:t>Hair and Body Hygiene</a:t>
            </a:r>
          </a:p>
          <a:p>
            <a:pPr marL="0" indent="0">
              <a:buNone/>
            </a:pPr>
            <a:endParaRPr lang="en-US" sz="6000" b="1" dirty="0" smtClean="0"/>
          </a:p>
          <a:p>
            <a:pPr marL="0" indent="0">
              <a:buNone/>
            </a:pPr>
            <a:r>
              <a:rPr lang="en-US" sz="6000" dirty="0" smtClean="0"/>
              <a:t>To have good hair and body hygiene people should:</a:t>
            </a:r>
          </a:p>
          <a:p>
            <a:pPr>
              <a:buFontTx/>
              <a:buChar char="-"/>
            </a:pPr>
            <a:r>
              <a:rPr lang="en-US" sz="6000" dirty="0" smtClean="0"/>
              <a:t>Shower/bath once a day using soap/shower gel</a:t>
            </a:r>
          </a:p>
          <a:p>
            <a:pPr>
              <a:buFontTx/>
              <a:buChar char="-"/>
            </a:pPr>
            <a:r>
              <a:rPr lang="en-US" sz="6000" dirty="0" smtClean="0"/>
              <a:t>Avoid using the same towel as other family members</a:t>
            </a:r>
          </a:p>
          <a:p>
            <a:pPr>
              <a:buFontTx/>
              <a:buChar char="-"/>
            </a:pPr>
            <a:r>
              <a:rPr lang="en-US" sz="6000" dirty="0" smtClean="0"/>
              <a:t>Wash hair using shampoo 2-3 times a week</a:t>
            </a:r>
          </a:p>
          <a:p>
            <a:pPr>
              <a:buFontTx/>
              <a:buChar char="-"/>
            </a:pPr>
            <a:r>
              <a:rPr lang="en-US" sz="6000" dirty="0" smtClean="0"/>
              <a:t>Use deodorant to smell fresh and reduce amount of sweat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358889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b="1" dirty="0" smtClean="0"/>
              <a:t>Clothing Hygiene</a:t>
            </a:r>
          </a:p>
          <a:p>
            <a:pPr marL="0" indent="0">
              <a:buNone/>
            </a:pPr>
            <a:endParaRPr lang="en-US" sz="6000" b="1" dirty="0" smtClean="0"/>
          </a:p>
          <a:p>
            <a:pPr marL="0" indent="0">
              <a:buNone/>
            </a:pPr>
            <a:r>
              <a:rPr lang="en-US" sz="6000" dirty="0" smtClean="0"/>
              <a:t>To have good clothing hygiene people should:</a:t>
            </a:r>
          </a:p>
          <a:p>
            <a:pPr>
              <a:buFontTx/>
              <a:buChar char="-"/>
            </a:pPr>
            <a:r>
              <a:rPr lang="en-US" sz="6000" dirty="0" smtClean="0"/>
              <a:t>Change underwear daily to stay fresh</a:t>
            </a:r>
          </a:p>
          <a:p>
            <a:pPr>
              <a:buFontTx/>
              <a:buChar char="-"/>
            </a:pPr>
            <a:r>
              <a:rPr lang="en-US" sz="6000" dirty="0" smtClean="0"/>
              <a:t>Change socks daily or if they have become wet or dirty</a:t>
            </a:r>
          </a:p>
          <a:p>
            <a:pPr>
              <a:buFontTx/>
              <a:buChar char="-"/>
            </a:pPr>
            <a:r>
              <a:rPr lang="en-US" sz="6000" dirty="0" smtClean="0"/>
              <a:t>Wash clothes regularly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91966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
        <p:nvSpPr>
          <p:cNvPr id="9" name="Content Placeholder 2"/>
          <p:cNvSpPr txBox="1">
            <a:spLocks/>
          </p:cNvSpPr>
          <p:nvPr/>
        </p:nvSpPr>
        <p:spPr>
          <a:xfrm>
            <a:off x="1067085" y="2084499"/>
            <a:ext cx="10685093" cy="9111059"/>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one top tip for maintaining good personal hygiene in:</a:t>
            </a:r>
          </a:p>
          <a:p>
            <a:pPr marL="1896888" lvl="1" indent="-1143000">
              <a:buFont typeface="Arial" panose="020B0604020202020204" pitchFamily="34" charset="0"/>
              <a:buAutoNum type="arabicPeriod"/>
            </a:pPr>
            <a:r>
              <a:rPr lang="en-US" sz="5341" dirty="0" smtClean="0"/>
              <a:t>Hand and nails</a:t>
            </a:r>
          </a:p>
          <a:p>
            <a:pPr marL="1896888" lvl="1" indent="-1143000">
              <a:buFont typeface="Arial" panose="020B0604020202020204" pitchFamily="34" charset="0"/>
              <a:buAutoNum type="arabicPeriod"/>
            </a:pPr>
            <a:r>
              <a:rPr lang="en-US" sz="5341" dirty="0" smtClean="0"/>
              <a:t>Hair and body</a:t>
            </a:r>
          </a:p>
          <a:p>
            <a:pPr marL="1896888" lvl="1" indent="-1143000">
              <a:buFont typeface="Arial" panose="020B0604020202020204" pitchFamily="34" charset="0"/>
              <a:buAutoNum type="arabicPeriod"/>
            </a:pPr>
            <a:r>
              <a:rPr lang="en-US" sz="5341" dirty="0" smtClean="0"/>
              <a:t>Clothing</a:t>
            </a:r>
          </a:p>
        </p:txBody>
      </p:sp>
    </p:spTree>
    <p:extLst>
      <p:ext uri="{BB962C8B-B14F-4D97-AF65-F5344CB8AC3E}">
        <p14:creationId xmlns:p14="http://schemas.microsoft.com/office/powerpoint/2010/main" val="168492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There are also top tips for maintaining good personal hygiene when playing sports such as in PE.</a:t>
            </a:r>
          </a:p>
          <a:p>
            <a:pPr marL="0" indent="0">
              <a:buNone/>
            </a:pPr>
            <a:endParaRPr lang="en-US" sz="6000" dirty="0"/>
          </a:p>
          <a:p>
            <a:pPr marL="0" indent="0">
              <a:buNone/>
            </a:pPr>
            <a:r>
              <a:rPr lang="en-US" sz="6000" dirty="0" smtClean="0"/>
              <a:t>To maintain good personal hygiene people should:</a:t>
            </a:r>
          </a:p>
          <a:p>
            <a:pPr marL="1143000" indent="-1143000">
              <a:buAutoNum type="arabicPeriod"/>
            </a:pPr>
            <a:r>
              <a:rPr lang="en-US" sz="6000" b="1" dirty="0" smtClean="0"/>
              <a:t>Not wear to many layers </a:t>
            </a:r>
            <a:r>
              <a:rPr lang="en-US" sz="6000" dirty="0" smtClean="0"/>
              <a:t>– layers trap heat and sweat which can cause rashes</a:t>
            </a:r>
          </a:p>
          <a:p>
            <a:pPr marL="1143000" indent="-1143000">
              <a:buAutoNum type="arabicPeriod"/>
            </a:pPr>
            <a:r>
              <a:rPr lang="en-US" sz="6000" b="1" dirty="0" smtClean="0"/>
              <a:t>Change out of sport clothing</a:t>
            </a:r>
            <a:r>
              <a:rPr lang="en-US" sz="6000" dirty="0" smtClean="0"/>
              <a:t>- this is why you should not wear uniform under PE kit</a:t>
            </a:r>
          </a:p>
          <a:p>
            <a:pPr marL="1143000" indent="-1143000">
              <a:buAutoNum type="arabicPeriod"/>
            </a:pPr>
            <a:r>
              <a:rPr lang="en-US" sz="6000" b="1" dirty="0" smtClean="0"/>
              <a:t>Change socks</a:t>
            </a:r>
            <a:r>
              <a:rPr lang="en-US" sz="6000" dirty="0" smtClean="0"/>
              <a:t> after playing sports </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Top Tips for good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129814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26525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“sweat is the main cause of body </a:t>
            </a:r>
            <a:r>
              <a:rPr lang="en-US" sz="6000" dirty="0" err="1" smtClean="0"/>
              <a:t>odour</a:t>
            </a:r>
            <a:r>
              <a:rPr lang="en-US" sz="6000" dirty="0" smtClean="0"/>
              <a:t>”</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5968624"/>
            <a:ext cx="1986639" cy="1987656"/>
          </a:xfrm>
          <a:prstGeom prst="rect">
            <a:avLst/>
          </a:prstGeom>
        </p:spPr>
      </p:pic>
    </p:spTree>
    <p:extLst>
      <p:ext uri="{BB962C8B-B14F-4D97-AF65-F5344CB8AC3E}">
        <p14:creationId xmlns:p14="http://schemas.microsoft.com/office/powerpoint/2010/main" val="2783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Wellbeing: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Staying safe – rail, bike and water</a:t>
            </a:r>
          </a:p>
        </p:txBody>
      </p:sp>
      <p:sp>
        <p:nvSpPr>
          <p:cNvPr id="29" name="Rounded Rectangle 28"/>
          <p:cNvSpPr/>
          <p:nvPr/>
        </p:nvSpPr>
        <p:spPr>
          <a:xfrm>
            <a:off x="4165312" y="2668878"/>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oral health</a:t>
            </a:r>
          </a:p>
        </p:txBody>
      </p:sp>
      <p:sp>
        <p:nvSpPr>
          <p:cNvPr id="30" name="Rounded Rectangle 29"/>
          <p:cNvSpPr/>
          <p:nvPr/>
        </p:nvSpPr>
        <p:spPr>
          <a:xfrm>
            <a:off x="7371462" y="2627164"/>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personal hygiene?</a:t>
            </a:r>
          </a:p>
        </p:txBody>
      </p:sp>
      <p:sp>
        <p:nvSpPr>
          <p:cNvPr id="31" name="Rounded Rectangle 30"/>
          <p:cNvSpPr/>
          <p:nvPr/>
        </p:nvSpPr>
        <p:spPr>
          <a:xfrm>
            <a:off x="10577613" y="2617323"/>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mental health?</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social and physical health?</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does puberty mean?</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smtClean="0">
                <a:solidFill>
                  <a:prstClr val="black"/>
                </a:solidFill>
                <a:latin typeface="Comic Sans MS"/>
              </a:rPr>
              <a:t>What is personal hygiene</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 of personal hygiene</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to maintain good personal hygiene</a:t>
            </a:r>
            <a:endParaRPr lang="en-US" sz="3199" b="1" dirty="0">
              <a:solidFill>
                <a:prstClr val="black"/>
              </a:solidFill>
              <a:latin typeface="Comic Sans MS"/>
            </a:endParaRPr>
          </a:p>
          <a:p>
            <a:pPr marL="228578" indent="-228578" defTabSz="914326">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0178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should only shower/bath every 2-3 days”</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8165757"/>
            <a:ext cx="1986639" cy="1987656"/>
          </a:xfrm>
          <a:prstGeom prst="rect">
            <a:avLst/>
          </a:prstGeom>
        </p:spPr>
      </p:pic>
    </p:spTree>
    <p:extLst>
      <p:ext uri="{BB962C8B-B14F-4D97-AF65-F5344CB8AC3E}">
        <p14:creationId xmlns:p14="http://schemas.microsoft.com/office/powerpoint/2010/main" val="23268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should wear antiperspirant deodorant to reduce the amount of sweat”</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16592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“The three areas that get the most sweaty are armpits, feet and genitals”</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15226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“Biting nails is a good way of maintaining nail hygiene”</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8137691"/>
            <a:ext cx="1986639" cy="1987656"/>
          </a:xfrm>
          <a:prstGeom prst="rect">
            <a:avLst/>
          </a:prstGeom>
        </p:spPr>
      </p:pic>
    </p:spTree>
    <p:extLst>
      <p:ext uri="{BB962C8B-B14F-4D97-AF65-F5344CB8AC3E}">
        <p14:creationId xmlns:p14="http://schemas.microsoft.com/office/powerpoint/2010/main" val="37871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“Clothes should be washed regularly”</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9322" y="5968624"/>
            <a:ext cx="1986639" cy="1987656"/>
          </a:xfrm>
          <a:prstGeom prst="rect">
            <a:avLst/>
          </a:prstGeom>
        </p:spPr>
      </p:pic>
    </p:spTree>
    <p:extLst>
      <p:ext uri="{BB962C8B-B14F-4D97-AF65-F5344CB8AC3E}">
        <p14:creationId xmlns:p14="http://schemas.microsoft.com/office/powerpoint/2010/main" val="1499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should wear your uniform under your PE kit”</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9322" y="5968624"/>
            <a:ext cx="1986639" cy="1987656"/>
          </a:xfrm>
          <a:prstGeom prst="rect">
            <a:avLst/>
          </a:prstGeom>
        </p:spPr>
      </p:pic>
    </p:spTree>
    <p:extLst>
      <p:ext uri="{BB962C8B-B14F-4D97-AF65-F5344CB8AC3E}">
        <p14:creationId xmlns:p14="http://schemas.microsoft.com/office/powerpoint/2010/main" val="12034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should put your uniform on over your PE kit after PE lessons”</a:t>
            </a:r>
          </a:p>
          <a:p>
            <a:pPr marL="0" indent="0">
              <a:buNone/>
            </a:pPr>
            <a:endParaRPr lang="en-US" sz="6000" dirty="0"/>
          </a:p>
          <a:p>
            <a:pPr marL="0" indent="0">
              <a:buNone/>
            </a:pPr>
            <a:r>
              <a:rPr lang="en-US" sz="6000" dirty="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latin typeface="Calibri" panose="020F0502020204030204" pitchFamily="34" charset="0"/>
                <a:cs typeface="Calibri" panose="020F0502020204030204" pitchFamily="34" charset="0"/>
              </a:rPr>
              <a:t>True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latin typeface="Calibri" panose="020F0502020204030204" pitchFamily="34" charset="0"/>
                <a:cs typeface="Calibri" panose="020F0502020204030204" pitchFamily="34" charset="0"/>
              </a:rPr>
              <a:t>False</a:t>
            </a: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8985799"/>
            <a:ext cx="1986639" cy="1987656"/>
          </a:xfrm>
          <a:prstGeom prst="rect">
            <a:avLst/>
          </a:prstGeom>
        </p:spPr>
      </p:pic>
    </p:spTree>
    <p:extLst>
      <p:ext uri="{BB962C8B-B14F-4D97-AF65-F5344CB8AC3E}">
        <p14:creationId xmlns:p14="http://schemas.microsoft.com/office/powerpoint/2010/main" val="25887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Jake is 12 years old and loves playing football. After playing football he doesn’t bother to shower and will wear the same football until it is really dirty. </a:t>
            </a:r>
          </a:p>
          <a:p>
            <a:pPr marL="0" indent="0">
              <a:buNone/>
            </a:pPr>
            <a:endParaRPr lang="en-US" sz="6000" dirty="0" smtClean="0"/>
          </a:p>
          <a:p>
            <a:pPr marL="0" indent="0">
              <a:buNone/>
            </a:pPr>
            <a:r>
              <a:rPr lang="en-US" sz="6000" dirty="0" smtClean="0"/>
              <a:t>Jake thinks people in school are starting to avoid sitting beside him or standing close to him</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Personal Hygiene - scenario</a:t>
            </a:r>
            <a:endParaRPr sz="4000" spc="45" dirty="0"/>
          </a:p>
        </p:txBody>
      </p:sp>
      <p:sp>
        <p:nvSpPr>
          <p:cNvPr id="11" name="Content Placeholder 2"/>
          <p:cNvSpPr txBox="1">
            <a:spLocks/>
          </p:cNvSpPr>
          <p:nvPr/>
        </p:nvSpPr>
        <p:spPr>
          <a:xfrm>
            <a:off x="11780242" y="1872604"/>
            <a:ext cx="8323858"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following question:</a:t>
            </a:r>
          </a:p>
          <a:p>
            <a:pPr marL="1143000" indent="-1143000">
              <a:buFont typeface="Arial" panose="020B0604020202020204" pitchFamily="34" charset="0"/>
              <a:buAutoNum type="arabicPeriod"/>
            </a:pPr>
            <a:endParaRPr lang="en-US" sz="6000" b="1" dirty="0"/>
          </a:p>
          <a:p>
            <a:pPr marL="0" indent="0">
              <a:buNone/>
            </a:pPr>
            <a:r>
              <a:rPr lang="en-US" sz="6000" b="1" dirty="0" smtClean="0"/>
              <a:t>“What advice would you give Jake about looking after his personal hygiene?”</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425395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smtClean="0"/>
          </a:p>
          <a:p>
            <a:pPr marL="0" indent="0">
              <a:buNone/>
            </a:pPr>
            <a:r>
              <a:rPr lang="en-US" sz="6000" b="1" dirty="0"/>
              <a:t>“What advice would you give Jake about looking after his personal hygiene?”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Personal Hygiene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70162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Emily is 12 years old and she has noticed that she is becoming sweaty during the day and especially after PE.</a:t>
            </a:r>
          </a:p>
          <a:p>
            <a:pPr marL="0" indent="0">
              <a:buNone/>
            </a:pPr>
            <a:endParaRPr lang="en-US" sz="6000" dirty="0"/>
          </a:p>
          <a:p>
            <a:pPr marL="0" indent="0">
              <a:buNone/>
            </a:pPr>
            <a:r>
              <a:rPr lang="en-US" sz="6000" dirty="0" smtClean="0"/>
              <a:t>She normally just puts her uniform on over the top of her PE but she thinks that she is starting to smell bad.</a:t>
            </a:r>
          </a:p>
          <a:p>
            <a:pPr marL="0" indent="0">
              <a:buNone/>
            </a:pPr>
            <a:endParaRPr lang="en-US" sz="6000" dirty="0"/>
          </a:p>
          <a:p>
            <a:pPr marL="0" indent="0">
              <a:buNone/>
            </a:pPr>
            <a:r>
              <a:rPr lang="en-US" sz="6000" dirty="0" smtClean="0"/>
              <a:t>She doesn’t know why this is happening as she used to do this in Primary School with no issue</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Personal Hygiene - scenario</a:t>
            </a:r>
            <a:endParaRPr sz="4000" spc="45" dirty="0"/>
          </a:p>
        </p:txBody>
      </p:sp>
      <p:sp>
        <p:nvSpPr>
          <p:cNvPr id="11" name="Content Placeholder 2"/>
          <p:cNvSpPr txBox="1">
            <a:spLocks/>
          </p:cNvSpPr>
          <p:nvPr/>
        </p:nvSpPr>
        <p:spPr>
          <a:xfrm>
            <a:off x="11780242" y="1872604"/>
            <a:ext cx="8323858"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following question:</a:t>
            </a:r>
          </a:p>
          <a:p>
            <a:pPr marL="1143000" indent="-1143000">
              <a:buFont typeface="Arial" panose="020B0604020202020204" pitchFamily="34" charset="0"/>
              <a:buAutoNum type="arabicPeriod"/>
            </a:pPr>
            <a:endParaRPr lang="en-US" sz="6000" b="1" dirty="0"/>
          </a:p>
          <a:p>
            <a:pPr marL="0" indent="0">
              <a:buNone/>
            </a:pPr>
            <a:r>
              <a:rPr lang="en-US" sz="6000" b="1" dirty="0" smtClean="0"/>
              <a:t>“What advice would you give Emily about looking after her personal hygiene?”</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35542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In your Personal Development Tutor Time activity, you looked at personal hygiene</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smtClean="0"/>
              <a:t>“What is the definition of personal hygiene?”</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Personal hygiene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4" name="Picture 3"/>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smtClean="0"/>
          </a:p>
          <a:p>
            <a:pPr marL="0" indent="0">
              <a:buNone/>
            </a:pPr>
            <a:r>
              <a:rPr lang="en-US" sz="6000" b="1" dirty="0"/>
              <a:t>“What advice would you give </a:t>
            </a:r>
            <a:r>
              <a:rPr lang="en-US" sz="6000" b="1" dirty="0" smtClean="0"/>
              <a:t>Emily </a:t>
            </a:r>
            <a:r>
              <a:rPr lang="en-US" sz="6000" b="1" dirty="0"/>
              <a:t>about looking after </a:t>
            </a:r>
            <a:r>
              <a:rPr lang="en-US" sz="6000" b="1" dirty="0" smtClean="0"/>
              <a:t>her </a:t>
            </a:r>
            <a:r>
              <a:rPr lang="en-US" sz="6000" b="1" dirty="0"/>
              <a:t>personal hygiene?”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Personal Hygiene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19454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21" y="1997589"/>
            <a:ext cx="9311894" cy="9311894"/>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19" name="Title 1"/>
          <p:cNvSpPr>
            <a:spLocks noGrp="1"/>
          </p:cNvSpPr>
          <p:nvPr>
            <p:ph type="title"/>
          </p:nvPr>
        </p:nvSpPr>
        <p:spPr>
          <a:xfrm>
            <a:off x="622956" y="672212"/>
            <a:ext cx="11877023" cy="1325378"/>
          </a:xfrm>
        </p:spPr>
        <p:txBody>
          <a:bodyPr>
            <a:normAutofit/>
          </a:bodyPr>
          <a:lstStyle/>
          <a:p>
            <a:r>
              <a:rPr lang="en-GB" sz="7999" dirty="0"/>
              <a:t>Support</a:t>
            </a:r>
          </a:p>
        </p:txBody>
      </p:sp>
      <p:sp>
        <p:nvSpPr>
          <p:cNvPr id="26" name="Content Placeholder 2"/>
          <p:cNvSpPr txBox="1">
            <a:spLocks/>
          </p:cNvSpPr>
          <p:nvPr/>
        </p:nvSpPr>
        <p:spPr>
          <a:xfrm>
            <a:off x="790938" y="2497721"/>
            <a:ext cx="18591995" cy="1477866"/>
          </a:xfrm>
          <a:prstGeom prst="rect">
            <a:avLst/>
          </a:prstGeom>
        </p:spPr>
        <p:txBody>
          <a:bodyPr vert="horz" lIns="91426" tIns="45714" rIns="91426" bIns="45714"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05">
              <a:buNone/>
            </a:pPr>
            <a:r>
              <a:rPr lang="en-US" sz="7200" dirty="0"/>
              <a:t>If you ever need support about </a:t>
            </a:r>
            <a:r>
              <a:rPr lang="en-US" sz="7200" dirty="0" smtClean="0"/>
              <a:t>personal hygiene for </a:t>
            </a:r>
            <a:r>
              <a:rPr lang="en-US" sz="7200" dirty="0"/>
              <a:t>yourself, a friend or family member you can find it here:</a:t>
            </a:r>
          </a:p>
        </p:txBody>
      </p:sp>
      <p:pic>
        <p:nvPicPr>
          <p:cNvPr id="27" name="Picture 26"/>
          <p:cNvPicPr>
            <a:picLocks noChangeAspect="1"/>
          </p:cNvPicPr>
          <p:nvPr/>
        </p:nvPicPr>
        <p:blipFill>
          <a:blip r:embed="rId4"/>
          <a:stretch>
            <a:fillRect/>
          </a:stretch>
        </p:blipFill>
        <p:spPr>
          <a:xfrm>
            <a:off x="790937" y="4616086"/>
            <a:ext cx="7922062" cy="5312599"/>
          </a:xfrm>
          <a:prstGeom prst="rect">
            <a:avLst/>
          </a:prstGeom>
        </p:spPr>
      </p:pic>
      <p:pic>
        <p:nvPicPr>
          <p:cNvPr id="28" name="Picture 27"/>
          <p:cNvPicPr>
            <a:picLocks noChangeAspect="1"/>
          </p:cNvPicPr>
          <p:nvPr/>
        </p:nvPicPr>
        <p:blipFill>
          <a:blip r:embed="rId5"/>
          <a:stretch>
            <a:fillRect/>
          </a:stretch>
        </p:blipFill>
        <p:spPr>
          <a:xfrm>
            <a:off x="9169540" y="4290690"/>
            <a:ext cx="3564413" cy="2371956"/>
          </a:xfrm>
          <a:prstGeom prst="rect">
            <a:avLst/>
          </a:prstGeom>
        </p:spPr>
      </p:pic>
      <p:pic>
        <p:nvPicPr>
          <p:cNvPr id="29" name="Picture 28"/>
          <p:cNvPicPr>
            <a:picLocks noChangeAspect="1"/>
          </p:cNvPicPr>
          <p:nvPr/>
        </p:nvPicPr>
        <p:blipFill>
          <a:blip r:embed="rId6"/>
          <a:stretch>
            <a:fillRect/>
          </a:stretch>
        </p:blipFill>
        <p:spPr>
          <a:xfrm>
            <a:off x="9183763" y="7505197"/>
            <a:ext cx="3316217" cy="3316217"/>
          </a:xfrm>
          <a:prstGeom prst="rect">
            <a:avLst/>
          </a:prstGeom>
        </p:spPr>
      </p:pic>
      <p:sp>
        <p:nvSpPr>
          <p:cNvPr id="30" name="TextBox 29"/>
          <p:cNvSpPr txBox="1"/>
          <p:nvPr/>
        </p:nvSpPr>
        <p:spPr>
          <a:xfrm>
            <a:off x="13305730" y="4225827"/>
            <a:ext cx="3370128" cy="3046219"/>
          </a:xfrm>
          <a:prstGeom prst="rect">
            <a:avLst/>
          </a:prstGeom>
          <a:noFill/>
        </p:spPr>
        <p:txBody>
          <a:bodyPr wrap="square" rtlCol="0">
            <a:spAutoFit/>
          </a:bodyPr>
          <a:lstStyle/>
          <a:p>
            <a:pPr defTabSz="457157"/>
            <a:r>
              <a:rPr lang="en-US" sz="3199" dirty="0">
                <a:solidFill>
                  <a:srgbClr val="2A2C65"/>
                </a:solidFill>
                <a:latin typeface="Calibri" panose="020F0502020204030204" pitchFamily="34" charset="0"/>
                <a:cs typeface="Calibri" panose="020F0502020204030204" pitchFamily="34" charset="0"/>
              </a:rPr>
              <a:t>Childline.org.uk</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Call – 08001111</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Email or chat online for support</a:t>
            </a:r>
            <a:endParaRPr lang="en-GB" sz="3199"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12871055" y="7659118"/>
            <a:ext cx="6511877" cy="3538533"/>
          </a:xfrm>
          <a:prstGeom prst="rect">
            <a:avLst/>
          </a:prstGeom>
          <a:noFill/>
        </p:spPr>
        <p:txBody>
          <a:bodyPr wrap="square" rtlCol="0">
            <a:spAutoFit/>
          </a:bodyPr>
          <a:lstStyle/>
          <a:p>
            <a:pPr defTabSz="457157"/>
            <a:r>
              <a:rPr lang="en-US" sz="3199" dirty="0">
                <a:solidFill>
                  <a:srgbClr val="2A2C65"/>
                </a:solidFill>
                <a:latin typeface="Calibri" panose="020F0502020204030204" pitchFamily="34" charset="0"/>
                <a:cs typeface="Calibri" panose="020F0502020204030204" pitchFamily="34" charset="0"/>
              </a:rPr>
              <a:t>Themix.org.uk</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You can email or have one-to-chat online.</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3199"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124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Personal Hygiene is…</a:t>
            </a:r>
          </a:p>
          <a:p>
            <a:pPr marL="0" indent="0">
              <a:buNone/>
            </a:pPr>
            <a:endParaRPr lang="en-US" sz="6000" dirty="0"/>
          </a:p>
          <a:p>
            <a:pPr marL="0" indent="0">
              <a:buNone/>
            </a:pPr>
            <a:r>
              <a:rPr lang="en-US" sz="6000" dirty="0"/>
              <a:t>“how people keep their bodies clean to stay healthy, fresh and free from infections</a:t>
            </a:r>
            <a:r>
              <a:rPr lang="en-US" sz="6000" dirty="0" smtClean="0"/>
              <a:t>”</a:t>
            </a:r>
          </a:p>
          <a:p>
            <a:pPr marL="0" indent="0">
              <a:buNone/>
            </a:pPr>
            <a:endParaRPr lang="en-US" sz="6000" dirty="0"/>
          </a:p>
          <a:p>
            <a:pPr marL="0" indent="0">
              <a:buNone/>
            </a:pPr>
            <a:r>
              <a:rPr lang="en-US" sz="6000" b="1" dirty="0" smtClean="0"/>
              <a:t>Task</a:t>
            </a:r>
            <a:r>
              <a:rPr lang="en-US" sz="6000" dirty="0" smtClean="0"/>
              <a:t> – use your red pen to add to what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904" y="2286981"/>
            <a:ext cx="5403730" cy="9739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764" y="3882354"/>
            <a:ext cx="7598319" cy="12274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2375" y="1997330"/>
            <a:ext cx="1869314" cy="188502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defRPr/>
            </a:pPr>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6"/>
            <a:ext cx="9685994" cy="9609473"/>
          </a:xfrm>
        </p:spPr>
        <p:txBody>
          <a:bodyPr>
            <a:normAutofit fontScale="85000" lnSpcReduction="20000"/>
          </a:bodyPr>
          <a:lstStyle/>
          <a:p>
            <a:pPr marL="0" indent="0">
              <a:buNone/>
            </a:pPr>
            <a:r>
              <a:rPr lang="en-US" sz="5999" dirty="0"/>
              <a:t>This links to the Golden Thread of </a:t>
            </a:r>
            <a:r>
              <a:rPr lang="en-US" sz="5999" b="1" dirty="0"/>
              <a:t>“Secure your Wellbeing</a:t>
            </a:r>
            <a:r>
              <a:rPr lang="en-US" sz="5999" b="1" dirty="0" smtClean="0"/>
              <a:t>” </a:t>
            </a:r>
            <a:r>
              <a:rPr lang="en-US" sz="5999" dirty="0" smtClean="0"/>
              <a:t>as </a:t>
            </a:r>
            <a:r>
              <a:rPr lang="en-US" sz="6000" dirty="0"/>
              <a:t>Maintaining good personal hygiene will help your overall wellbeing as it can prevent skin infections, body </a:t>
            </a:r>
            <a:r>
              <a:rPr lang="en-US" sz="6000" dirty="0" err="1"/>
              <a:t>odour</a:t>
            </a:r>
            <a:r>
              <a:rPr lang="en-US" sz="6000" dirty="0"/>
              <a:t> and </a:t>
            </a:r>
            <a:r>
              <a:rPr lang="en-US" sz="6000" dirty="0" smtClean="0"/>
              <a:t>illnesses</a:t>
            </a:r>
            <a:endParaRPr lang="en-US" sz="6000" dirty="0"/>
          </a:p>
          <a:p>
            <a:pPr marL="0" indent="0">
              <a:buNone/>
            </a:pPr>
            <a:endParaRPr lang="en-US" sz="5999" b="1" dirty="0" smtClean="0"/>
          </a:p>
          <a:p>
            <a:pPr marL="0" indent="0">
              <a:buNone/>
            </a:pPr>
            <a:r>
              <a:rPr lang="en-US" sz="6000" b="1" dirty="0">
                <a:solidFill>
                  <a:srgbClr val="323232"/>
                </a:solidFill>
                <a:latin typeface="Calibri" panose="020F0502020204030204"/>
              </a:rPr>
              <a:t>Article 24 </a:t>
            </a:r>
            <a:r>
              <a:rPr lang="en-US" sz="6000" dirty="0">
                <a:solidFill>
                  <a:srgbClr val="323232"/>
                </a:solidFill>
                <a:latin typeface="Calibri" panose="020F0502020204030204"/>
              </a:rPr>
              <a:t>states that children should have information about how to stay healthy. As you move into becoming teenagers, your body will change. During this time it is important to learn about personal hygiene in order to keep you healthy</a:t>
            </a:r>
            <a:endParaRPr lang="en-US" sz="6000" b="1" dirty="0">
              <a:solidFill>
                <a:srgbClr val="323232"/>
              </a:solidFill>
              <a:latin typeface="Calibri" panose="020F0502020204030204"/>
            </a:endParaRPr>
          </a:p>
          <a:p>
            <a:pPr marL="0" indent="0">
              <a:buNone/>
            </a:pP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Tutor Time Recap</a:t>
            </a:r>
            <a:endParaRPr sz="4000" spc="45"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41888" y="2773945"/>
            <a:ext cx="1162430" cy="2544780"/>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12385347" y="6653604"/>
            <a:ext cx="6125395" cy="2952876"/>
            <a:chOff x="3470139" y="641202"/>
            <a:chExt cx="3847937"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1507846">
                <a:defRPr/>
              </a:pPr>
              <a:endParaRPr lang="en-US" sz="1814">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70139" y="678887"/>
              <a:ext cx="3847937" cy="811604"/>
            </a:xfrm>
            <a:prstGeom prst="rect">
              <a:avLst/>
            </a:prstGeom>
            <a:noFill/>
          </p:spPr>
          <p:txBody>
            <a:bodyPr wrap="none" rtlCol="0">
              <a:spAutoFit/>
            </a:bodyPr>
            <a:lstStyle/>
            <a:p>
              <a:pPr algn="ctr" defTabSz="1507846">
                <a:defRPr/>
              </a:pPr>
              <a:r>
                <a:rPr lang="en-US" sz="8905" spc="33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87300" y="1427559"/>
              <a:ext cx="3410901" cy="811604"/>
            </a:xfrm>
            <a:prstGeom prst="rect">
              <a:avLst/>
            </a:prstGeom>
            <a:noFill/>
          </p:spPr>
          <p:txBody>
            <a:bodyPr wrap="none" rtlCol="0">
              <a:spAutoFit/>
            </a:bodyPr>
            <a:lstStyle/>
            <a:p>
              <a:pPr algn="ctr" defTabSz="1507846">
                <a:defRPr/>
              </a:pPr>
              <a:r>
                <a:rPr lang="en-US" sz="8905" spc="330" dirty="0">
                  <a:solidFill>
                    <a:srgbClr val="FFFFFF"/>
                  </a:solidFill>
                  <a:latin typeface="LondrinaSolid-Black"/>
                  <a:sym typeface="LondrinaSolid-Black"/>
                  <a:rtl val="0"/>
                </a:rPr>
                <a:t>of a Child</a:t>
              </a:r>
            </a:p>
          </p:txBody>
        </p:sp>
      </p:grpSp>
    </p:spTree>
    <p:extLst>
      <p:ext uri="{BB962C8B-B14F-4D97-AF65-F5344CB8AC3E}">
        <p14:creationId xmlns:p14="http://schemas.microsoft.com/office/powerpoint/2010/main" val="351579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Personal Hygiene is important for many reasons.</a:t>
            </a:r>
          </a:p>
          <a:p>
            <a:pPr marL="0" indent="0">
              <a:buNone/>
            </a:pPr>
            <a:endParaRPr lang="en-US" sz="6000" dirty="0"/>
          </a:p>
          <a:p>
            <a:pPr marL="0" indent="0">
              <a:buNone/>
            </a:pPr>
            <a:r>
              <a:rPr lang="en-US" sz="6000" dirty="0" smtClean="0"/>
              <a:t>Some of these reasons are:</a:t>
            </a:r>
          </a:p>
          <a:p>
            <a:pPr marL="0" indent="0">
              <a:buNone/>
            </a:pPr>
            <a:endParaRPr lang="en-US" sz="6000" dirty="0"/>
          </a:p>
          <a:p>
            <a:pPr marL="1143000" indent="-1143000">
              <a:buAutoNum type="arabicPeriod"/>
            </a:pPr>
            <a:r>
              <a:rPr lang="en-US" sz="6000" b="1" dirty="0" smtClean="0"/>
              <a:t>Prevents illness</a:t>
            </a:r>
            <a:r>
              <a:rPr lang="en-US" sz="6000" dirty="0" smtClean="0"/>
              <a:t> as it reduces the spread of germs</a:t>
            </a:r>
          </a:p>
          <a:p>
            <a:pPr marL="1143000" indent="-1143000">
              <a:buAutoNum type="arabicPeriod"/>
            </a:pPr>
            <a:r>
              <a:rPr lang="en-US" sz="6000" b="1" dirty="0" smtClean="0"/>
              <a:t>Prevents body </a:t>
            </a:r>
            <a:r>
              <a:rPr lang="en-US" sz="6000" b="1" dirty="0" err="1" smtClean="0"/>
              <a:t>odour</a:t>
            </a:r>
            <a:r>
              <a:rPr lang="en-US" sz="6000" dirty="0" smtClean="0"/>
              <a:t> as it helps people smell fresh and feel confident</a:t>
            </a:r>
          </a:p>
          <a:p>
            <a:pPr marL="1143000" indent="-1143000">
              <a:buAutoNum type="arabicPeriod"/>
            </a:pPr>
            <a:r>
              <a:rPr lang="en-US" sz="6000" b="1" dirty="0" smtClean="0"/>
              <a:t>Protects the skin</a:t>
            </a:r>
            <a:r>
              <a:rPr lang="en-US" sz="6000" dirty="0" smtClean="0"/>
              <a:t> as it can reduce acne, rashes and irritation</a:t>
            </a:r>
          </a:p>
          <a:p>
            <a:pPr marL="1143000" indent="-1143000">
              <a:buAutoNum type="arabicPeriod"/>
            </a:pPr>
            <a:r>
              <a:rPr lang="en-US" sz="6000" b="1" dirty="0" smtClean="0"/>
              <a:t>Helps to avoid embarrassment</a:t>
            </a:r>
            <a:r>
              <a:rPr lang="en-US" sz="6000" dirty="0" smtClean="0"/>
              <a:t> </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Importance of Personal Hygiene</a:t>
            </a:r>
            <a:endParaRPr sz="4000" spc="45" dirty="0"/>
          </a:p>
        </p:txBody>
      </p:sp>
      <p:pic>
        <p:nvPicPr>
          <p:cNvPr id="2" name="Picture 1"/>
          <p:cNvPicPr>
            <a:picLocks noChangeAspect="1"/>
          </p:cNvPicPr>
          <p:nvPr/>
        </p:nvPicPr>
        <p:blipFill>
          <a:blip r:embed="rId4"/>
          <a:stretch>
            <a:fillRect/>
          </a:stretch>
        </p:blipFill>
        <p:spPr>
          <a:xfrm>
            <a:off x="13191131" y="1997331"/>
            <a:ext cx="5231222" cy="8839298"/>
          </a:xfrm>
          <a:prstGeom prst="rect">
            <a:avLst/>
          </a:prstGeom>
        </p:spPr>
      </p:pic>
    </p:spTree>
    <p:extLst>
      <p:ext uri="{BB962C8B-B14F-4D97-AF65-F5344CB8AC3E}">
        <p14:creationId xmlns:p14="http://schemas.microsoft.com/office/powerpoint/2010/main" val="325371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Personal Hygiene is important for many reasons.</a:t>
            </a:r>
          </a:p>
          <a:p>
            <a:pPr marL="0" indent="0">
              <a:buNone/>
            </a:pPr>
            <a:endParaRPr lang="en-US" sz="6000" dirty="0"/>
          </a:p>
          <a:p>
            <a:pPr marL="0" indent="0">
              <a:buNone/>
            </a:pPr>
            <a:r>
              <a:rPr lang="en-US" sz="6000" dirty="0" smtClean="0"/>
              <a:t>Some of these reasons are:</a:t>
            </a:r>
          </a:p>
          <a:p>
            <a:pPr marL="0" indent="0">
              <a:buNone/>
            </a:pPr>
            <a:endParaRPr lang="en-US" sz="6000" dirty="0"/>
          </a:p>
          <a:p>
            <a:pPr marL="1143000" indent="-1143000">
              <a:buAutoNum type="arabicPeriod"/>
            </a:pPr>
            <a:r>
              <a:rPr lang="en-US" sz="6000" b="1" dirty="0" smtClean="0"/>
              <a:t>Prevents illness</a:t>
            </a:r>
            <a:r>
              <a:rPr lang="en-US" sz="6000" dirty="0" smtClean="0"/>
              <a:t> as it reduces the spread of germs</a:t>
            </a:r>
          </a:p>
          <a:p>
            <a:pPr marL="1143000" indent="-1143000">
              <a:buAutoNum type="arabicPeriod"/>
            </a:pPr>
            <a:r>
              <a:rPr lang="en-US" sz="6000" b="1" dirty="0" smtClean="0"/>
              <a:t>Prevents body </a:t>
            </a:r>
            <a:r>
              <a:rPr lang="en-US" sz="6000" b="1" dirty="0" err="1" smtClean="0"/>
              <a:t>odour</a:t>
            </a:r>
            <a:r>
              <a:rPr lang="en-US" sz="6000" dirty="0" smtClean="0"/>
              <a:t> as it helps people smell fresh and feel confident</a:t>
            </a:r>
          </a:p>
          <a:p>
            <a:pPr marL="1143000" indent="-1143000">
              <a:buAutoNum type="arabicPeriod"/>
            </a:pPr>
            <a:r>
              <a:rPr lang="en-US" sz="6000" b="1" dirty="0" smtClean="0"/>
              <a:t>Protects the skin</a:t>
            </a:r>
            <a:r>
              <a:rPr lang="en-US" sz="6000" dirty="0" smtClean="0"/>
              <a:t> as it can reduce acne, rashes and irritation</a:t>
            </a:r>
          </a:p>
          <a:p>
            <a:pPr marL="1143000" indent="-1143000">
              <a:buAutoNum type="arabicPeriod"/>
            </a:pPr>
            <a:r>
              <a:rPr lang="en-US" sz="6000" b="1" dirty="0" smtClean="0"/>
              <a:t>Helps to avoid embarrassment</a:t>
            </a:r>
            <a:r>
              <a:rPr lang="en-US" sz="6000" dirty="0" smtClean="0"/>
              <a:t> </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Importance of Personal Hygiene</a:t>
            </a:r>
            <a:endParaRPr sz="4000" spc="45" dirty="0"/>
          </a:p>
        </p:txBody>
      </p:sp>
      <p:sp>
        <p:nvSpPr>
          <p:cNvPr id="9" name="Content Placeholder 2"/>
          <p:cNvSpPr txBox="1">
            <a:spLocks/>
          </p:cNvSpPr>
          <p:nvPr/>
        </p:nvSpPr>
        <p:spPr>
          <a:xfrm>
            <a:off x="11780242" y="1971999"/>
            <a:ext cx="8064896"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benefits of personal hygiene in order of most importance to you</a:t>
            </a:r>
          </a:p>
        </p:txBody>
      </p:sp>
    </p:spTree>
    <p:extLst>
      <p:ext uri="{BB962C8B-B14F-4D97-AF65-F5344CB8AC3E}">
        <p14:creationId xmlns:p14="http://schemas.microsoft.com/office/powerpoint/2010/main" val="83352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smtClean="0"/>
              <a:t>“What do you think is the most important benefit to having good personal hygiene?”</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Personal Hygiene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16850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F18CE-0664-4747-9A36-DB6272ADADB8}">
  <ds:schemaRefs>
    <ds:schemaRef ds:uri="http://purl.org/dc/terms/"/>
    <ds:schemaRef ds:uri="http://schemas.openxmlformats.org/package/2006/metadata/core-properties"/>
    <ds:schemaRef ds:uri="http://purl.org/dc/dcmitype/"/>
    <ds:schemaRef ds:uri="http://schemas.microsoft.com/office/2006/documentManagement/types"/>
    <ds:schemaRef ds:uri="cf23988f-c488-42c3-82cd-5944801df941"/>
    <ds:schemaRef ds:uri="http://purl.org/dc/elements/1.1/"/>
    <ds:schemaRef ds:uri="http://schemas.microsoft.com/office/2006/metadata/properties"/>
    <ds:schemaRef ds:uri="http://schemas.microsoft.com/office/infopath/2007/PartnerControls"/>
    <ds:schemaRef ds:uri="aa278816-03e4-4886-8c06-bbee340b154a"/>
    <ds:schemaRef ds:uri="http://www.w3.org/XML/1998/namespace"/>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4180</TotalTime>
  <Words>2039</Words>
  <Application>Microsoft Office PowerPoint</Application>
  <PresentationFormat>Custom</PresentationFormat>
  <Paragraphs>363</Paragraphs>
  <Slides>42</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42</vt:i4>
      </vt:variant>
    </vt:vector>
  </HeadingPairs>
  <TitlesOfParts>
    <vt:vector size="55" baseType="lpstr">
      <vt:lpstr>Arial</vt:lpstr>
      <vt:lpstr>Calibri</vt:lpstr>
      <vt:lpstr>Calibri Light</vt:lpstr>
      <vt:lpstr>Comic Sans MS</vt:lpstr>
      <vt:lpstr>Franklin Gothic Book</vt:lpstr>
      <vt:lpstr>Lato</vt:lpstr>
      <vt:lpstr>LondrinaSolid-Black</vt:lpstr>
      <vt:lpstr>Office Theme</vt:lpstr>
      <vt:lpstr>4_Office Theme</vt:lpstr>
      <vt:lpstr>7_Office Theme</vt:lpstr>
      <vt:lpstr>5_Office Theme</vt:lpstr>
      <vt:lpstr>1_Office Theme</vt:lpstr>
      <vt:lpstr>3_Office Theme</vt:lpstr>
      <vt:lpstr>PowerPoint Presentation</vt:lpstr>
      <vt:lpstr>PowerPoint Presentation</vt:lpstr>
      <vt:lpstr>PowerPoint Presentation</vt:lpstr>
      <vt:lpstr>Tutor Time Recap</vt:lpstr>
      <vt:lpstr>Tutor Time Recap</vt:lpstr>
      <vt:lpstr>Tutor Time Recap</vt:lpstr>
      <vt:lpstr>Importance of Personal Hygiene</vt:lpstr>
      <vt:lpstr>Importance of Personal Hygiene</vt:lpstr>
      <vt:lpstr>Personal Hygiene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Sweat</vt:lpstr>
      <vt:lpstr>Sweat</vt:lpstr>
      <vt:lpstr>Sweat</vt:lpstr>
      <vt:lpstr>Sweat</vt:lpstr>
      <vt:lpstr>Sweat</vt:lpstr>
      <vt:lpstr>Top Tips for good personal hygiene</vt:lpstr>
      <vt:lpstr>Top Tips for good personal hygiene</vt:lpstr>
      <vt:lpstr>Top Tips for good personal hygiene</vt:lpstr>
      <vt:lpstr>Top Tips for good personal hygiene</vt:lpstr>
      <vt:lpstr>Top Tips for good personal hygiene</vt:lpstr>
      <vt:lpstr>Top Tips for good personal hygiene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Personal Hygiene - scenario</vt:lpstr>
      <vt:lpstr>Personal Hygiene</vt:lpstr>
      <vt:lpstr>Personal Hygiene - scenario</vt:lpstr>
      <vt:lpstr>Personal Hygiene</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228</cp:revision>
  <cp:lastPrinted>2024-09-26T14:53:48Z</cp:lastPrinted>
  <dcterms:created xsi:type="dcterms:W3CDTF">2023-01-12T15:04:44Z</dcterms:created>
  <dcterms:modified xsi:type="dcterms:W3CDTF">2025-04-14T09:57:56Z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