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828" r:id="rId3"/>
  </p:sldMasterIdLst>
  <p:notesMasterIdLst>
    <p:notesMasterId r:id="rId50"/>
  </p:notesMasterIdLst>
  <p:sldIdLst>
    <p:sldId id="425" r:id="rId4"/>
    <p:sldId id="426" r:id="rId5"/>
    <p:sldId id="427" r:id="rId6"/>
    <p:sldId id="332" r:id="rId7"/>
    <p:sldId id="431" r:id="rId8"/>
    <p:sldId id="430" r:id="rId9"/>
    <p:sldId id="471" r:id="rId10"/>
    <p:sldId id="472" r:id="rId11"/>
    <p:sldId id="479" r:id="rId12"/>
    <p:sldId id="473" r:id="rId13"/>
    <p:sldId id="474" r:id="rId14"/>
    <p:sldId id="475" r:id="rId15"/>
    <p:sldId id="476" r:id="rId16"/>
    <p:sldId id="477" r:id="rId17"/>
    <p:sldId id="478" r:id="rId18"/>
    <p:sldId id="442" r:id="rId19"/>
    <p:sldId id="434"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424" r:id="rId47"/>
    <p:sldId id="506" r:id="rId48"/>
    <p:sldId id="29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Du5I5/8KxW8wdJF0QnlAw==" hashData="AQxjqMSi4A0hbafpzKDWqltY/QvS0tQDpgQUoUuh9uvpyfzKei9JbXErl+8eMBAPglCiyYjM5uDx1Luqz91PM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https://www.youtube.com/watch?v=Y6eFTuh0bxY</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8</a:t>
            </a:fld>
            <a:endParaRPr lang="en-GB"/>
          </a:p>
        </p:txBody>
      </p:sp>
    </p:spTree>
    <p:extLst>
      <p:ext uri="{BB962C8B-B14F-4D97-AF65-F5344CB8AC3E}">
        <p14:creationId xmlns:p14="http://schemas.microsoft.com/office/powerpoint/2010/main" val="396125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https://www.youtube.com/watch?v=Bjee0QgqC10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5363B-810C-4065-AEF7-90C1F8936B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16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Bjee0QgqC10?si=llGrHSd3fEr6kUbT" TargetMode="Externa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Y6eFTuh0bxY?si=zZ0aiF6aosz_pZAv" TargetMode="Externa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What is puberty</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Wellbeing</a:t>
              </a: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3895682"/>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solidFill>
                  <a:prstClr val="black"/>
                </a:solidFill>
                <a:latin typeface="Franklin Gothic Book" panose="020B0503020102020204" pitchFamily="34" charset="0"/>
              </a:rPr>
              <a:t>“</a:t>
            </a:r>
            <a:r>
              <a:rPr lang="en-US" sz="2400" dirty="0"/>
              <a:t>how we interact with other people in different situations”</a:t>
            </a: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a:t>
            </a:r>
            <a:r>
              <a:rPr lang="en-US" sz="2426" dirty="0" smtClean="0">
                <a:solidFill>
                  <a:prstClr val="black"/>
                </a:solidFill>
                <a:latin typeface="Franklin Gothic Book" panose="020B0503020102020204" pitchFamily="34" charset="0"/>
              </a:rPr>
              <a:t>there is stigma (negative thoughts) around mental health</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Give one reason why personal hygiene is important</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50383" y="3918305"/>
            <a:ext cx="11087909" cy="10109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Social Health</a:t>
            </a:r>
            <a:endParaRPr lang="en-GB" sz="1940" b="1" kern="0" dirty="0">
              <a:solidFill>
                <a:prstClr val="white"/>
              </a:solidFill>
              <a:latin typeface="Calibri" panose="020F0502020204030204"/>
            </a:endParaRPr>
          </a:p>
        </p:txBody>
      </p:sp>
      <p:sp>
        <p:nvSpPr>
          <p:cNvPr id="22" name="Rectangle 21"/>
          <p:cNvSpPr/>
          <p:nvPr/>
        </p:nvSpPr>
        <p:spPr>
          <a:xfrm>
            <a:off x="633974" y="5002559"/>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
        <p:nvSpPr>
          <p:cNvPr id="24" name="Rectangle 23"/>
          <p:cNvSpPr/>
          <p:nvPr/>
        </p:nvSpPr>
        <p:spPr>
          <a:xfrm>
            <a:off x="651259" y="5915363"/>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Prevents illness, prevent body odour, protects skin, helps to avoid embarrassment</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765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Growth spurt and weight gain – </a:t>
            </a:r>
            <a:r>
              <a:rPr lang="en-US" sz="3638" dirty="0" smtClean="0"/>
              <a:t>the body is growing which explains why people get hungrier as they need to fuel this growth. Growth happens at different times and in different ways which is why people are different shapes and sizes.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5111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Stretch marks – </a:t>
            </a:r>
            <a:r>
              <a:rPr lang="en-US" sz="3638" dirty="0" smtClean="0"/>
              <a:t>due to growth spurts people may develop stretch marks which are dark purple lines around the hips, thighs and breasts. However they do fade over time.</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53094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Genitals grow – </a:t>
            </a:r>
            <a:r>
              <a:rPr lang="en-US" sz="3638" dirty="0" smtClean="0"/>
              <a:t>just like the rest of the body, genitals grow. Just like the body, genitals grow into all different shapes and sizes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416764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Sweat more – </a:t>
            </a:r>
            <a:r>
              <a:rPr lang="en-US" sz="3638" dirty="0" smtClean="0"/>
              <a:t>This causes body </a:t>
            </a:r>
            <a:r>
              <a:rPr lang="en-US" sz="3638" dirty="0" err="1" smtClean="0"/>
              <a:t>odour</a:t>
            </a:r>
            <a:r>
              <a:rPr lang="en-US" sz="3638" dirty="0" smtClean="0"/>
              <a:t> and happens especially around feet, genitals and underarms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47955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Spots and Acne – </a:t>
            </a:r>
            <a:r>
              <a:rPr lang="en-US" sz="3638" dirty="0" smtClean="0"/>
              <a:t>This happens around the face, neck, chest and back and is caused by the body producing too much oil, which clogs up the pores in the skin. There are 3 times of spots – blackheads, whiteheads and blind spots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113721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physical changes that happen to everyone during puberty are:</a:t>
            </a:r>
          </a:p>
          <a:p>
            <a:pPr marL="0" indent="0">
              <a:buNone/>
            </a:pPr>
            <a:endParaRPr lang="en-US" sz="3638" dirty="0"/>
          </a:p>
          <a:p>
            <a:pPr marL="0" indent="0">
              <a:buNone/>
            </a:pPr>
            <a:r>
              <a:rPr lang="en-US" sz="3638" dirty="0" smtClean="0"/>
              <a:t>- </a:t>
            </a:r>
            <a:r>
              <a:rPr lang="en-US" sz="3638" b="1" dirty="0" smtClean="0"/>
              <a:t>Thicker body hair – </a:t>
            </a:r>
            <a:r>
              <a:rPr lang="en-US" sz="3638" dirty="0" smtClean="0"/>
              <a:t>hair around the body gets thicker including around genitals (pubic hair). Body hair starts of fluffy but gets coarser, thicker and more curly over time.</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65134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77500" lnSpcReduction="20000"/>
          </a:bodyPr>
          <a:lstStyle/>
          <a:p>
            <a:pPr marL="0" indent="0">
              <a:buNone/>
            </a:pPr>
            <a:r>
              <a:rPr lang="en-US" sz="3638" dirty="0" smtClean="0"/>
              <a:t>Spots and Acne is a physical change that young people struggle with the most.</a:t>
            </a:r>
          </a:p>
          <a:p>
            <a:pPr marL="0" indent="0">
              <a:buNone/>
            </a:pPr>
            <a:endParaRPr lang="en-US" sz="3638" dirty="0"/>
          </a:p>
          <a:p>
            <a:pPr marL="1143000" indent="-1143000">
              <a:buFont typeface="Arial" panose="020B0604020202020204" pitchFamily="34" charset="0"/>
              <a:buAutoNum type="arabicPeriod"/>
            </a:pPr>
            <a:r>
              <a:rPr lang="en-US" sz="4000" dirty="0"/>
              <a:t>In the margin write “SYV” – This stands for “Secure Your Voice”</a:t>
            </a:r>
          </a:p>
          <a:p>
            <a:pPr marL="1143000" indent="-1143000">
              <a:buFont typeface="Arial" panose="020B0604020202020204" pitchFamily="34" charset="0"/>
              <a:buAutoNum type="arabicPeriod"/>
            </a:pPr>
            <a:r>
              <a:rPr lang="en-US" sz="4000" dirty="0"/>
              <a:t>Highlight “SYV”</a:t>
            </a:r>
          </a:p>
          <a:p>
            <a:pPr marL="1143000" indent="-1143000">
              <a:buFont typeface="Arial" panose="020B0604020202020204" pitchFamily="34" charset="0"/>
              <a:buAutoNum type="arabicPeriod"/>
            </a:pPr>
            <a:r>
              <a:rPr lang="en-US" sz="4000" dirty="0" smtClean="0"/>
              <a:t>Answer the question:</a:t>
            </a:r>
          </a:p>
          <a:p>
            <a:pPr marL="1143000" indent="-1143000">
              <a:buFont typeface="Arial" panose="020B0604020202020204" pitchFamily="34" charset="0"/>
              <a:buAutoNum type="arabicPeriod"/>
            </a:pPr>
            <a:endParaRPr lang="en-US" sz="4000" dirty="0"/>
          </a:p>
          <a:p>
            <a:pPr marL="0" indent="0">
              <a:buNone/>
            </a:pPr>
            <a:r>
              <a:rPr lang="en-US" sz="4000" b="1" dirty="0" smtClean="0"/>
              <a:t>“Why do you think young people struggle most with spots and acne?”</a:t>
            </a:r>
            <a:endParaRPr lang="en-US" sz="4000"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Physical changes that happen during puberty</a:t>
            </a:r>
            <a:endParaRPr sz="2426" spc="27" dirty="0"/>
          </a:p>
        </p:txBody>
      </p:sp>
      <p:pic>
        <p:nvPicPr>
          <p:cNvPr id="9" name="Picture 8"/>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48599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“Why do you think young people struggle most with spots and acne?”</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653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Although these are physical changes that happen to everyone, there are specific changes during puberty for girls and boys.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101331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The physical changes that are more specific to boys are:</a:t>
            </a:r>
          </a:p>
          <a:p>
            <a:pPr marL="0" indent="0">
              <a:buNone/>
            </a:pPr>
            <a:endParaRPr lang="en-US" sz="3638" dirty="0"/>
          </a:p>
          <a:p>
            <a:pPr>
              <a:buFontTx/>
              <a:buChar char="-"/>
            </a:pPr>
            <a:r>
              <a:rPr lang="en-US" sz="3638" b="1" dirty="0" smtClean="0"/>
              <a:t>Voice deepens </a:t>
            </a:r>
            <a:r>
              <a:rPr lang="en-US" sz="3638" dirty="0" smtClean="0"/>
              <a:t>(voice breaks) – happens due to the thickening of the vocal cords</a:t>
            </a:r>
          </a:p>
          <a:p>
            <a:pPr>
              <a:buFontTx/>
              <a:buChar char="-"/>
            </a:pPr>
            <a:r>
              <a:rPr lang="en-US" sz="3638" b="1" dirty="0" smtClean="0"/>
              <a:t>Muscle development </a:t>
            </a:r>
            <a:r>
              <a:rPr lang="en-US" sz="3638" dirty="0" smtClean="0"/>
              <a:t>– increased muscle mass and shoulders broaden</a:t>
            </a:r>
          </a:p>
          <a:p>
            <a:pPr>
              <a:buFontTx/>
              <a:buChar char="-"/>
            </a:pPr>
            <a:r>
              <a:rPr lang="en-US" sz="3638" b="1" dirty="0" smtClean="0"/>
              <a:t>Growth of facial hair </a:t>
            </a:r>
            <a:r>
              <a:rPr lang="en-US" sz="3638" dirty="0" smtClean="0"/>
              <a:t>– this is hair that appears on the face and is why some males have beards and mustaches</a:t>
            </a: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 - boys</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29239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6077"/>
            <a:ext cx="12191144" cy="6857517"/>
          </a:xfrm>
          <a:prstGeom prst="rect">
            <a:avLst/>
          </a:prstGeom>
        </p:spPr>
      </p:pic>
    </p:spTree>
    <p:extLst>
      <p:ext uri="{BB962C8B-B14F-4D97-AF65-F5344CB8AC3E}">
        <p14:creationId xmlns:p14="http://schemas.microsoft.com/office/powerpoint/2010/main" val="380384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The physical changes that are more specific to girls are:</a:t>
            </a:r>
          </a:p>
          <a:p>
            <a:pPr marL="0" indent="0">
              <a:buNone/>
            </a:pPr>
            <a:endParaRPr lang="en-US" sz="3638" dirty="0"/>
          </a:p>
          <a:p>
            <a:pPr>
              <a:buFontTx/>
              <a:buChar char="-"/>
            </a:pPr>
            <a:r>
              <a:rPr lang="en-US" sz="3638" b="1" dirty="0" smtClean="0"/>
              <a:t>Breast development</a:t>
            </a:r>
            <a:r>
              <a:rPr lang="en-US" sz="3638" dirty="0" smtClean="0"/>
              <a:t> – happens over a period of time. This development is different for every girl.</a:t>
            </a:r>
          </a:p>
          <a:p>
            <a:pPr>
              <a:buFontTx/>
              <a:buChar char="-"/>
            </a:pPr>
            <a:r>
              <a:rPr lang="en-US" sz="3638" b="1" dirty="0" smtClean="0"/>
              <a:t>Menstruation (periods) begin</a:t>
            </a:r>
            <a:r>
              <a:rPr lang="en-US" sz="3638" dirty="0" smtClean="0"/>
              <a:t> – This happens at different times and over time this will regulate to happen approximately every 28 days</a:t>
            </a:r>
          </a:p>
          <a:p>
            <a:pPr>
              <a:buFontTx/>
              <a:buChar char="-"/>
            </a:pPr>
            <a:r>
              <a:rPr lang="en-US" sz="3638" b="1" dirty="0" smtClean="0"/>
              <a:t>Body shape changes – </a:t>
            </a:r>
            <a:r>
              <a:rPr lang="en-US" sz="3638" dirty="0" smtClean="0"/>
              <a:t>Hips widen and fat distribution shifts around thighs, buttocks and breasts. This is different for every girl, hence why all girls are different shapes and sizes</a:t>
            </a:r>
            <a:endParaRPr lang="en-US" sz="3638"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 - girls</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276762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Complete the sentences below:</a:t>
            </a:r>
          </a:p>
          <a:p>
            <a:pPr marL="0" indent="0">
              <a:buNone/>
            </a:pPr>
            <a:endParaRPr lang="en-US" sz="3638" b="1" dirty="0"/>
          </a:p>
          <a:p>
            <a:pPr marL="742950" indent="-742950">
              <a:buAutoNum type="arabicPeriod"/>
            </a:pPr>
            <a:r>
              <a:rPr lang="en-US" sz="3638" dirty="0" smtClean="0"/>
              <a:t>A physical change during puberty that is unique to boys is…</a:t>
            </a:r>
          </a:p>
          <a:p>
            <a:pPr marL="742950" indent="-742950">
              <a:buAutoNum type="arabicPeriod"/>
            </a:pPr>
            <a:endParaRPr lang="en-US" sz="3638" b="1" dirty="0"/>
          </a:p>
          <a:p>
            <a:pPr marL="742950" indent="-742950">
              <a:buAutoNum type="arabicPeriod"/>
            </a:pPr>
            <a:r>
              <a:rPr lang="en-US" sz="3638" dirty="0" smtClean="0"/>
              <a:t>A physical change during puberty that is unique to girls is…</a:t>
            </a: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during puberty - girls</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29115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228589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the voice breaks</a:t>
            </a:r>
            <a:endParaRPr lang="en-US" sz="3638" dirty="0"/>
          </a:p>
          <a:p>
            <a:pPr marL="0" indent="0">
              <a:buNone/>
            </a:pPr>
            <a:endParaRPr lang="en-US" sz="3638" dirty="0"/>
          </a:p>
          <a:p>
            <a:pPr marL="0" indent="0">
              <a:buNone/>
            </a:pPr>
            <a:r>
              <a:rPr lang="en-US" sz="3638" dirty="0" smtClean="0">
                <a:solidFill>
                  <a:srgbClr val="FF0000"/>
                </a:solidFill>
              </a:rPr>
              <a:t>Boys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08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menstruation starts</a:t>
            </a:r>
            <a:endParaRPr lang="en-US" sz="3638" dirty="0"/>
          </a:p>
          <a:p>
            <a:pPr marL="0" indent="0">
              <a:buNone/>
            </a:pPr>
            <a:endParaRPr lang="en-US" sz="3638" dirty="0"/>
          </a:p>
          <a:p>
            <a:pPr marL="0" indent="0">
              <a:buNone/>
            </a:pPr>
            <a:r>
              <a:rPr lang="en-US" sz="3638" dirty="0" smtClean="0">
                <a:solidFill>
                  <a:srgbClr val="FF0000"/>
                </a:solidFill>
              </a:rPr>
              <a:t>Girls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2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body hair gets thicker</a:t>
            </a:r>
            <a:endParaRPr lang="en-US" sz="3638" dirty="0"/>
          </a:p>
          <a:p>
            <a:pPr marL="0" indent="0">
              <a:buNone/>
            </a:pPr>
            <a:endParaRPr lang="en-US" sz="3638" dirty="0"/>
          </a:p>
          <a:p>
            <a:pPr marL="0" indent="0">
              <a:buNone/>
            </a:pPr>
            <a:r>
              <a:rPr lang="en-US" sz="3638" dirty="0" smtClean="0">
                <a:solidFill>
                  <a:srgbClr val="FF0000"/>
                </a:solidFill>
              </a:rPr>
              <a:t>Everyone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40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Is the answer </a:t>
            </a:r>
            <a:r>
              <a:rPr lang="en-US" sz="3638" b="1" dirty="0" smtClean="0"/>
              <a:t>boys, girls</a:t>
            </a:r>
            <a:r>
              <a:rPr lang="en-US" sz="3638" dirty="0" smtClean="0"/>
              <a:t> or </a:t>
            </a:r>
            <a:r>
              <a:rPr lang="en-US" sz="3638" b="1" dirty="0" smtClean="0"/>
              <a:t>everyone</a:t>
            </a:r>
            <a:endParaRPr lang="en-US" sz="3638" dirty="0"/>
          </a:p>
          <a:p>
            <a:pPr marL="0" indent="0">
              <a:buNone/>
            </a:pPr>
            <a:endParaRPr lang="en-US" sz="3638" dirty="0"/>
          </a:p>
          <a:p>
            <a:pPr marL="0" indent="0">
              <a:buNone/>
            </a:pPr>
            <a:r>
              <a:rPr lang="en-US" sz="3638" dirty="0" smtClean="0"/>
              <a:t>During puberty spots/acne happens</a:t>
            </a:r>
            <a:endParaRPr lang="en-US" sz="3638" dirty="0"/>
          </a:p>
          <a:p>
            <a:pPr marL="0" indent="0">
              <a:buNone/>
            </a:pPr>
            <a:endParaRPr lang="en-US" sz="3638" dirty="0"/>
          </a:p>
          <a:p>
            <a:pPr marL="0" indent="0">
              <a:buNone/>
            </a:pPr>
            <a:r>
              <a:rPr lang="en-US" sz="3638" dirty="0" smtClean="0">
                <a:solidFill>
                  <a:srgbClr val="FF0000"/>
                </a:solidFill>
              </a:rPr>
              <a:t>Everyone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79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813471" y="1480348"/>
            <a:ext cx="2547256" cy="5108889"/>
          </a:xfrm>
        </p:spPr>
        <p:txBody>
          <a:bodyPr>
            <a:normAutofit fontScale="92500" lnSpcReduction="10000"/>
          </a:bodyPr>
          <a:lstStyle/>
          <a:p>
            <a:pPr marL="0" indent="0">
              <a:buNone/>
            </a:pPr>
            <a:r>
              <a:rPr lang="en-US" sz="3638" dirty="0" smtClean="0"/>
              <a:t>While watching the video write down as many emotional &amp; social changes that happen during puberty as you can</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that happen during puberty</a:t>
            </a:r>
            <a:endParaRPr sz="2426" spc="27" dirty="0"/>
          </a:p>
        </p:txBody>
      </p:sp>
      <p:pic>
        <p:nvPicPr>
          <p:cNvPr id="3" name="Bjee0QgqC10"/>
          <p:cNvPicPr>
            <a:picLocks noRot="1" noChangeAspect="1"/>
          </p:cNvPicPr>
          <p:nvPr>
            <a:videoFile r:link="rId1"/>
          </p:nvPr>
        </p:nvPicPr>
        <p:blipFill>
          <a:blip r:embed="rId6"/>
          <a:stretch>
            <a:fillRect/>
          </a:stretch>
        </p:blipFill>
        <p:spPr>
          <a:xfrm>
            <a:off x="119743" y="1134055"/>
            <a:ext cx="9698101" cy="5455182"/>
          </a:xfrm>
          <a:prstGeom prst="rect">
            <a:avLst/>
          </a:prstGeom>
        </p:spPr>
      </p:pic>
    </p:spTree>
    <p:extLst>
      <p:ext uri="{BB962C8B-B14F-4D97-AF65-F5344CB8AC3E}">
        <p14:creationId xmlns:p14="http://schemas.microsoft.com/office/powerpoint/2010/main" val="292785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next number of slides will go over the </a:t>
            </a:r>
            <a:r>
              <a:rPr lang="en-US" sz="3638" b="1" dirty="0" smtClean="0"/>
              <a:t>emotional/social</a:t>
            </a:r>
            <a:r>
              <a:rPr lang="en-US" sz="3638" dirty="0" smtClean="0"/>
              <a:t> changes that happen during puberty.</a:t>
            </a:r>
          </a:p>
          <a:p>
            <a:pPr marL="0" indent="0">
              <a:buNone/>
            </a:pPr>
            <a:endParaRPr lang="en-US" sz="3638" dirty="0"/>
          </a:p>
          <a:p>
            <a:pPr marL="0" indent="0">
              <a:buNone/>
            </a:pPr>
            <a:r>
              <a:rPr lang="en-US" sz="3638" b="1" dirty="0" smtClean="0"/>
              <a:t>Task</a:t>
            </a:r>
            <a:r>
              <a:rPr lang="en-US" sz="3638" dirty="0" smtClean="0"/>
              <a:t> – use your red pen to add to your list of emotional/social changes that happen during puberty</a:t>
            </a:r>
            <a:endParaRPr lang="en-US" sz="3638" b="1"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a:t>
            </a:r>
            <a:r>
              <a:rPr lang="en-US" sz="2426" spc="6" dirty="0"/>
              <a:t>changes that happen during puberty</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348337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dirty="0" smtClean="0"/>
              <a:t>- </a:t>
            </a:r>
            <a:r>
              <a:rPr lang="en-US" sz="3638" b="1" dirty="0" smtClean="0"/>
              <a:t>Mood swings – </a:t>
            </a:r>
            <a:r>
              <a:rPr lang="en-US" sz="3638" dirty="0" smtClean="0"/>
              <a:t>emotions can change from 1 minute to the next. This can be from happy to sad, confused to anger.</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4844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What changes happen during puberty</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What physical changes happen to everyone?</a:t>
            </a:r>
          </a:p>
          <a:p>
            <a:pPr marL="138623" indent="-138623" defTabSz="554499">
              <a:lnSpc>
                <a:spcPct val="110000"/>
              </a:lnSpc>
              <a:spcBef>
                <a:spcPts val="607"/>
              </a:spcBef>
              <a:buFontTx/>
              <a:buChar char="-"/>
              <a:defRPr/>
            </a:pPr>
            <a:r>
              <a:rPr lang="en-US" sz="1940" b="1" dirty="0">
                <a:solidFill>
                  <a:prstClr val="black"/>
                </a:solidFill>
                <a:latin typeface="Comic Sans MS"/>
              </a:rPr>
              <a:t>What physical changes happen specifically to boys/girls</a:t>
            </a:r>
          </a:p>
          <a:p>
            <a:pPr marL="138623" indent="-138623" defTabSz="554499">
              <a:lnSpc>
                <a:spcPct val="110000"/>
              </a:lnSpc>
              <a:spcBef>
                <a:spcPts val="607"/>
              </a:spcBef>
              <a:buFontTx/>
              <a:buChar char="-"/>
              <a:defRPr/>
            </a:pPr>
            <a:r>
              <a:rPr lang="en-US" sz="1940" b="1" dirty="0">
                <a:solidFill>
                  <a:prstClr val="black"/>
                </a:solidFill>
                <a:latin typeface="Comic Sans MS"/>
              </a:rPr>
              <a:t>What emotional changes happen during puberty</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54569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dirty="0" smtClean="0"/>
              <a:t>- </a:t>
            </a:r>
            <a:r>
              <a:rPr lang="en-US" sz="3638" b="1" dirty="0" smtClean="0"/>
              <a:t>Thoughts about body image – </a:t>
            </a:r>
            <a:r>
              <a:rPr lang="en-US" sz="3638" dirty="0" smtClean="0"/>
              <a:t>People become more concerned about how they look and what clothes they wear.</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33723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dirty="0" smtClean="0"/>
              <a:t>- </a:t>
            </a:r>
            <a:r>
              <a:rPr lang="en-US" sz="3638" b="1" dirty="0" smtClean="0"/>
              <a:t>Tastes change – </a:t>
            </a:r>
            <a:r>
              <a:rPr lang="en-US" sz="3638" dirty="0" smtClean="0"/>
              <a:t>This is not just about what foods people enjoy but also clothes, music, friends. What people liked before might not be what they like now.</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254552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b="1" dirty="0" smtClean="0"/>
              <a:t>-Desire for more independence – </a:t>
            </a:r>
            <a:r>
              <a:rPr lang="en-US" sz="3638" dirty="0" smtClean="0"/>
              <a:t>This can be from family and friends. People may not always want to do what their parents/families want them to do</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719406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emotional/social changes that happen to everyone during puberty are:</a:t>
            </a:r>
          </a:p>
          <a:p>
            <a:pPr marL="0" indent="0">
              <a:buNone/>
            </a:pPr>
            <a:endParaRPr lang="en-US" sz="3638" dirty="0"/>
          </a:p>
          <a:p>
            <a:pPr marL="0" indent="0">
              <a:buNone/>
            </a:pPr>
            <a:r>
              <a:rPr lang="en-US" sz="3638" b="1" dirty="0" smtClean="0"/>
              <a:t>- Crushes – </a:t>
            </a:r>
            <a:r>
              <a:rPr lang="en-US" sz="3638" dirty="0" smtClean="0"/>
              <a:t>people might start to feel attracted to others</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4" name="Picture 3"/>
          <p:cNvPicPr>
            <a:picLocks noChangeAspect="1"/>
          </p:cNvPicPr>
          <p:nvPr/>
        </p:nvPicPr>
        <p:blipFill>
          <a:blip r:embed="rId4"/>
          <a:stretch>
            <a:fillRect/>
          </a:stretch>
        </p:blipFill>
        <p:spPr>
          <a:xfrm>
            <a:off x="7655728" y="1377829"/>
            <a:ext cx="4249280" cy="4993057"/>
          </a:xfrm>
          <a:prstGeom prst="rect">
            <a:avLst/>
          </a:prstGeom>
        </p:spPr>
      </p:pic>
    </p:spTree>
    <p:extLst>
      <p:ext uri="{BB962C8B-B14F-4D97-AF65-F5344CB8AC3E}">
        <p14:creationId xmlns:p14="http://schemas.microsoft.com/office/powerpoint/2010/main" val="140006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 emotional/social changes that happen to everyone during puberty are:</a:t>
            </a:r>
          </a:p>
          <a:p>
            <a:pPr marL="0" indent="0">
              <a:buNone/>
            </a:pPr>
            <a:endParaRPr lang="en-US" sz="3638" dirty="0"/>
          </a:p>
          <a:p>
            <a:pPr>
              <a:buFontTx/>
              <a:buChar char="-"/>
            </a:pPr>
            <a:r>
              <a:rPr lang="en-US" sz="3638" b="1" dirty="0" smtClean="0"/>
              <a:t>Mood swings</a:t>
            </a:r>
          </a:p>
          <a:p>
            <a:pPr>
              <a:buFontTx/>
              <a:buChar char="-"/>
            </a:pPr>
            <a:r>
              <a:rPr lang="en-US" sz="3638" b="1" dirty="0" smtClean="0"/>
              <a:t>Thoughts about body image</a:t>
            </a:r>
          </a:p>
          <a:p>
            <a:pPr>
              <a:buFontTx/>
              <a:buChar char="-"/>
            </a:pPr>
            <a:r>
              <a:rPr lang="en-US" sz="3638" b="1" dirty="0" smtClean="0"/>
              <a:t>Tastes change</a:t>
            </a:r>
          </a:p>
          <a:p>
            <a:pPr>
              <a:buFontTx/>
              <a:buChar char="-"/>
            </a:pPr>
            <a:r>
              <a:rPr lang="en-US" sz="3638" b="1" dirty="0" smtClean="0"/>
              <a:t>Desire for independence</a:t>
            </a:r>
          </a:p>
          <a:p>
            <a:pPr>
              <a:buFontTx/>
              <a:buChar char="-"/>
            </a:pPr>
            <a:r>
              <a:rPr lang="en-US" sz="3638" b="1" dirty="0" smtClean="0"/>
              <a:t>crushes</a:t>
            </a:r>
          </a:p>
          <a:p>
            <a:pPr>
              <a:buFontTx/>
              <a:buChar char="-"/>
            </a:pPr>
            <a:endParaRPr lang="en-US" sz="3638" b="1" dirty="0" smtClean="0"/>
          </a:p>
          <a:p>
            <a:pPr>
              <a:buFontTx/>
              <a:buChar char="-"/>
            </a:pPr>
            <a:endParaRPr lang="en-US" sz="3638" b="1" dirty="0" smtClean="0"/>
          </a:p>
          <a:p>
            <a:pPr>
              <a:buFontTx/>
              <a:buChar char="-"/>
            </a:pPr>
            <a:endParaRPr lang="en-US" sz="3638" b="1" dirty="0" smtClean="0"/>
          </a:p>
          <a:p>
            <a:pPr>
              <a:buFontTx/>
              <a:buChar char="-"/>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sp>
        <p:nvSpPr>
          <p:cNvPr id="9" name="Content Placeholder 2"/>
          <p:cNvSpPr txBox="1">
            <a:spLocks/>
          </p:cNvSpPr>
          <p:nvPr/>
        </p:nvSpPr>
        <p:spPr>
          <a:xfrm>
            <a:off x="7103430" y="1480505"/>
            <a:ext cx="4651619" cy="5108575"/>
          </a:xfrm>
          <a:prstGeom prst="rect">
            <a:avLst/>
          </a:prstGeom>
        </p:spPr>
        <p:txBody>
          <a:bodyPr vert="horz" lIns="91440" tIns="45720" rIns="91440" bIns="45720" rtlCol="0">
            <a:normAutofit fontScale="47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question:</a:t>
            </a:r>
          </a:p>
          <a:p>
            <a:pPr marL="0" indent="0">
              <a:buNone/>
            </a:pPr>
            <a:endParaRPr lang="en-US" sz="6000" dirty="0" smtClean="0"/>
          </a:p>
          <a:p>
            <a:pPr marL="0" indent="0">
              <a:buFont typeface="Arial" panose="020B0604020202020204" pitchFamily="34" charset="0"/>
              <a:buNone/>
            </a:pPr>
            <a:r>
              <a:rPr lang="en-US" sz="6000" dirty="0" smtClean="0"/>
              <a:t>“</a:t>
            </a:r>
            <a:r>
              <a:rPr lang="en-US" sz="6000" b="1" dirty="0" smtClean="0"/>
              <a:t>What emotional/social change do you think teenagers find most difficult?</a:t>
            </a:r>
            <a:endParaRPr lang="en-US" sz="6000" dirty="0" smtClean="0"/>
          </a:p>
        </p:txBody>
      </p:sp>
    </p:spTree>
    <p:extLst>
      <p:ext uri="{BB962C8B-B14F-4D97-AF65-F5344CB8AC3E}">
        <p14:creationId xmlns:p14="http://schemas.microsoft.com/office/powerpoint/2010/main" val="187956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“Why do you think young people struggle most with spots and acne?”</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Emotional/Social changes during Puberty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2796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4735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will experience stable moods”</a:t>
            </a:r>
            <a:endParaRPr lang="en-US" sz="3638" dirty="0"/>
          </a:p>
          <a:p>
            <a:pPr marL="0" indent="0">
              <a:buNone/>
            </a:pPr>
            <a:endParaRPr lang="en-US" sz="3638" dirty="0"/>
          </a:p>
          <a:p>
            <a:pPr marL="0" indent="0">
              <a:buNone/>
            </a:pPr>
            <a:r>
              <a:rPr lang="en-US" sz="3638" dirty="0" smtClean="0">
                <a:solidFill>
                  <a:srgbClr val="FF0000"/>
                </a:solidFill>
              </a:rPr>
              <a:t>False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113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might experience crushes”</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41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want to be more independent”</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2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a:t>In your Personal Development Tutor Time activity, you looked at </a:t>
            </a:r>
            <a:r>
              <a:rPr lang="en-US" sz="3638" dirty="0" smtClean="0"/>
              <a:t>puberty.</a:t>
            </a:r>
            <a:endParaRPr lang="en-US" sz="3638" dirty="0"/>
          </a:p>
          <a:p>
            <a:pPr marL="0" indent="0">
              <a:buNone/>
            </a:pPr>
            <a:r>
              <a:rPr lang="en-US" sz="3638" dirty="0" smtClean="0"/>
              <a:t>In </a:t>
            </a:r>
            <a:r>
              <a:rPr lang="en-US" sz="3638" dirty="0"/>
              <a:t>your books answer the following question:</a:t>
            </a:r>
          </a:p>
          <a:p>
            <a:pPr marL="0" indent="0">
              <a:buNone/>
            </a:pPr>
            <a:endParaRPr lang="en-US" sz="3638" dirty="0"/>
          </a:p>
          <a:p>
            <a:pPr marL="0" indent="0">
              <a:buNone/>
            </a:pPr>
            <a:r>
              <a:rPr lang="en-US" sz="3638" dirty="0"/>
              <a:t>“What is the definition of </a:t>
            </a:r>
            <a:r>
              <a:rPr lang="en-US" sz="3638" dirty="0" smtClean="0"/>
              <a:t>puberty?”</a:t>
            </a:r>
            <a:endParaRPr lang="en-US" sz="3638" dirty="0"/>
          </a:p>
          <a:p>
            <a:pPr marL="0" indent="0">
              <a:buNone/>
            </a:pPr>
            <a:r>
              <a:rPr lang="en-US" sz="3638" b="1" dirty="0"/>
              <a:t>Sentence starter </a:t>
            </a:r>
            <a:r>
              <a:rPr lang="en-US" sz="3638" dirty="0"/>
              <a:t>– </a:t>
            </a:r>
            <a:r>
              <a:rPr lang="en-US" sz="3638" dirty="0" smtClean="0"/>
              <a:t>“Puberty is…”</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301436" y="1261997"/>
            <a:ext cx="4249280" cy="4993057"/>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“During puberty people will enjoy the same music and </a:t>
            </a:r>
            <a:r>
              <a:rPr lang="en-US" sz="3638" dirty="0" err="1" smtClean="0"/>
              <a:t>tv</a:t>
            </a:r>
            <a:r>
              <a:rPr lang="en-US" sz="3638" dirty="0" smtClean="0"/>
              <a:t> shows they liked when they were younger”</a:t>
            </a:r>
            <a:endParaRPr lang="en-US" sz="3638" dirty="0"/>
          </a:p>
          <a:p>
            <a:pPr marL="0" indent="0">
              <a:buNone/>
            </a:pPr>
            <a:endParaRPr lang="en-US" sz="3638" dirty="0"/>
          </a:p>
          <a:p>
            <a:pPr marL="0" indent="0">
              <a:buNone/>
            </a:pPr>
            <a:r>
              <a:rPr lang="en-US" sz="3638" dirty="0" smtClean="0">
                <a:solidFill>
                  <a:srgbClr val="FF0000"/>
                </a:solidFill>
              </a:rPr>
              <a:t>False (mostly) – some of this may stay the same particularly music</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9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367403"/>
          </a:xfrm>
        </p:spPr>
        <p:txBody>
          <a:bodyPr>
            <a:normAutofit fontScale="85000" lnSpcReduction="20000"/>
          </a:bodyPr>
          <a:lstStyle/>
          <a:p>
            <a:pPr marL="0" indent="0">
              <a:buNone/>
            </a:pPr>
            <a:r>
              <a:rPr lang="en-US" sz="4000" dirty="0"/>
              <a:t>Jake is 13 years old, and he's noticing a lot of changes happening to his body. His voice has started to crack, and it's getting deeper, which makes him feel self-conscious when he talks in class. He's also seeing hair grow on his face and under his arms, and he’s worried because he seems to be growing much faster than his friends. Jake is confused and embarrassed about these changes, and he's not sure if what’s happening is normal.</a:t>
            </a: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376577"/>
            <a:ext cx="5214256" cy="5367403"/>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t>Questions – discuss with your partner and be ready to share with the class</a:t>
            </a:r>
          </a:p>
          <a:p>
            <a:pPr marL="0" indent="0">
              <a:buFont typeface="Arial" panose="020B0604020202020204" pitchFamily="34" charset="0"/>
              <a:buNone/>
            </a:pPr>
            <a:endParaRPr lang="en-US" sz="4000" b="1" dirty="0"/>
          </a:p>
          <a:p>
            <a:pPr marL="742950" indent="-742950">
              <a:buFont typeface="Arial" panose="020B0604020202020204" pitchFamily="34" charset="0"/>
              <a:buAutoNum type="arabicPeriod"/>
            </a:pPr>
            <a:r>
              <a:rPr lang="en-US" sz="4000" dirty="0" smtClean="0"/>
              <a:t>What process is Jake currently experiencing?</a:t>
            </a:r>
          </a:p>
          <a:p>
            <a:pPr marL="742950" indent="-742950">
              <a:buFont typeface="Arial" panose="020B0604020202020204" pitchFamily="34" charset="0"/>
              <a:buAutoNum type="arabicPeriod"/>
            </a:pPr>
            <a:r>
              <a:rPr lang="en-US" sz="4000" dirty="0" smtClean="0"/>
              <a:t>Are the changes that Jake is experiencing normal?</a:t>
            </a:r>
          </a:p>
          <a:p>
            <a:pPr marL="742950" indent="-742950">
              <a:buFont typeface="Arial" panose="020B0604020202020204" pitchFamily="34" charset="0"/>
              <a:buAutoNum type="arabicPeriod"/>
            </a:pPr>
            <a:r>
              <a:rPr lang="en-US" sz="4000" dirty="0" smtClean="0"/>
              <a:t>What advice would you give Jake?</a:t>
            </a: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26292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596003"/>
          </a:xfrm>
        </p:spPr>
        <p:txBody>
          <a:bodyPr>
            <a:normAutofit fontScale="85000" lnSpcReduction="10000"/>
          </a:bodyPr>
          <a:lstStyle/>
          <a:p>
            <a:pPr marL="0" indent="0">
              <a:buNone/>
            </a:pPr>
            <a:r>
              <a:rPr lang="en-US" sz="4000" dirty="0"/>
              <a:t>Sophia is 13 years old and has recently started noticing changes in her body. Her breasts are growing, and she’s just started her period, which makes her feel awkward around her friends. She’s also noticed that her emotions change quickly—sometimes she’s happy, and other times she feels sad for no reason. Sophia is confused and feels like she’s the only one going through these changes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135586" y="1376577"/>
            <a:ext cx="5214256" cy="5367403"/>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t>Questions – discuss with your partner and be ready to share with the class</a:t>
            </a:r>
          </a:p>
          <a:p>
            <a:pPr marL="0" indent="0">
              <a:buFont typeface="Arial" panose="020B0604020202020204" pitchFamily="34" charset="0"/>
              <a:buNone/>
            </a:pPr>
            <a:endParaRPr lang="en-US" sz="4000" b="1" dirty="0"/>
          </a:p>
          <a:p>
            <a:pPr marL="742950" indent="-742950">
              <a:buFont typeface="Arial" panose="020B0604020202020204" pitchFamily="34" charset="0"/>
              <a:buAutoNum type="arabicPeriod"/>
            </a:pPr>
            <a:r>
              <a:rPr lang="en-US" sz="4000" dirty="0" smtClean="0"/>
              <a:t>Are the changes that Sophia is experiencing normal?</a:t>
            </a:r>
          </a:p>
          <a:p>
            <a:pPr marL="742950" indent="-742950">
              <a:buFont typeface="Arial" panose="020B0604020202020204" pitchFamily="34" charset="0"/>
              <a:buAutoNum type="arabicPeriod"/>
            </a:pPr>
            <a:r>
              <a:rPr lang="en-US" sz="4000" dirty="0" smtClean="0"/>
              <a:t>What advice would you give Sophia?</a:t>
            </a: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26110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827601"/>
          </a:xfrm>
        </p:spPr>
        <p:txBody>
          <a:bodyPr>
            <a:normAutofit fontScale="70000" lnSpcReduction="20000"/>
          </a:bodyPr>
          <a:lstStyle/>
          <a:p>
            <a:pPr marL="0" indent="0">
              <a:buNone/>
            </a:pPr>
            <a:r>
              <a:rPr lang="en-US" sz="4000" dirty="0" smtClean="0"/>
              <a:t>Imagine you are now 18 years old and you have largely completed the puberty process.</a:t>
            </a:r>
          </a:p>
          <a:p>
            <a:pPr marL="0" indent="0">
              <a:buNone/>
            </a:pPr>
            <a:endParaRPr lang="en-US" sz="4000" dirty="0"/>
          </a:p>
          <a:p>
            <a:pPr marL="0" indent="0">
              <a:buNone/>
            </a:pPr>
            <a:r>
              <a:rPr lang="en-US" sz="4000" dirty="0" smtClean="0"/>
              <a:t>Choose if you have a younger brother or sister who is 12 years old. You have started to notice changes in them.</a:t>
            </a:r>
          </a:p>
          <a:p>
            <a:pPr marL="0" indent="0">
              <a:buNone/>
            </a:pPr>
            <a:endParaRPr lang="en-US" sz="4000" dirty="0"/>
          </a:p>
          <a:p>
            <a:pPr marL="0" indent="0">
              <a:buNone/>
            </a:pPr>
            <a:r>
              <a:rPr lang="en-US" sz="4000" dirty="0" smtClean="0"/>
              <a:t>What advice would you give them? What could you tell them about what they might experience over the next few months and years?</a:t>
            </a:r>
          </a:p>
          <a:p>
            <a:pPr marL="0" indent="0">
              <a:buNone/>
            </a:pPr>
            <a:endParaRPr lang="en-US" sz="4000" dirty="0"/>
          </a:p>
          <a:p>
            <a:pPr marL="0" indent="0">
              <a:buNone/>
            </a:pPr>
            <a:r>
              <a:rPr lang="en-US" sz="4000" dirty="0" smtClean="0"/>
              <a:t>Write out your answers in your books. Be ready to share your answers with the class as part of a class discussion.</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pic>
        <p:nvPicPr>
          <p:cNvPr id="2" name="Picture 1"/>
          <p:cNvPicPr>
            <a:picLocks noChangeAspect="1"/>
          </p:cNvPicPr>
          <p:nvPr/>
        </p:nvPicPr>
        <p:blipFill>
          <a:blip r:embed="rId4"/>
          <a:stretch>
            <a:fillRect/>
          </a:stretch>
        </p:blipFill>
        <p:spPr>
          <a:xfrm>
            <a:off x="7243725" y="1538264"/>
            <a:ext cx="4249280" cy="4993057"/>
          </a:xfrm>
          <a:prstGeom prst="rect">
            <a:avLst/>
          </a:prstGeom>
        </p:spPr>
      </p:pic>
    </p:spTree>
    <p:extLst>
      <p:ext uri="{BB962C8B-B14F-4D97-AF65-F5344CB8AC3E}">
        <p14:creationId xmlns:p14="http://schemas.microsoft.com/office/powerpoint/2010/main" val="344996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changes during puberty for </a:t>
            </a:r>
            <a:r>
              <a:rPr lang="en-US" sz="4366" dirty="0"/>
              <a:t>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544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67" y="121046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Extension Activity</a:t>
            </a:r>
            <a:endParaRPr lang="en-GB" sz="4851" dirty="0"/>
          </a:p>
        </p:txBody>
      </p:sp>
      <p:sp>
        <p:nvSpPr>
          <p:cNvPr id="7" name="Content Placeholder 2"/>
          <p:cNvSpPr>
            <a:spLocks noGrp="1"/>
          </p:cNvSpPr>
          <p:nvPr>
            <p:ph idx="1"/>
          </p:nvPr>
        </p:nvSpPr>
        <p:spPr>
          <a:xfrm>
            <a:off x="10010273" y="1211027"/>
            <a:ext cx="1925053" cy="5237899"/>
          </a:xfrm>
        </p:spPr>
        <p:txBody>
          <a:bodyPr>
            <a:normAutofit fontScale="92500" lnSpcReduction="20000"/>
          </a:bodyPr>
          <a:lstStyle/>
          <a:p>
            <a:pPr marL="0" indent="0">
              <a:buNone/>
            </a:pPr>
            <a:r>
              <a:rPr lang="en-US" dirty="0" smtClean="0"/>
              <a:t>The word search below contains keywords from the lesson. Can you find any? </a:t>
            </a:r>
            <a:endParaRPr lang="en-US" dirty="0"/>
          </a:p>
          <a:p>
            <a:pPr marL="0" indent="0">
              <a:buNone/>
            </a:pPr>
            <a:r>
              <a:rPr lang="en-US" dirty="0" smtClean="0"/>
              <a:t>Words are written vertically, horizontally, diagonally and backwards</a:t>
            </a:r>
          </a:p>
        </p:txBody>
      </p:sp>
      <p:pic>
        <p:nvPicPr>
          <p:cNvPr id="2" name="Picture 1"/>
          <p:cNvPicPr>
            <a:picLocks noChangeAspect="1"/>
          </p:cNvPicPr>
          <p:nvPr/>
        </p:nvPicPr>
        <p:blipFill rotWithShape="1">
          <a:blip r:embed="rId4"/>
          <a:srcRect l="68006" t="25297" r="2894" b="40976"/>
          <a:stretch/>
        </p:blipFill>
        <p:spPr>
          <a:xfrm>
            <a:off x="136925" y="979989"/>
            <a:ext cx="9873348" cy="6007976"/>
          </a:xfrm>
          <a:prstGeom prst="rect">
            <a:avLst/>
          </a:prstGeom>
        </p:spPr>
      </p:pic>
    </p:spTree>
    <p:extLst>
      <p:ext uri="{BB962C8B-B14F-4D97-AF65-F5344CB8AC3E}">
        <p14:creationId xmlns:p14="http://schemas.microsoft.com/office/powerpoint/2010/main" val="22584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Puberty is…</a:t>
            </a:r>
          </a:p>
          <a:p>
            <a:pPr marL="0" indent="0">
              <a:buNone/>
            </a:pPr>
            <a:endParaRPr lang="en-US" sz="3638" dirty="0"/>
          </a:p>
          <a:p>
            <a:pPr marL="0" indent="0">
              <a:buNone/>
            </a:pPr>
            <a:r>
              <a:rPr lang="en-US" sz="3638" dirty="0"/>
              <a:t>“a period of time when a child’s body starts to develop into an adult body”</a:t>
            </a:r>
          </a:p>
          <a:p>
            <a:pPr marL="0" indent="0">
              <a:buNone/>
            </a:pPr>
            <a:endParaRPr lang="en-US" sz="3638" dirty="0"/>
          </a:p>
          <a:p>
            <a:pPr marL="0" indent="0">
              <a:buNone/>
            </a:pPr>
            <a:r>
              <a:rPr lang="en-US" sz="3638" b="1" dirty="0"/>
              <a:t>Task</a:t>
            </a:r>
            <a:r>
              <a:rPr lang="en-US" sz="3638" dirty="0"/>
              <a:t> – use your red pen to add to what you had written down.</a:t>
            </a:r>
            <a:endParaRPr lang="en-US" sz="3638" b="1"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301436" y="1261997"/>
            <a:ext cx="4249280" cy="4993057"/>
          </a:xfrm>
          <a:prstGeom prst="rect">
            <a:avLst/>
          </a:prstGeom>
        </p:spPr>
      </p:pic>
    </p:spTree>
    <p:extLst>
      <p:ext uri="{BB962C8B-B14F-4D97-AF65-F5344CB8AC3E}">
        <p14:creationId xmlns:p14="http://schemas.microsoft.com/office/powerpoint/2010/main" val="290277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350" y="1386827"/>
            <a:ext cx="3276827" cy="5905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871" y="2354263"/>
            <a:ext cx="4607627" cy="74432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278" y="1211183"/>
            <a:ext cx="1133554" cy="114308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70000" lnSpcReduction="20000"/>
          </a:bodyPr>
          <a:lstStyle/>
          <a:p>
            <a:pPr marL="0" indent="0">
              <a:buNone/>
            </a:pPr>
            <a:r>
              <a:rPr lang="en-US" sz="3638" dirty="0"/>
              <a:t>This links to the Golden Thread of </a:t>
            </a:r>
            <a:r>
              <a:rPr lang="en-US" sz="3638" b="1" dirty="0"/>
              <a:t>“Secure your Wellbeing” </a:t>
            </a:r>
            <a:r>
              <a:rPr lang="en-US" sz="3638" dirty="0" smtClean="0"/>
              <a:t>as people can struggle mentally with changes during puberty but it is important to understand these changes are natural</a:t>
            </a:r>
          </a:p>
          <a:p>
            <a:pPr marL="0" indent="0">
              <a:buNone/>
            </a:pPr>
            <a:endParaRPr lang="en-US" sz="3638" b="1" dirty="0"/>
          </a:p>
          <a:p>
            <a:pPr marL="0" indent="0">
              <a:buNone/>
            </a:pPr>
            <a:r>
              <a:rPr lang="en-US" sz="3638" b="1" dirty="0">
                <a:solidFill>
                  <a:srgbClr val="323232"/>
                </a:solidFill>
                <a:latin typeface="Calibri" panose="020F0502020204030204"/>
              </a:rPr>
              <a:t>Article </a:t>
            </a:r>
            <a:r>
              <a:rPr lang="en-US" sz="3638" b="1" dirty="0" smtClean="0">
                <a:solidFill>
                  <a:srgbClr val="323232"/>
                </a:solidFill>
                <a:latin typeface="Calibri" panose="020F0502020204030204"/>
              </a:rPr>
              <a:t>24</a:t>
            </a:r>
            <a:r>
              <a:rPr lang="en-US" sz="3638" dirty="0" smtClean="0">
                <a:solidFill>
                  <a:srgbClr val="323232"/>
                </a:solidFill>
                <a:latin typeface="Calibri" panose="020F0502020204030204"/>
              </a:rPr>
              <a:t> states that children have the right to information about how to stay healthy. It is important to understand puberty as it can be a difficult time due to heightened emotions during puberty</a:t>
            </a:r>
          </a:p>
          <a:p>
            <a:pPr marL="0" indent="0">
              <a:buNone/>
            </a:pPr>
            <a:endParaRPr lang="en-US" sz="3638" dirty="0">
              <a:solidFill>
                <a:srgbClr val="323232"/>
              </a:solidFill>
              <a:latin typeface="Calibri" panose="020F0502020204030204"/>
            </a:endParaRPr>
          </a:p>
          <a:p>
            <a:pPr marL="0" indent="0">
              <a:buNone/>
            </a:pPr>
            <a:r>
              <a:rPr lang="en-US" sz="3638" b="1" dirty="0" smtClean="0">
                <a:solidFill>
                  <a:srgbClr val="323232"/>
                </a:solidFill>
                <a:latin typeface="Calibri" panose="020F0502020204030204"/>
              </a:rPr>
              <a:t>Age</a:t>
            </a:r>
            <a:r>
              <a:rPr lang="en-US" sz="3638" dirty="0" smtClean="0">
                <a:solidFill>
                  <a:srgbClr val="323232"/>
                </a:solidFill>
                <a:latin typeface="Calibri" panose="020F0502020204030204"/>
              </a:rPr>
              <a:t> is a Protected Characteristic. People should not be treated differently due to their age, however more patience may be needed with teenagers due to emotional and hormonal changes happening.</a:t>
            </a:r>
            <a:endParaRPr lang="en-US" sz="3638" b="1" dirty="0">
              <a:solidFill>
                <a:srgbClr val="323232"/>
              </a:solidFill>
              <a:latin typeface="Calibri" panose="020F0502020204030204"/>
            </a:endParaRP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6806" y="1682123"/>
            <a:ext cx="704899" cy="1543157"/>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474027" y="3338818"/>
            <a:ext cx="3788217" cy="1790627"/>
            <a:chOff x="3431928" y="641202"/>
            <a:chExt cx="3924360"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defTabSz="914358">
                <a:defRPr/>
              </a:pPr>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31928" y="662261"/>
              <a:ext cx="3924360" cy="844858"/>
            </a:xfrm>
            <a:prstGeom prst="rect">
              <a:avLst/>
            </a:prstGeom>
            <a:noFill/>
          </p:spPr>
          <p:txBody>
            <a:bodyPr wrap="none" rtlCol="0">
              <a:spAutoFit/>
            </a:bodyPr>
            <a:lstStyle/>
            <a:p>
              <a:pPr algn="ctr" defTabSz="914358">
                <a:defRPr/>
              </a:pP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549770" y="1410933"/>
              <a:ext cx="3485959" cy="844858"/>
            </a:xfrm>
            <a:prstGeom prst="rect">
              <a:avLst/>
            </a:prstGeom>
            <a:noFill/>
          </p:spPr>
          <p:txBody>
            <a:bodyPr wrap="none" rtlCol="0">
              <a:spAutoFit/>
            </a:bodyPr>
            <a:lstStyle/>
            <a:p>
              <a:pPr algn="ctr" defTabSz="914358">
                <a:defRPr/>
              </a:pPr>
              <a:r>
                <a:rPr lang="en-US" sz="5400" spc="200" dirty="0">
                  <a:solidFill>
                    <a:srgbClr val="FFFFFF"/>
                  </a:solidFill>
                  <a:latin typeface="LondrinaSolid-Black"/>
                  <a:sym typeface="LondrinaSolid-Black"/>
                  <a:rtl val="0"/>
                </a:rPr>
                <a:t>of a Child</a:t>
              </a:r>
            </a:p>
          </p:txBody>
        </p:sp>
      </p:grpSp>
      <p:pic>
        <p:nvPicPr>
          <p:cNvPr id="16" name="Picture 15"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8">
            <a:extLst>
              <a:ext uri="{28A0092B-C50C-407E-A947-70E740481C1C}">
                <a14:useLocalDpi xmlns:a14="http://schemas.microsoft.com/office/drawing/2010/main" val="0"/>
              </a:ext>
            </a:extLst>
          </a:blip>
          <a:srcRect l="4715" t="5715" r="44774" b="69518"/>
          <a:stretch/>
        </p:blipFill>
        <p:spPr>
          <a:xfrm>
            <a:off x="7004625" y="5251560"/>
            <a:ext cx="4633962" cy="1606440"/>
          </a:xfrm>
          <a:prstGeom prst="rect">
            <a:avLst/>
          </a:prstGeom>
        </p:spPr>
      </p:pic>
    </p:spTree>
    <p:extLst>
      <p:ext uri="{BB962C8B-B14F-4D97-AF65-F5344CB8AC3E}">
        <p14:creationId xmlns:p14="http://schemas.microsoft.com/office/powerpoint/2010/main" val="77975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Puberty begins for people between the ages of </a:t>
            </a:r>
            <a:r>
              <a:rPr lang="en-US" sz="3638" b="1" dirty="0" smtClean="0"/>
              <a:t>8-14 years old.</a:t>
            </a:r>
            <a:endParaRPr lang="en-US" sz="3638" dirty="0" smtClean="0"/>
          </a:p>
          <a:p>
            <a:pPr marL="0" indent="0">
              <a:buNone/>
            </a:pPr>
            <a:endParaRPr lang="en-US" sz="3638" dirty="0"/>
          </a:p>
          <a:p>
            <a:pPr marL="0" indent="0">
              <a:buNone/>
            </a:pPr>
            <a:r>
              <a:rPr lang="en-US" sz="3638" dirty="0" smtClean="0"/>
              <a:t>This shows that puberty is different for everyone and the changes during this time can take several years to complete.</a:t>
            </a:r>
          </a:p>
          <a:p>
            <a:pPr marL="0" indent="0">
              <a:buNone/>
            </a:pPr>
            <a:endParaRPr lang="en-US" sz="3638" dirty="0"/>
          </a:p>
          <a:p>
            <a:pPr marL="0" indent="0">
              <a:buNone/>
            </a:pPr>
            <a:r>
              <a:rPr lang="en-US" sz="3638" dirty="0" smtClean="0"/>
              <a:t>These changes can be classed as either </a:t>
            </a:r>
            <a:r>
              <a:rPr lang="en-US" sz="3638" b="1" dirty="0" smtClean="0"/>
              <a:t>physical</a:t>
            </a:r>
            <a:r>
              <a:rPr lang="en-US" sz="3638" dirty="0" smtClean="0"/>
              <a:t> or </a:t>
            </a:r>
            <a:r>
              <a:rPr lang="en-US" sz="3638" b="1" dirty="0" smtClean="0"/>
              <a:t>emotional</a:t>
            </a:r>
            <a:r>
              <a:rPr lang="en-US" sz="3638" dirty="0" smtClean="0"/>
              <a:t> </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does puberty begin?</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315953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813471" y="1480348"/>
            <a:ext cx="2547256" cy="5108889"/>
          </a:xfrm>
        </p:spPr>
        <p:txBody>
          <a:bodyPr>
            <a:normAutofit lnSpcReduction="10000"/>
          </a:bodyPr>
          <a:lstStyle/>
          <a:p>
            <a:pPr marL="0" indent="0">
              <a:buNone/>
            </a:pPr>
            <a:r>
              <a:rPr lang="en-US" sz="3638" dirty="0" smtClean="0"/>
              <a:t>While watching the video write down as many physical changes that happen during puberty as you can</a:t>
            </a:r>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Physical changes that happen during puberty</a:t>
            </a:r>
            <a:endParaRPr sz="2426" spc="27" dirty="0"/>
          </a:p>
        </p:txBody>
      </p:sp>
      <p:pic>
        <p:nvPicPr>
          <p:cNvPr id="2" name="Y6eFTuh0bxY"/>
          <p:cNvPicPr>
            <a:picLocks noRot="1" noChangeAspect="1"/>
          </p:cNvPicPr>
          <p:nvPr>
            <a:videoFile r:link="rId1"/>
          </p:nvPr>
        </p:nvPicPr>
        <p:blipFill>
          <a:blip r:embed="rId6"/>
          <a:stretch>
            <a:fillRect/>
          </a:stretch>
        </p:blipFill>
        <p:spPr>
          <a:xfrm>
            <a:off x="152400" y="1165449"/>
            <a:ext cx="9642289" cy="5423788"/>
          </a:xfrm>
          <a:prstGeom prst="rect">
            <a:avLst/>
          </a:prstGeom>
        </p:spPr>
      </p:pic>
    </p:spTree>
    <p:extLst>
      <p:ext uri="{BB962C8B-B14F-4D97-AF65-F5344CB8AC3E}">
        <p14:creationId xmlns:p14="http://schemas.microsoft.com/office/powerpoint/2010/main" val="369316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next number of slides will go over the </a:t>
            </a:r>
            <a:r>
              <a:rPr lang="en-US" sz="3638" b="1" dirty="0" smtClean="0"/>
              <a:t>physical</a:t>
            </a:r>
            <a:r>
              <a:rPr lang="en-US" sz="3638" dirty="0" smtClean="0"/>
              <a:t> changes that happen during puberty.</a:t>
            </a:r>
          </a:p>
          <a:p>
            <a:pPr marL="0" indent="0">
              <a:buNone/>
            </a:pPr>
            <a:endParaRPr lang="en-US" sz="3638" dirty="0"/>
          </a:p>
          <a:p>
            <a:pPr marL="0" indent="0">
              <a:buNone/>
            </a:pPr>
            <a:r>
              <a:rPr lang="en-US" sz="3638" b="1" dirty="0" smtClean="0"/>
              <a:t>Task</a:t>
            </a:r>
            <a:r>
              <a:rPr lang="en-US" sz="3638" dirty="0" smtClean="0"/>
              <a:t> – use your red pen to add to your list of physical changes that happen during puberty</a:t>
            </a:r>
            <a:endParaRPr lang="en-US" sz="3638" b="1"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Physical changes that happen during puberty</a:t>
            </a:r>
            <a:endParaRPr sz="2426" spc="27" dirty="0"/>
          </a:p>
        </p:txBody>
      </p:sp>
      <p:pic>
        <p:nvPicPr>
          <p:cNvPr id="4" name="Picture 3"/>
          <p:cNvPicPr>
            <a:picLocks noChangeAspect="1"/>
          </p:cNvPicPr>
          <p:nvPr/>
        </p:nvPicPr>
        <p:blipFill>
          <a:blip r:embed="rId4"/>
          <a:stretch>
            <a:fillRect/>
          </a:stretch>
        </p:blipFill>
        <p:spPr>
          <a:xfrm>
            <a:off x="7728364" y="1211027"/>
            <a:ext cx="3280002" cy="2182692"/>
          </a:xfrm>
          <a:prstGeom prst="rect">
            <a:avLst/>
          </a:prstGeom>
        </p:spPr>
      </p:pic>
      <p:pic>
        <p:nvPicPr>
          <p:cNvPr id="9" name="Picture 8"/>
          <p:cNvPicPr>
            <a:picLocks noChangeAspect="1"/>
          </p:cNvPicPr>
          <p:nvPr/>
        </p:nvPicPr>
        <p:blipFill>
          <a:blip r:embed="rId5"/>
          <a:stretch>
            <a:fillRect/>
          </a:stretch>
        </p:blipFill>
        <p:spPr>
          <a:xfrm>
            <a:off x="8618764" y="2857245"/>
            <a:ext cx="2857500" cy="1600200"/>
          </a:xfrm>
          <a:prstGeom prst="rect">
            <a:avLst/>
          </a:prstGeom>
        </p:spPr>
      </p:pic>
      <p:pic>
        <p:nvPicPr>
          <p:cNvPr id="11" name="Picture 10"/>
          <p:cNvPicPr>
            <a:picLocks noChangeAspect="1"/>
          </p:cNvPicPr>
          <p:nvPr/>
        </p:nvPicPr>
        <p:blipFill>
          <a:blip r:embed="rId6"/>
          <a:stretch>
            <a:fillRect/>
          </a:stretch>
        </p:blipFill>
        <p:spPr>
          <a:xfrm>
            <a:off x="7227337" y="4503208"/>
            <a:ext cx="4248927" cy="1704372"/>
          </a:xfrm>
          <a:prstGeom prst="rect">
            <a:avLst/>
          </a:prstGeom>
        </p:spPr>
      </p:pic>
    </p:spTree>
    <p:extLst>
      <p:ext uri="{BB962C8B-B14F-4D97-AF65-F5344CB8AC3E}">
        <p14:creationId xmlns:p14="http://schemas.microsoft.com/office/powerpoint/2010/main" val="189137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2293</Words>
  <Application>Microsoft Office PowerPoint</Application>
  <PresentationFormat>Widescreen</PresentationFormat>
  <Paragraphs>296</Paragraphs>
  <Slides>46</Slides>
  <Notes>2</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Comic Sans MS</vt:lpstr>
      <vt:lpstr>Franklin Gothic Book</vt:lpstr>
      <vt:lpstr>Lato</vt:lpstr>
      <vt:lpstr>LondrinaSolid-Black</vt:lpstr>
      <vt:lpstr>3_Office Theme</vt:lpstr>
      <vt:lpstr>Office Theme</vt:lpstr>
      <vt:lpstr>12_Office Theme</vt:lpstr>
      <vt:lpstr>PowerPoint Presentation</vt:lpstr>
      <vt:lpstr>PowerPoint Presentation</vt:lpstr>
      <vt:lpstr>PowerPoint Presentation</vt:lpstr>
      <vt:lpstr>Tutor Time recap</vt:lpstr>
      <vt:lpstr>Tutor Time recap</vt:lpstr>
      <vt:lpstr>Tutor Time Recap</vt:lpstr>
      <vt:lpstr>When does puberty begin?</vt:lpstr>
      <vt:lpstr>Physical changes that happen during puberty</vt:lpstr>
      <vt:lpstr>Physical changes that happen during puberty</vt:lpstr>
      <vt:lpstr>Physical changes during puberty</vt:lpstr>
      <vt:lpstr>Physical changes during puberty</vt:lpstr>
      <vt:lpstr>Physical changes during puberty</vt:lpstr>
      <vt:lpstr>Physical changes during puberty</vt:lpstr>
      <vt:lpstr>Physical changes during puberty</vt:lpstr>
      <vt:lpstr>Physical changes during puberty</vt:lpstr>
      <vt:lpstr>Physical changes that happen during puberty</vt:lpstr>
      <vt:lpstr>Physical Changes during Puberty</vt:lpstr>
      <vt:lpstr>Physical changes during puberty</vt:lpstr>
      <vt:lpstr>Physical changes during puberty - boys</vt:lpstr>
      <vt:lpstr>Physical changes during puberty - girls</vt:lpstr>
      <vt:lpstr>Physical changes during puberty - girls</vt:lpstr>
      <vt:lpstr>Hinge Questions – whiteboard activity</vt:lpstr>
      <vt:lpstr>Hinge Questions – whiteboard activity</vt:lpstr>
      <vt:lpstr>Hinge Questions – whiteboard activity</vt:lpstr>
      <vt:lpstr>Hinge Questions – whiteboard activity</vt:lpstr>
      <vt:lpstr>Hinge Questions – whiteboard activity</vt:lpstr>
      <vt:lpstr>Emotional/Social changes that happen during puberty</vt:lpstr>
      <vt:lpstr>Emotional/social changes that happen during puberty</vt:lpstr>
      <vt:lpstr>Emotional/social changes during puberty</vt:lpstr>
      <vt:lpstr>Emotional/social changes during puberty</vt:lpstr>
      <vt:lpstr>Emotional/social changes during puberty</vt:lpstr>
      <vt:lpstr>Emotional/social changes during puberty</vt:lpstr>
      <vt:lpstr>Emotional/social changes during puberty</vt:lpstr>
      <vt:lpstr>Emotional/social changes during puberty</vt:lpstr>
      <vt:lpstr>Emotional/Social changes during Puberty</vt:lpstr>
      <vt:lpstr>Hinge Questions – whiteboard activity</vt:lpstr>
      <vt:lpstr>Hinge Questions – whiteboard activity</vt:lpstr>
      <vt:lpstr>Hinge Questions – whiteboard activity</vt:lpstr>
      <vt:lpstr>Hinge Questions – whiteboard activity</vt:lpstr>
      <vt:lpstr>Hinge Questions – whiteboard activity</vt:lpstr>
      <vt:lpstr>Scenario</vt:lpstr>
      <vt:lpstr>Scenario</vt:lpstr>
      <vt:lpstr>Scenario</vt:lpstr>
      <vt:lpstr>Support</vt:lpstr>
      <vt:lpstr>Extension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70</cp:revision>
  <dcterms:created xsi:type="dcterms:W3CDTF">2024-08-15T13:31:51Z</dcterms:created>
  <dcterms:modified xsi:type="dcterms:W3CDTF">2025-04-14T10:00:14Z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