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854" r:id="rId6"/>
    <p:sldMasterId id="2147483890" r:id="rId7"/>
    <p:sldMasterId id="2147483902" r:id="rId8"/>
    <p:sldMasterId id="2147483914" r:id="rId9"/>
  </p:sldMasterIdLst>
  <p:notesMasterIdLst>
    <p:notesMasterId r:id="rId45"/>
  </p:notesMasterIdLst>
  <p:handoutMasterIdLst>
    <p:handoutMasterId r:id="rId46"/>
  </p:handoutMasterIdLst>
  <p:sldIdLst>
    <p:sldId id="650" r:id="rId10"/>
    <p:sldId id="712" r:id="rId11"/>
    <p:sldId id="714" r:id="rId12"/>
    <p:sldId id="545" r:id="rId13"/>
    <p:sldId id="651" r:id="rId14"/>
    <p:sldId id="735" r:id="rId15"/>
    <p:sldId id="736" r:id="rId16"/>
    <p:sldId id="737" r:id="rId17"/>
    <p:sldId id="707" r:id="rId18"/>
    <p:sldId id="738" r:id="rId19"/>
    <p:sldId id="739" r:id="rId20"/>
    <p:sldId id="740" r:id="rId21"/>
    <p:sldId id="715" r:id="rId22"/>
    <p:sldId id="741" r:id="rId23"/>
    <p:sldId id="742" r:id="rId24"/>
    <p:sldId id="743" r:id="rId25"/>
    <p:sldId id="323" r:id="rId26"/>
    <p:sldId id="494" r:id="rId27"/>
    <p:sldId id="562" r:id="rId28"/>
    <p:sldId id="703" r:id="rId29"/>
    <p:sldId id="744" r:id="rId30"/>
    <p:sldId id="721" r:id="rId31"/>
    <p:sldId id="745" r:id="rId32"/>
    <p:sldId id="746" r:id="rId33"/>
    <p:sldId id="747" r:id="rId34"/>
    <p:sldId id="748" r:id="rId35"/>
    <p:sldId id="749" r:id="rId36"/>
    <p:sldId id="723" r:id="rId37"/>
    <p:sldId id="713" r:id="rId38"/>
    <p:sldId id="726" r:id="rId39"/>
    <p:sldId id="750" r:id="rId40"/>
    <p:sldId id="730" r:id="rId41"/>
    <p:sldId id="751" r:id="rId42"/>
    <p:sldId id="752" r:id="rId43"/>
    <p:sldId id="355" r:id="rId44"/>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lMfzEuBDVTnwTSk1XE8qQ==" hashData="MIbqdSQXTMVYg3EeaW3ggc8kVPIxEqpzO/pRUs3h6ESGhDVM4E8skAUWctCwiJWjZCvLn+SthWzZxLuWQmSba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https://www.youtube.com/watch?v=1q10LWifXkw</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28</a:t>
            </a:fld>
            <a:endParaRPr lang="en-US"/>
          </a:p>
        </p:txBody>
      </p:sp>
    </p:spTree>
    <p:extLst>
      <p:ext uri="{BB962C8B-B14F-4D97-AF65-F5344CB8AC3E}">
        <p14:creationId xmlns:p14="http://schemas.microsoft.com/office/powerpoint/2010/main" val="215830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598138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25321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071583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011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60556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93670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81943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14526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478842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749620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77392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039101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32072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4471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268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54044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415636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26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742666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36486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7803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7777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73709708-4598-4CBA-8C1A-50815BD08AE0}" type="datetimeFigureOut">
              <a:rPr lang="en-GB" smtClean="0">
                <a:solidFill>
                  <a:prstClr val="black">
                    <a:tint val="75000"/>
                  </a:prstClr>
                </a:solidFill>
              </a:rPr>
              <a:pPr defTabSz="1507846"/>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C8E61BAD-E203-4B97-BC19-4B524C7CB6BB}"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52362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016659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1q10LWifXkw?si=Aq7ivn1dPrhFeb2O" TargetMode="Externa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Oral Health</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a:t>
              </a:r>
              <a:r>
                <a:rPr lang="en-US" sz="4617" kern="0" dirty="0" smtClean="0">
                  <a:solidFill>
                    <a:prstClr val="black"/>
                  </a:solidFill>
                  <a:latin typeface="Franklin Gothic Book" panose="020B0503020102020204" pitchFamily="34" charset="0"/>
                </a:rPr>
                <a:t>Wellbeing</a:t>
              </a:r>
              <a:endParaRPr lang="en-US" sz="4617" kern="0" dirty="0">
                <a:solidFill>
                  <a:prstClr val="black"/>
                </a:solidFill>
                <a:latin typeface="Franklin Gothic Book" panose="020B0503020102020204" pitchFamily="34" charset="0"/>
              </a:endParaRP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370975"/>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dirty="0" smtClean="0">
                <a:solidFill>
                  <a:prstClr val="black"/>
                </a:solidFill>
                <a:latin typeface="Franklin Gothic Book" panose="020B0503020102020204" pitchFamily="34" charset="0"/>
              </a:rPr>
              <a:t>“</a:t>
            </a:r>
            <a:r>
              <a:rPr lang="en-US" sz="4000" dirty="0"/>
              <a:t>body’s involuntary response to being suddenly immersed into cold water around 15 degrees or lower</a:t>
            </a:r>
            <a:r>
              <a:rPr lang="en-US" sz="4000" dirty="0" smtClean="0"/>
              <a:t>.”</a:t>
            </a:r>
            <a:endParaRPr lang="en-US" sz="4000" dirty="0"/>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True or False – </a:t>
            </a:r>
            <a:r>
              <a:rPr lang="en-US" sz="4000" dirty="0" smtClean="0">
                <a:solidFill>
                  <a:prstClr val="black"/>
                </a:solidFill>
                <a:latin typeface="Franklin Gothic Book" panose="020B0503020102020204" pitchFamily="34" charset="0"/>
              </a:rPr>
              <a:t>“stereotypes are always true”</a:t>
            </a: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Give an example of cyberbullying</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1073267" y="6275390"/>
            <a:ext cx="18284783" cy="198892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Cold water shock</a:t>
            </a:r>
            <a:endParaRPr lang="en-GB" sz="3200" b="1" kern="0" dirty="0">
              <a:solidFill>
                <a:prstClr val="white"/>
              </a:solidFill>
              <a:latin typeface="Calibri" panose="020F0502020204030204"/>
            </a:endParaRPr>
          </a:p>
        </p:txBody>
      </p:sp>
      <p:sp>
        <p:nvSpPr>
          <p:cNvPr id="22" name="Rectangle 21"/>
          <p:cNvSpPr/>
          <p:nvPr/>
        </p:nvSpPr>
        <p:spPr>
          <a:xfrm>
            <a:off x="1080781" y="8318232"/>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False</a:t>
            </a:r>
            <a:endParaRPr lang="en-GB" sz="3200" b="1" kern="0" dirty="0">
              <a:solidFill>
                <a:prstClr val="white"/>
              </a:solidFill>
              <a:latin typeface="Calibri" panose="020F0502020204030204"/>
            </a:endParaRPr>
          </a:p>
        </p:txBody>
      </p:sp>
      <p:sp>
        <p:nvSpPr>
          <p:cNvPr id="24" name="Rectangle 23"/>
          <p:cNvSpPr/>
          <p:nvPr/>
        </p:nvSpPr>
        <p:spPr>
          <a:xfrm>
            <a:off x="1044765" y="9793156"/>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Spreading lies/</a:t>
            </a:r>
            <a:r>
              <a:rPr lang="en-US" sz="3200" b="1" kern="0" dirty="0" err="1" smtClean="0">
                <a:solidFill>
                  <a:prstClr val="white"/>
                </a:solidFill>
                <a:latin typeface="Calibri" panose="020F0502020204030204"/>
              </a:rPr>
              <a:t>rumours</a:t>
            </a:r>
            <a:r>
              <a:rPr lang="en-US" sz="3200" b="1" kern="0" dirty="0" smtClean="0">
                <a:solidFill>
                  <a:prstClr val="white"/>
                </a:solidFill>
                <a:latin typeface="Calibri" panose="020F0502020204030204"/>
              </a:rPr>
              <a:t>, posting photos/videos without permission, sending hurtful/abusive/threatening messages, impersonating someone online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Although there are many benefits, people don’t always brush their teeth. This can lead to…</a:t>
            </a:r>
          </a:p>
          <a:p>
            <a:pPr marL="0" indent="0">
              <a:buNone/>
            </a:pPr>
            <a:endParaRPr lang="en-US" sz="6000" b="1" dirty="0"/>
          </a:p>
          <a:p>
            <a:pPr marL="1143000" indent="-1143000">
              <a:buAutoNum type="arabicPeriod"/>
            </a:pPr>
            <a:r>
              <a:rPr lang="en-US" sz="5999" dirty="0" smtClean="0"/>
              <a:t>More bacteria (germs) living in people’s mouths</a:t>
            </a:r>
          </a:p>
          <a:p>
            <a:pPr marL="1143000" indent="-1143000">
              <a:buAutoNum type="arabicPeriod"/>
            </a:pPr>
            <a:r>
              <a:rPr lang="en-US" sz="5999" dirty="0" smtClean="0"/>
              <a:t>Plaque building up on teeth making them look dirty</a:t>
            </a:r>
          </a:p>
          <a:p>
            <a:pPr marL="1143000" indent="-1143000">
              <a:buAutoNum type="arabicPeriod"/>
            </a:pPr>
            <a:r>
              <a:rPr lang="en-US" sz="5999" dirty="0" smtClean="0"/>
              <a:t>People having bad breath</a:t>
            </a:r>
          </a:p>
          <a:p>
            <a:pPr marL="1143000" indent="-1143000">
              <a:buAutoNum type="arabicPeriod"/>
            </a:pPr>
            <a:r>
              <a:rPr lang="en-US" sz="5999" dirty="0" smtClean="0"/>
              <a:t>Gums becoming red and swollen making them bleed</a:t>
            </a:r>
          </a:p>
          <a:p>
            <a:pPr marL="1143000" indent="-1143000">
              <a:buAutoNum type="arabicPeriod"/>
            </a:pPr>
            <a:r>
              <a:rPr lang="en-US" sz="5999" dirty="0" smtClean="0"/>
              <a:t>Teeth begin to hurt and holes begin to develop due to tooth decay</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Disadvantages of not brushing teeth</a:t>
            </a:r>
            <a:endParaRPr sz="4000" spc="45" dirty="0"/>
          </a:p>
        </p:txBody>
      </p:sp>
      <p:pic>
        <p:nvPicPr>
          <p:cNvPr id="9" name="Picture 8"/>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333380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Although there are many benefits, people don’t always brush their teeth. This can lead to…</a:t>
            </a:r>
          </a:p>
          <a:p>
            <a:pPr marL="0" indent="0">
              <a:buNone/>
            </a:pPr>
            <a:endParaRPr lang="en-US" sz="6000" b="1" dirty="0"/>
          </a:p>
          <a:p>
            <a:pPr marL="1143000" indent="-1143000">
              <a:buAutoNum type="arabicPeriod"/>
            </a:pPr>
            <a:r>
              <a:rPr lang="en-US" sz="5999" dirty="0" smtClean="0"/>
              <a:t>More bacteria (germs) living in people’s mouths</a:t>
            </a:r>
          </a:p>
          <a:p>
            <a:pPr marL="1143000" indent="-1143000">
              <a:buAutoNum type="arabicPeriod"/>
            </a:pPr>
            <a:r>
              <a:rPr lang="en-US" sz="5999" dirty="0" smtClean="0"/>
              <a:t>Plaque building up on teeth making them look dirty</a:t>
            </a:r>
          </a:p>
          <a:p>
            <a:pPr marL="1143000" indent="-1143000">
              <a:buAutoNum type="arabicPeriod"/>
            </a:pPr>
            <a:r>
              <a:rPr lang="en-US" sz="5999" dirty="0" smtClean="0"/>
              <a:t>People having bad breath</a:t>
            </a:r>
          </a:p>
          <a:p>
            <a:pPr marL="1143000" indent="-1143000">
              <a:buAutoNum type="arabicPeriod"/>
            </a:pPr>
            <a:r>
              <a:rPr lang="en-US" sz="5999" dirty="0" smtClean="0"/>
              <a:t>Gums becoming red and swollen making them bleed</a:t>
            </a:r>
          </a:p>
          <a:p>
            <a:pPr marL="1143000" indent="-1143000">
              <a:buAutoNum type="arabicPeriod"/>
            </a:pPr>
            <a:r>
              <a:rPr lang="en-US" sz="5999" dirty="0" smtClean="0"/>
              <a:t>Teeth begin to hurt and holes begin to develop due to tooth decay</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Disadvantages of not brushing teeth</a:t>
            </a:r>
            <a:endParaRPr sz="4000" spc="45" dirty="0"/>
          </a:p>
        </p:txBody>
      </p:sp>
      <p:sp>
        <p:nvSpPr>
          <p:cNvPr id="11" name="Content Placeholder 2"/>
          <p:cNvSpPr txBox="1">
            <a:spLocks/>
          </p:cNvSpPr>
          <p:nvPr/>
        </p:nvSpPr>
        <p:spPr>
          <a:xfrm>
            <a:off x="11780242" y="1971999"/>
            <a:ext cx="8064896"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disadvantages in order. You should start with the biggest disadvantage first</a:t>
            </a:r>
          </a:p>
        </p:txBody>
      </p:sp>
    </p:spTree>
    <p:extLst>
      <p:ext uri="{BB962C8B-B14F-4D97-AF65-F5344CB8AC3E}">
        <p14:creationId xmlns:p14="http://schemas.microsoft.com/office/powerpoint/2010/main" val="363342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smtClean="0"/>
              <a:t>“What do you think is the biggest disadvantage to not brushing teeth? Why?”</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Disadvantages of not brushing teeth</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09202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a:bodyPr>
          <a:lstStyle/>
          <a:p>
            <a:pPr marL="0" indent="0">
              <a:buNone/>
            </a:pPr>
            <a:r>
              <a:rPr lang="en-US" sz="6000" dirty="0" smtClean="0"/>
              <a:t>The photo at the top shows teeth that have a build up of plaque and tartar.</a:t>
            </a:r>
          </a:p>
          <a:p>
            <a:pPr marL="0" indent="0">
              <a:buNone/>
            </a:pPr>
            <a:endParaRPr lang="en-US" sz="6000" dirty="0"/>
          </a:p>
          <a:p>
            <a:pPr marL="0" indent="0">
              <a:buNone/>
            </a:pPr>
            <a:r>
              <a:rPr lang="en-US" sz="6000" dirty="0" smtClean="0"/>
              <a:t>The picture are the bottom shows teeth that do not have a build up of plaque or tartar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3" name="Picture 2"/>
          <p:cNvPicPr>
            <a:picLocks noChangeAspect="1"/>
          </p:cNvPicPr>
          <p:nvPr/>
        </p:nvPicPr>
        <p:blipFill rotWithShape="1">
          <a:blip r:embed="rId4"/>
          <a:srcRect t="-16" r="48320" b="1"/>
          <a:stretch/>
        </p:blipFill>
        <p:spPr>
          <a:xfrm>
            <a:off x="11996266" y="3206403"/>
            <a:ext cx="7157051" cy="3024336"/>
          </a:xfrm>
          <a:prstGeom prst="rect">
            <a:avLst/>
          </a:prstGeom>
        </p:spPr>
      </p:pic>
      <p:grpSp>
        <p:nvGrpSpPr>
          <p:cNvPr id="9" name="Google Shape;87;p1"/>
          <p:cNvGrpSpPr/>
          <p:nvPr/>
        </p:nvGrpSpPr>
        <p:grpSpPr>
          <a:xfrm>
            <a:off x="11996265" y="6665456"/>
            <a:ext cx="7157051" cy="3813755"/>
            <a:chOff x="4527595" y="2924944"/>
            <a:chExt cx="4192256" cy="1874183"/>
          </a:xfrm>
        </p:grpSpPr>
        <p:pic>
          <p:nvPicPr>
            <p:cNvPr id="11" name="Google Shape;88;p1"/>
            <p:cNvPicPr preferRelativeResize="0"/>
            <p:nvPr/>
          </p:nvPicPr>
          <p:blipFill rotWithShape="1">
            <a:blip r:embed="rId5">
              <a:alphaModFix/>
            </a:blip>
            <a:srcRect l="100000" r="-1033" b="51412"/>
            <a:stretch/>
          </p:blipFill>
          <p:spPr>
            <a:xfrm>
              <a:off x="4572000" y="2924944"/>
              <a:ext cx="45719" cy="1874183"/>
            </a:xfrm>
            <a:prstGeom prst="rect">
              <a:avLst/>
            </a:prstGeom>
            <a:noFill/>
            <a:ln>
              <a:noFill/>
            </a:ln>
          </p:spPr>
        </p:pic>
        <p:pic>
          <p:nvPicPr>
            <p:cNvPr id="12" name="Google Shape;89;p1"/>
            <p:cNvPicPr preferRelativeResize="0"/>
            <p:nvPr/>
          </p:nvPicPr>
          <p:blipFill rotWithShape="1">
            <a:blip r:embed="rId5">
              <a:alphaModFix/>
            </a:blip>
            <a:srcRect t="48712"/>
            <a:stretch/>
          </p:blipFill>
          <p:spPr>
            <a:xfrm>
              <a:off x="4527595" y="2924944"/>
              <a:ext cx="4192256" cy="1874183"/>
            </a:xfrm>
            <a:prstGeom prst="rect">
              <a:avLst/>
            </a:prstGeom>
            <a:noFill/>
            <a:ln>
              <a:noFill/>
            </a:ln>
          </p:spPr>
        </p:pic>
      </p:grpSp>
    </p:spTree>
    <p:extLst>
      <p:ext uri="{BB962C8B-B14F-4D97-AF65-F5344CB8AC3E}">
        <p14:creationId xmlns:p14="http://schemas.microsoft.com/office/powerpoint/2010/main" val="360720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Plaque is a sticky, yellow substance made up of millions of harmful germs that coat the teeth. </a:t>
            </a:r>
          </a:p>
          <a:p>
            <a:pPr marL="0" indent="0">
              <a:buNone/>
            </a:pPr>
            <a:endParaRPr lang="en-US" sz="6000" dirty="0"/>
          </a:p>
          <a:p>
            <a:pPr marL="0" indent="0">
              <a:buNone/>
            </a:pPr>
            <a:r>
              <a:rPr lang="en-US" sz="6000" dirty="0" smtClean="0"/>
              <a:t>It is these germs that produce acid from the sugar in food and drinks. This acid begins to destroy teeth.</a:t>
            </a:r>
          </a:p>
          <a:p>
            <a:pPr marL="0" indent="0">
              <a:buNone/>
            </a:pPr>
            <a:endParaRPr lang="en-US" sz="6000" dirty="0"/>
          </a:p>
          <a:p>
            <a:pPr marL="0" indent="0">
              <a:buNone/>
            </a:pPr>
            <a:r>
              <a:rPr lang="en-US" sz="6000" dirty="0" smtClean="0"/>
              <a:t>When plaque has been there a long time it goes hard and is difficult to remove through brushing teeth. This is called tartar.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3" name="Picture 2"/>
          <p:cNvPicPr>
            <a:picLocks noChangeAspect="1"/>
          </p:cNvPicPr>
          <p:nvPr/>
        </p:nvPicPr>
        <p:blipFill rotWithShape="1">
          <a:blip r:embed="rId4"/>
          <a:srcRect t="-16" r="48320" b="1"/>
          <a:stretch/>
        </p:blipFill>
        <p:spPr>
          <a:xfrm>
            <a:off x="11996266" y="3206403"/>
            <a:ext cx="7157051" cy="3024336"/>
          </a:xfrm>
          <a:prstGeom prst="rect">
            <a:avLst/>
          </a:prstGeom>
        </p:spPr>
      </p:pic>
      <p:grpSp>
        <p:nvGrpSpPr>
          <p:cNvPr id="9" name="Google Shape;87;p1"/>
          <p:cNvGrpSpPr/>
          <p:nvPr/>
        </p:nvGrpSpPr>
        <p:grpSpPr>
          <a:xfrm>
            <a:off x="11996265" y="6665456"/>
            <a:ext cx="7157051" cy="3813755"/>
            <a:chOff x="4527595" y="2924944"/>
            <a:chExt cx="4192256" cy="1874183"/>
          </a:xfrm>
        </p:grpSpPr>
        <p:pic>
          <p:nvPicPr>
            <p:cNvPr id="11" name="Google Shape;88;p1"/>
            <p:cNvPicPr preferRelativeResize="0"/>
            <p:nvPr/>
          </p:nvPicPr>
          <p:blipFill rotWithShape="1">
            <a:blip r:embed="rId5">
              <a:alphaModFix/>
            </a:blip>
            <a:srcRect l="100000" r="-1033" b="51412"/>
            <a:stretch/>
          </p:blipFill>
          <p:spPr>
            <a:xfrm>
              <a:off x="4572000" y="2924944"/>
              <a:ext cx="45719" cy="1874183"/>
            </a:xfrm>
            <a:prstGeom prst="rect">
              <a:avLst/>
            </a:prstGeom>
            <a:noFill/>
            <a:ln>
              <a:noFill/>
            </a:ln>
          </p:spPr>
        </p:pic>
        <p:pic>
          <p:nvPicPr>
            <p:cNvPr id="12" name="Google Shape;89;p1"/>
            <p:cNvPicPr preferRelativeResize="0"/>
            <p:nvPr/>
          </p:nvPicPr>
          <p:blipFill rotWithShape="1">
            <a:blip r:embed="rId5">
              <a:alphaModFix/>
            </a:blip>
            <a:srcRect t="48712"/>
            <a:stretch/>
          </p:blipFill>
          <p:spPr>
            <a:xfrm>
              <a:off x="4527595" y="2924944"/>
              <a:ext cx="4192256" cy="1874183"/>
            </a:xfrm>
            <a:prstGeom prst="rect">
              <a:avLst/>
            </a:prstGeom>
            <a:noFill/>
            <a:ln>
              <a:noFill/>
            </a:ln>
          </p:spPr>
        </p:pic>
      </p:grpSp>
    </p:spTree>
    <p:extLst>
      <p:ext uri="{BB962C8B-B14F-4D97-AF65-F5344CB8AC3E}">
        <p14:creationId xmlns:p14="http://schemas.microsoft.com/office/powerpoint/2010/main" val="335580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Not removing plaque or tartar from teeth can lead to tooth decay.</a:t>
            </a:r>
          </a:p>
          <a:p>
            <a:pPr marL="0" indent="0">
              <a:buNone/>
            </a:pPr>
            <a:endParaRPr lang="en-US" sz="6000" dirty="0"/>
          </a:p>
          <a:p>
            <a:pPr marL="0" indent="0">
              <a:buNone/>
            </a:pPr>
            <a:r>
              <a:rPr lang="en-US" sz="6000" dirty="0" smtClean="0"/>
              <a:t>Tooth decay is when holes called cavities form in teeth. This leads to toothache, problems eating and drinking and also negatively impacts sleep.</a:t>
            </a:r>
          </a:p>
          <a:p>
            <a:pPr marL="0" indent="0">
              <a:buNone/>
            </a:pPr>
            <a:endParaRPr lang="en-US" sz="6000" dirty="0"/>
          </a:p>
          <a:p>
            <a:pPr marL="0" indent="0">
              <a:buNone/>
            </a:pPr>
            <a:r>
              <a:rPr lang="en-US" sz="6000" dirty="0" smtClean="0"/>
              <a:t>Tooth decay can also impact mental health as it stops people from smiling as they do not want to show their teeth. This means they may stop doing things they enjoy.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2" name="Picture 1"/>
          <p:cNvPicPr>
            <a:picLocks noChangeAspect="1"/>
          </p:cNvPicPr>
          <p:nvPr/>
        </p:nvPicPr>
        <p:blipFill>
          <a:blip r:embed="rId4"/>
          <a:stretch>
            <a:fillRect/>
          </a:stretch>
        </p:blipFill>
        <p:spPr>
          <a:xfrm>
            <a:off x="12133610" y="1997331"/>
            <a:ext cx="7364606" cy="4925995"/>
          </a:xfrm>
          <a:prstGeom prst="rect">
            <a:avLst/>
          </a:prstGeom>
        </p:spPr>
      </p:pic>
      <p:pic>
        <p:nvPicPr>
          <p:cNvPr id="4" name="Picture 3"/>
          <p:cNvPicPr>
            <a:picLocks noChangeAspect="1"/>
          </p:cNvPicPr>
          <p:nvPr/>
        </p:nvPicPr>
        <p:blipFill>
          <a:blip r:embed="rId5"/>
          <a:stretch>
            <a:fillRect/>
          </a:stretch>
        </p:blipFill>
        <p:spPr>
          <a:xfrm>
            <a:off x="12133610" y="6923326"/>
            <a:ext cx="7364606" cy="3732306"/>
          </a:xfrm>
          <a:prstGeom prst="rect">
            <a:avLst/>
          </a:prstGeom>
        </p:spPr>
      </p:pic>
    </p:spTree>
    <p:extLst>
      <p:ext uri="{BB962C8B-B14F-4D97-AF65-F5344CB8AC3E}">
        <p14:creationId xmlns:p14="http://schemas.microsoft.com/office/powerpoint/2010/main" val="187688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There are things everyone can do to stop plaque, tartar and tooth decay.</a:t>
            </a:r>
          </a:p>
          <a:p>
            <a:pPr marL="0" indent="0">
              <a:buNone/>
            </a:pPr>
            <a:endParaRPr lang="en-US" sz="6000" dirty="0"/>
          </a:p>
          <a:p>
            <a:pPr marL="0" indent="0">
              <a:buNone/>
            </a:pPr>
            <a:r>
              <a:rPr lang="en-US" sz="6000" dirty="0" smtClean="0"/>
              <a:t>These are:</a:t>
            </a:r>
          </a:p>
          <a:p>
            <a:pPr marL="0" indent="0">
              <a:buNone/>
            </a:pPr>
            <a:endParaRPr lang="en-US" sz="6000" dirty="0"/>
          </a:p>
          <a:p>
            <a:pPr marL="1143000" indent="-1143000">
              <a:buAutoNum type="arabicPeriod"/>
            </a:pPr>
            <a:r>
              <a:rPr lang="en-US" sz="6000" dirty="0" smtClean="0"/>
              <a:t>Brush teeth twice a day, once in the morning and once at night</a:t>
            </a:r>
          </a:p>
          <a:p>
            <a:pPr marL="1143000" indent="-1143000">
              <a:buAutoNum type="arabicPeriod"/>
            </a:pPr>
            <a:r>
              <a:rPr lang="en-US" sz="6000" dirty="0" smtClean="0"/>
              <a:t>Use a fluoride toothpaste as this can reduce chances of tooth decay by 50%</a:t>
            </a:r>
          </a:p>
          <a:p>
            <a:pPr marL="1143000" indent="-1143000">
              <a:buAutoNum type="arabicPeriod"/>
            </a:pPr>
            <a:r>
              <a:rPr lang="en-US" sz="6000" dirty="0" smtClean="0"/>
              <a:t>Visit a dentist regularly (twice a year) so all teeth can be checked properly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9" name="Picture 8"/>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331113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“the practice of keeping the mouth clean and free from disease, decay and other problems”</a:t>
            </a:r>
          </a:p>
          <a:p>
            <a:pPr marL="0" indent="0">
              <a:buNone/>
            </a:pPr>
            <a:endParaRPr lang="en-US" sz="6000" dirty="0" smtClean="0"/>
          </a:p>
          <a:p>
            <a:pPr marL="0" indent="0">
              <a:buNone/>
            </a:pPr>
            <a:r>
              <a:rPr lang="en-US" sz="6000" dirty="0" smtClean="0">
                <a:solidFill>
                  <a:srgbClr val="FF0000"/>
                </a:solidFill>
              </a:rPr>
              <a:t>Oral Health</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8804915" y="5438651"/>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21"/>
            <a:ext cx="20104100" cy="11308554"/>
          </a:xfrm>
          <a:prstGeom prst="rect">
            <a:avLst/>
          </a:prstGeom>
        </p:spPr>
      </p:pic>
    </p:spTree>
    <p:extLst>
      <p:ext uri="{BB962C8B-B14F-4D97-AF65-F5344CB8AC3E}">
        <p14:creationId xmlns:p14="http://schemas.microsoft.com/office/powerpoint/2010/main" val="103342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Write down 1 benefit of tooth brushing</a:t>
            </a:r>
          </a:p>
          <a:p>
            <a:pPr marL="0" indent="0">
              <a:buNone/>
            </a:pPr>
            <a:endParaRPr lang="en-US" sz="6000" dirty="0"/>
          </a:p>
          <a:p>
            <a:pPr marL="1143000" indent="-1143000">
              <a:buAutoNum type="arabicPeriod"/>
            </a:pPr>
            <a:r>
              <a:rPr lang="en-US" sz="6000" dirty="0">
                <a:solidFill>
                  <a:srgbClr val="FF0000"/>
                </a:solidFill>
              </a:rPr>
              <a:t>Makes the mouth feel clean and fresh</a:t>
            </a:r>
          </a:p>
          <a:p>
            <a:pPr marL="1143000" indent="-1143000">
              <a:buAutoNum type="arabicPeriod"/>
            </a:pPr>
            <a:r>
              <a:rPr lang="en-US" sz="6000" dirty="0">
                <a:solidFill>
                  <a:srgbClr val="FF0000"/>
                </a:solidFill>
              </a:rPr>
              <a:t>Removes plaque from teeth so they look clean and less yellow</a:t>
            </a:r>
          </a:p>
          <a:p>
            <a:pPr marL="1143000" indent="-1143000">
              <a:buAutoNum type="arabicPeriod"/>
            </a:pPr>
            <a:r>
              <a:rPr lang="en-US" sz="6000" dirty="0">
                <a:solidFill>
                  <a:srgbClr val="FF0000"/>
                </a:solidFill>
              </a:rPr>
              <a:t>Leads to fresh smelling breath</a:t>
            </a:r>
          </a:p>
          <a:p>
            <a:pPr marL="1143000" indent="-1143000">
              <a:buAutoNum type="arabicPeriod"/>
            </a:pPr>
            <a:r>
              <a:rPr lang="en-US" sz="6000" dirty="0">
                <a:solidFill>
                  <a:srgbClr val="FF0000"/>
                </a:solidFill>
              </a:rPr>
              <a:t>Gums remain health</a:t>
            </a:r>
          </a:p>
          <a:p>
            <a:pPr marL="1143000" indent="-1143000">
              <a:buAutoNum type="arabicPeriod"/>
            </a:pPr>
            <a:r>
              <a:rPr lang="en-US" sz="6000" dirty="0">
                <a:solidFill>
                  <a:srgbClr val="FF0000"/>
                </a:solidFill>
              </a:rPr>
              <a:t>Stops tooth decay so teeth stay stronger for longer</a:t>
            </a: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86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Write down 1 disadvantage of not brushing teeth</a:t>
            </a:r>
          </a:p>
          <a:p>
            <a:pPr marL="0" indent="0">
              <a:buNone/>
            </a:pPr>
            <a:endParaRPr lang="en-US" sz="6000" dirty="0"/>
          </a:p>
          <a:p>
            <a:pPr marL="1143000" indent="-1143000">
              <a:buAutoNum type="arabicPeriod"/>
            </a:pPr>
            <a:r>
              <a:rPr lang="en-US" sz="5999" dirty="0">
                <a:solidFill>
                  <a:srgbClr val="FF0000"/>
                </a:solidFill>
              </a:rPr>
              <a:t>More bacteria (germs) living in people’s mouths</a:t>
            </a:r>
          </a:p>
          <a:p>
            <a:pPr marL="1143000" indent="-1143000">
              <a:buAutoNum type="arabicPeriod"/>
            </a:pPr>
            <a:r>
              <a:rPr lang="en-US" sz="5999" dirty="0">
                <a:solidFill>
                  <a:srgbClr val="FF0000"/>
                </a:solidFill>
              </a:rPr>
              <a:t>Plaque building up on teeth making them look dirty</a:t>
            </a:r>
          </a:p>
          <a:p>
            <a:pPr marL="1143000" indent="-1143000">
              <a:buAutoNum type="arabicPeriod"/>
            </a:pPr>
            <a:r>
              <a:rPr lang="en-US" sz="5999" dirty="0">
                <a:solidFill>
                  <a:srgbClr val="FF0000"/>
                </a:solidFill>
              </a:rPr>
              <a:t>People having bad breath</a:t>
            </a:r>
          </a:p>
          <a:p>
            <a:pPr marL="1143000" indent="-1143000">
              <a:buAutoNum type="arabicPeriod"/>
            </a:pPr>
            <a:r>
              <a:rPr lang="en-US" sz="5999" dirty="0">
                <a:solidFill>
                  <a:srgbClr val="FF0000"/>
                </a:solidFill>
              </a:rPr>
              <a:t>Gums becoming red and swollen making them bleed</a:t>
            </a:r>
          </a:p>
          <a:p>
            <a:pPr marL="1143000" indent="-1143000">
              <a:buAutoNum type="arabicPeriod"/>
            </a:pPr>
            <a:r>
              <a:rPr lang="en-US" sz="5999" dirty="0">
                <a:solidFill>
                  <a:srgbClr val="FF0000"/>
                </a:solidFill>
              </a:rPr>
              <a:t>Teeth begin to hurt and holes begin to develop due to tooth decay</a:t>
            </a:r>
          </a:p>
          <a:p>
            <a:pPr marL="0" indent="0">
              <a:buNone/>
            </a:pPr>
            <a:endParaRPr lang="en-US" sz="6000" dirty="0" smtClean="0"/>
          </a:p>
          <a:p>
            <a:pPr marL="0" indent="0">
              <a:buNone/>
            </a:pPr>
            <a:endParaRPr lang="en-US" sz="6000" dirty="0"/>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4846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“If a person does not brush their teeth, plaque starts to build up on the teeth making them look yellow”</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p:txBody>
      </p:sp>
      <p:pic>
        <p:nvPicPr>
          <p:cNvPr id="2" name="Picture 1"/>
          <p:cNvPicPr>
            <a:picLocks noChangeAspect="1"/>
          </p:cNvPicPr>
          <p:nvPr/>
        </p:nvPicPr>
        <p:blipFill>
          <a:blip r:embed="rId4"/>
          <a:stretch>
            <a:fillRect/>
          </a:stretch>
        </p:blipFill>
        <p:spPr>
          <a:xfrm>
            <a:off x="3719953" y="6962452"/>
            <a:ext cx="1986639" cy="1987656"/>
          </a:xfrm>
          <a:prstGeom prst="rect">
            <a:avLst/>
          </a:prstGeom>
        </p:spPr>
      </p:pic>
    </p:spTree>
    <p:extLst>
      <p:ext uri="{BB962C8B-B14F-4D97-AF65-F5344CB8AC3E}">
        <p14:creationId xmlns:p14="http://schemas.microsoft.com/office/powerpoint/2010/main" val="42350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“Tartar is harden plaque”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p:txBody>
      </p:sp>
      <p:pic>
        <p:nvPicPr>
          <p:cNvPr id="2" name="Picture 1"/>
          <p:cNvPicPr>
            <a:picLocks noChangeAspect="1"/>
          </p:cNvPicPr>
          <p:nvPr/>
        </p:nvPicPr>
        <p:blipFill>
          <a:blip r:embed="rId4"/>
          <a:stretch>
            <a:fillRect/>
          </a:stretch>
        </p:blipFill>
        <p:spPr>
          <a:xfrm>
            <a:off x="3719953" y="6230739"/>
            <a:ext cx="1986639" cy="1987656"/>
          </a:xfrm>
          <a:prstGeom prst="rect">
            <a:avLst/>
          </a:prstGeom>
        </p:spPr>
      </p:pic>
    </p:spTree>
    <p:extLst>
      <p:ext uri="{BB962C8B-B14F-4D97-AF65-F5344CB8AC3E}">
        <p14:creationId xmlns:p14="http://schemas.microsoft.com/office/powerpoint/2010/main" val="23451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“tooth decay is when holes appear in the tooth”</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p:txBody>
      </p:sp>
      <p:pic>
        <p:nvPicPr>
          <p:cNvPr id="2" name="Picture 1"/>
          <p:cNvPicPr>
            <a:picLocks noChangeAspect="1"/>
          </p:cNvPicPr>
          <p:nvPr/>
        </p:nvPicPr>
        <p:blipFill>
          <a:blip r:embed="rId4"/>
          <a:stretch>
            <a:fillRect/>
          </a:stretch>
        </p:blipFill>
        <p:spPr>
          <a:xfrm>
            <a:off x="3355306" y="5968624"/>
            <a:ext cx="1986639" cy="1987656"/>
          </a:xfrm>
          <a:prstGeom prst="rect">
            <a:avLst/>
          </a:prstGeom>
        </p:spPr>
      </p:pic>
    </p:spTree>
    <p:extLst>
      <p:ext uri="{BB962C8B-B14F-4D97-AF65-F5344CB8AC3E}">
        <p14:creationId xmlns:p14="http://schemas.microsoft.com/office/powerpoint/2010/main" val="50106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“there is no need to worry about tooth decay”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p:txBody>
      </p:sp>
      <p:pic>
        <p:nvPicPr>
          <p:cNvPr id="2" name="Picture 1"/>
          <p:cNvPicPr>
            <a:picLocks noChangeAspect="1"/>
          </p:cNvPicPr>
          <p:nvPr/>
        </p:nvPicPr>
        <p:blipFill>
          <a:blip r:embed="rId4"/>
          <a:stretch>
            <a:fillRect/>
          </a:stretch>
        </p:blipFill>
        <p:spPr>
          <a:xfrm>
            <a:off x="3499322" y="8164627"/>
            <a:ext cx="1986639" cy="1987656"/>
          </a:xfrm>
          <a:prstGeom prst="rect">
            <a:avLst/>
          </a:prstGeom>
        </p:spPr>
      </p:pic>
    </p:spTree>
    <p:extLst>
      <p:ext uri="{BB962C8B-B14F-4D97-AF65-F5344CB8AC3E}">
        <p14:creationId xmlns:p14="http://schemas.microsoft.com/office/powerpoint/2010/main" val="11706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“Toothpaste should not contain fluoride”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p:txBody>
      </p:sp>
      <p:pic>
        <p:nvPicPr>
          <p:cNvPr id="2" name="Picture 1"/>
          <p:cNvPicPr>
            <a:picLocks noChangeAspect="1"/>
          </p:cNvPicPr>
          <p:nvPr/>
        </p:nvPicPr>
        <p:blipFill>
          <a:blip r:embed="rId4"/>
          <a:stretch>
            <a:fillRect/>
          </a:stretch>
        </p:blipFill>
        <p:spPr>
          <a:xfrm>
            <a:off x="3499322" y="8164627"/>
            <a:ext cx="1986639" cy="1987656"/>
          </a:xfrm>
          <a:prstGeom prst="rect">
            <a:avLst/>
          </a:prstGeom>
        </p:spPr>
      </p:pic>
    </p:spTree>
    <p:extLst>
      <p:ext uri="{BB962C8B-B14F-4D97-AF65-F5344CB8AC3E}">
        <p14:creationId xmlns:p14="http://schemas.microsoft.com/office/powerpoint/2010/main" val="32669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3770809" cy="9156734"/>
          </a:xfrm>
        </p:spPr>
        <p:txBody>
          <a:bodyPr>
            <a:normAutofit fontScale="92500" lnSpcReduction="20000"/>
          </a:bodyPr>
          <a:lstStyle/>
          <a:p>
            <a:pPr marL="0" indent="0">
              <a:buNone/>
            </a:pPr>
            <a:r>
              <a:rPr lang="en-US" sz="6000" dirty="0" smtClean="0"/>
              <a:t>Complete the following sentences in your books</a:t>
            </a:r>
          </a:p>
          <a:p>
            <a:pPr marL="0" indent="0">
              <a:buNone/>
            </a:pPr>
            <a:endParaRPr lang="en-US" sz="6000" dirty="0"/>
          </a:p>
          <a:p>
            <a:pPr marL="0" indent="0">
              <a:buNone/>
            </a:pPr>
            <a:r>
              <a:rPr lang="en-US" sz="6000" dirty="0" smtClean="0"/>
              <a:t>Plaque is a _________ substance that contains millions of ______. When harden it is called _________. Plaque and tartar produce ______ which starts to destroy teeth. This can lead to ___________. This can stop a person ________ due to being embarrassed by their teeth. This is why it is important to brush teeth _______ a day with __________ that contains __________. People should also visit a _________ twice a year so all teeth can be properly __________</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sp>
        <p:nvSpPr>
          <p:cNvPr id="11" name="Content Placeholder 2"/>
          <p:cNvSpPr txBox="1">
            <a:spLocks/>
          </p:cNvSpPr>
          <p:nvPr/>
        </p:nvSpPr>
        <p:spPr>
          <a:xfrm>
            <a:off x="14876586" y="2230798"/>
            <a:ext cx="5227733" cy="9156734"/>
          </a:xfrm>
          <a:prstGeom prst="rect">
            <a:avLst/>
          </a:prstGeom>
        </p:spPr>
        <p:txBody>
          <a:bodyPr vert="horz" lIns="91440" tIns="45720" rIns="91440" bIns="45720" rtlCol="0">
            <a:normAutofit fontScale="7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Word Bank</a:t>
            </a:r>
          </a:p>
          <a:p>
            <a:pPr marL="0" indent="0" algn="ctr">
              <a:buFont typeface="Arial" panose="020B0604020202020204" pitchFamily="34" charset="0"/>
              <a:buNone/>
            </a:pPr>
            <a:endParaRPr lang="en-US" sz="6000" dirty="0" smtClean="0"/>
          </a:p>
          <a:p>
            <a:pPr marL="0" indent="0" algn="ctr">
              <a:buFont typeface="Arial" panose="020B0604020202020204" pitchFamily="34" charset="0"/>
              <a:buNone/>
            </a:pPr>
            <a:r>
              <a:rPr lang="en-US" sz="6000" dirty="0" smtClean="0"/>
              <a:t>Dentist</a:t>
            </a:r>
          </a:p>
          <a:p>
            <a:pPr marL="0" indent="0" algn="ctr">
              <a:buFont typeface="Arial" panose="020B0604020202020204" pitchFamily="34" charset="0"/>
              <a:buNone/>
            </a:pPr>
            <a:r>
              <a:rPr lang="en-US" sz="6000" dirty="0" smtClean="0"/>
              <a:t>Fluoride</a:t>
            </a:r>
          </a:p>
          <a:p>
            <a:pPr marL="0" indent="0" algn="ctr">
              <a:buFont typeface="Arial" panose="020B0604020202020204" pitchFamily="34" charset="0"/>
              <a:buNone/>
            </a:pPr>
            <a:r>
              <a:rPr lang="en-US" sz="6000" dirty="0" smtClean="0"/>
              <a:t>Sticky</a:t>
            </a:r>
          </a:p>
          <a:p>
            <a:pPr marL="0" indent="0" algn="ctr">
              <a:buFont typeface="Arial" panose="020B0604020202020204" pitchFamily="34" charset="0"/>
              <a:buNone/>
            </a:pPr>
            <a:r>
              <a:rPr lang="en-US" sz="6000" dirty="0" smtClean="0"/>
              <a:t>Germs</a:t>
            </a:r>
          </a:p>
          <a:p>
            <a:pPr marL="0" indent="0" algn="ctr">
              <a:buFont typeface="Arial" panose="020B0604020202020204" pitchFamily="34" charset="0"/>
              <a:buNone/>
            </a:pPr>
            <a:r>
              <a:rPr lang="en-US" sz="6000" dirty="0" smtClean="0"/>
              <a:t>Smiling</a:t>
            </a:r>
          </a:p>
          <a:p>
            <a:pPr marL="0" indent="0" algn="ctr">
              <a:buFont typeface="Arial" panose="020B0604020202020204" pitchFamily="34" charset="0"/>
              <a:buNone/>
            </a:pPr>
            <a:r>
              <a:rPr lang="en-US" sz="6000" dirty="0" smtClean="0"/>
              <a:t>Twice</a:t>
            </a:r>
          </a:p>
          <a:p>
            <a:pPr marL="0" indent="0" algn="ctr">
              <a:buFont typeface="Arial" panose="020B0604020202020204" pitchFamily="34" charset="0"/>
              <a:buNone/>
            </a:pPr>
            <a:r>
              <a:rPr lang="en-US" sz="6000" dirty="0" smtClean="0"/>
              <a:t>Toothpaste</a:t>
            </a:r>
          </a:p>
          <a:p>
            <a:pPr marL="0" indent="0" algn="ctr">
              <a:buFont typeface="Arial" panose="020B0604020202020204" pitchFamily="34" charset="0"/>
              <a:buNone/>
            </a:pPr>
            <a:r>
              <a:rPr lang="en-US" sz="6000" dirty="0" smtClean="0"/>
              <a:t>Tartar</a:t>
            </a:r>
          </a:p>
          <a:p>
            <a:pPr marL="0" indent="0" algn="ctr">
              <a:buFont typeface="Arial" panose="020B0604020202020204" pitchFamily="34" charset="0"/>
              <a:buNone/>
            </a:pPr>
            <a:r>
              <a:rPr lang="en-US" sz="6000" dirty="0" smtClean="0"/>
              <a:t>Acid</a:t>
            </a:r>
          </a:p>
          <a:p>
            <a:pPr marL="0" indent="0" algn="ctr">
              <a:buFont typeface="Arial" panose="020B0604020202020204" pitchFamily="34" charset="0"/>
              <a:buNone/>
            </a:pPr>
            <a:r>
              <a:rPr lang="en-US" sz="6000" dirty="0" smtClean="0"/>
              <a:t>Tooth Decay</a:t>
            </a:r>
          </a:p>
          <a:p>
            <a:pPr marL="0" indent="0" algn="ctr">
              <a:buFont typeface="Arial" panose="020B0604020202020204" pitchFamily="34" charset="0"/>
              <a:buNone/>
            </a:pPr>
            <a:r>
              <a:rPr lang="en-US" sz="6000" dirty="0" smtClean="0"/>
              <a:t>Checked</a:t>
            </a:r>
          </a:p>
          <a:p>
            <a:pPr marL="0" indent="0" algn="ctr">
              <a:buFont typeface="Arial" panose="020B0604020202020204" pitchFamily="34" charset="0"/>
              <a:buNone/>
            </a:pPr>
            <a:endParaRPr lang="en-US" sz="5999" dirty="0"/>
          </a:p>
        </p:txBody>
      </p:sp>
      <p:sp>
        <p:nvSpPr>
          <p:cNvPr id="12" name="Content Placeholder 2"/>
          <p:cNvSpPr txBox="1">
            <a:spLocks/>
          </p:cNvSpPr>
          <p:nvPr/>
        </p:nvSpPr>
        <p:spPr>
          <a:xfrm>
            <a:off x="4147394" y="4286523"/>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sticky</a:t>
            </a:r>
          </a:p>
          <a:p>
            <a:pPr marL="0" indent="0" algn="ctr">
              <a:buFont typeface="Arial" panose="020B0604020202020204" pitchFamily="34" charset="0"/>
              <a:buNone/>
            </a:pPr>
            <a:endParaRPr lang="en-US" sz="5999" dirty="0"/>
          </a:p>
        </p:txBody>
      </p:sp>
      <p:sp>
        <p:nvSpPr>
          <p:cNvPr id="13" name="Content Placeholder 2"/>
          <p:cNvSpPr txBox="1">
            <a:spLocks/>
          </p:cNvSpPr>
          <p:nvPr/>
        </p:nvSpPr>
        <p:spPr>
          <a:xfrm>
            <a:off x="3727835" y="4917704"/>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germs</a:t>
            </a:r>
          </a:p>
          <a:p>
            <a:pPr marL="0" indent="0" algn="ctr">
              <a:buFont typeface="Arial" panose="020B0604020202020204" pitchFamily="34" charset="0"/>
              <a:buNone/>
            </a:pPr>
            <a:endParaRPr lang="en-US" sz="5999" dirty="0"/>
          </a:p>
        </p:txBody>
      </p:sp>
      <p:sp>
        <p:nvSpPr>
          <p:cNvPr id="14" name="Content Placeholder 2"/>
          <p:cNvSpPr txBox="1">
            <a:spLocks/>
          </p:cNvSpPr>
          <p:nvPr/>
        </p:nvSpPr>
        <p:spPr>
          <a:xfrm>
            <a:off x="979626" y="5505038"/>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tartar</a:t>
            </a:r>
          </a:p>
          <a:p>
            <a:pPr marL="0" indent="0" algn="ctr">
              <a:buFont typeface="Arial" panose="020B0604020202020204" pitchFamily="34" charset="0"/>
              <a:buNone/>
            </a:pPr>
            <a:endParaRPr lang="en-US" sz="5999" dirty="0"/>
          </a:p>
        </p:txBody>
      </p:sp>
      <p:sp>
        <p:nvSpPr>
          <p:cNvPr id="15" name="Content Placeholder 2"/>
          <p:cNvSpPr txBox="1">
            <a:spLocks/>
          </p:cNvSpPr>
          <p:nvPr/>
        </p:nvSpPr>
        <p:spPr>
          <a:xfrm>
            <a:off x="11737449" y="5505038"/>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acid</a:t>
            </a:r>
          </a:p>
          <a:p>
            <a:pPr marL="0" indent="0" algn="ctr">
              <a:buFont typeface="Arial" panose="020B0604020202020204" pitchFamily="34" charset="0"/>
              <a:buNone/>
            </a:pPr>
            <a:endParaRPr lang="en-US" sz="5999" dirty="0"/>
          </a:p>
        </p:txBody>
      </p:sp>
      <p:sp>
        <p:nvSpPr>
          <p:cNvPr id="16" name="Content Placeholder 2"/>
          <p:cNvSpPr txBox="1">
            <a:spLocks/>
          </p:cNvSpPr>
          <p:nvPr/>
        </p:nvSpPr>
        <p:spPr>
          <a:xfrm>
            <a:off x="414370" y="6694313"/>
            <a:ext cx="4669128" cy="904578"/>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Tooth decay</a:t>
            </a:r>
          </a:p>
          <a:p>
            <a:pPr marL="0" indent="0" algn="ctr">
              <a:buFont typeface="Arial" panose="020B0604020202020204" pitchFamily="34" charset="0"/>
              <a:buNone/>
            </a:pPr>
            <a:endParaRPr lang="en-US" sz="5999" dirty="0"/>
          </a:p>
        </p:txBody>
      </p:sp>
      <p:sp>
        <p:nvSpPr>
          <p:cNvPr id="17" name="Content Placeholder 2"/>
          <p:cNvSpPr txBox="1">
            <a:spLocks/>
          </p:cNvSpPr>
          <p:nvPr/>
        </p:nvSpPr>
        <p:spPr>
          <a:xfrm>
            <a:off x="574422" y="7295116"/>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smiling</a:t>
            </a:r>
          </a:p>
          <a:p>
            <a:pPr marL="0" indent="0" algn="ctr">
              <a:buFont typeface="Arial" panose="020B0604020202020204" pitchFamily="34" charset="0"/>
              <a:buNone/>
            </a:pPr>
            <a:endParaRPr lang="en-US" sz="5999" dirty="0"/>
          </a:p>
        </p:txBody>
      </p:sp>
      <p:sp>
        <p:nvSpPr>
          <p:cNvPr id="18" name="Content Placeholder 2"/>
          <p:cNvSpPr txBox="1">
            <a:spLocks/>
          </p:cNvSpPr>
          <p:nvPr/>
        </p:nvSpPr>
        <p:spPr>
          <a:xfrm>
            <a:off x="574422" y="8479315"/>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twice</a:t>
            </a:r>
          </a:p>
          <a:p>
            <a:pPr marL="0" indent="0" algn="ctr">
              <a:buFont typeface="Arial" panose="020B0604020202020204" pitchFamily="34" charset="0"/>
              <a:buNone/>
            </a:pPr>
            <a:endParaRPr lang="en-US" sz="5999" dirty="0"/>
          </a:p>
        </p:txBody>
      </p:sp>
      <p:sp>
        <p:nvSpPr>
          <p:cNvPr id="19" name="Content Placeholder 2"/>
          <p:cNvSpPr txBox="1">
            <a:spLocks/>
          </p:cNvSpPr>
          <p:nvPr/>
        </p:nvSpPr>
        <p:spPr>
          <a:xfrm>
            <a:off x="6853687" y="8479315"/>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toothpaste</a:t>
            </a:r>
          </a:p>
          <a:p>
            <a:pPr marL="0" indent="0" algn="ctr">
              <a:buFont typeface="Arial" panose="020B0604020202020204" pitchFamily="34" charset="0"/>
              <a:buNone/>
            </a:pPr>
            <a:endParaRPr lang="en-US" sz="5999" dirty="0"/>
          </a:p>
        </p:txBody>
      </p:sp>
      <p:sp>
        <p:nvSpPr>
          <p:cNvPr id="20" name="Content Placeholder 2"/>
          <p:cNvSpPr txBox="1">
            <a:spLocks/>
          </p:cNvSpPr>
          <p:nvPr/>
        </p:nvSpPr>
        <p:spPr>
          <a:xfrm>
            <a:off x="1138872" y="9021830"/>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fluoride</a:t>
            </a:r>
          </a:p>
          <a:p>
            <a:pPr marL="0" indent="0" algn="ctr">
              <a:buFont typeface="Arial" panose="020B0604020202020204" pitchFamily="34" charset="0"/>
              <a:buNone/>
            </a:pPr>
            <a:endParaRPr lang="en-US" sz="5999" dirty="0"/>
          </a:p>
        </p:txBody>
      </p:sp>
      <p:sp>
        <p:nvSpPr>
          <p:cNvPr id="21" name="Content Placeholder 2"/>
          <p:cNvSpPr txBox="1">
            <a:spLocks/>
          </p:cNvSpPr>
          <p:nvPr/>
        </p:nvSpPr>
        <p:spPr>
          <a:xfrm>
            <a:off x="1028850" y="9663514"/>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dentist</a:t>
            </a:r>
          </a:p>
          <a:p>
            <a:pPr marL="0" indent="0" algn="ctr">
              <a:buFont typeface="Arial" panose="020B0604020202020204" pitchFamily="34" charset="0"/>
              <a:buNone/>
            </a:pPr>
            <a:endParaRPr lang="en-US" sz="5999" dirty="0"/>
          </a:p>
        </p:txBody>
      </p:sp>
      <p:sp>
        <p:nvSpPr>
          <p:cNvPr id="22" name="Content Placeholder 2"/>
          <p:cNvSpPr txBox="1">
            <a:spLocks/>
          </p:cNvSpPr>
          <p:nvPr/>
        </p:nvSpPr>
        <p:spPr>
          <a:xfrm>
            <a:off x="3846893" y="10250848"/>
            <a:ext cx="3672408" cy="86409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solidFill>
                  <a:srgbClr val="FF0000"/>
                </a:solidFill>
              </a:rPr>
              <a:t>checked</a:t>
            </a:r>
          </a:p>
          <a:p>
            <a:pPr marL="0" indent="0" algn="ctr">
              <a:buFont typeface="Arial" panose="020B0604020202020204" pitchFamily="34" charset="0"/>
              <a:buNone/>
            </a:pPr>
            <a:endParaRPr lang="en-US" sz="5999" dirty="0"/>
          </a:p>
        </p:txBody>
      </p:sp>
    </p:spTree>
    <p:extLst>
      <p:ext uri="{BB962C8B-B14F-4D97-AF65-F5344CB8AC3E}">
        <p14:creationId xmlns:p14="http://schemas.microsoft.com/office/powerpoint/2010/main" val="427523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3257641" cy="9156734"/>
          </a:xfrm>
        </p:spPr>
        <p:txBody>
          <a:bodyPr>
            <a:normAutofit/>
          </a:bodyPr>
          <a:lstStyle/>
          <a:p>
            <a:pPr marL="0" indent="0">
              <a:buNone/>
            </a:pPr>
            <a:r>
              <a:rPr lang="en-US" sz="6000" dirty="0" smtClean="0"/>
              <a:t>While watching the video write down the top tips to brushing teeth properly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to brush teeth</a:t>
            </a:r>
            <a:endParaRPr sz="4000" spc="45" dirty="0"/>
          </a:p>
        </p:txBody>
      </p:sp>
      <p:pic>
        <p:nvPicPr>
          <p:cNvPr id="3" name="1q10LWifXkw"/>
          <p:cNvPicPr>
            <a:picLocks noRot="1" noChangeAspect="1"/>
          </p:cNvPicPr>
          <p:nvPr>
            <a:videoFile r:link="rId1"/>
          </p:nvPr>
        </p:nvPicPr>
        <p:blipFill>
          <a:blip r:embed="rId6"/>
          <a:stretch>
            <a:fillRect/>
          </a:stretch>
        </p:blipFill>
        <p:spPr>
          <a:xfrm>
            <a:off x="4723458" y="2171227"/>
            <a:ext cx="15193688" cy="8546450"/>
          </a:xfrm>
          <a:prstGeom prst="rect">
            <a:avLst/>
          </a:prstGeom>
        </p:spPr>
      </p:pic>
    </p:spTree>
    <p:extLst>
      <p:ext uri="{BB962C8B-B14F-4D97-AF65-F5344CB8AC3E}">
        <p14:creationId xmlns:p14="http://schemas.microsoft.com/office/powerpoint/2010/main" val="298786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5999" b="1" dirty="0" smtClean="0"/>
              <a:t>“What were the top tips for brushing teeth correctly?”</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Brushing teeth properly</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86213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Wellbeing: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Staying safe – rail, bike and water</a:t>
            </a:r>
          </a:p>
        </p:txBody>
      </p:sp>
      <p:sp>
        <p:nvSpPr>
          <p:cNvPr id="29" name="Rounded Rectangle 28"/>
          <p:cNvSpPr/>
          <p:nvPr/>
        </p:nvSpPr>
        <p:spPr>
          <a:xfrm>
            <a:off x="4165312" y="2668878"/>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oral health</a:t>
            </a:r>
          </a:p>
        </p:txBody>
      </p:sp>
      <p:sp>
        <p:nvSpPr>
          <p:cNvPr id="30" name="Rounded Rectangle 29"/>
          <p:cNvSpPr/>
          <p:nvPr/>
        </p:nvSpPr>
        <p:spPr>
          <a:xfrm>
            <a:off x="7371462" y="262716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personal hygiene?</a:t>
            </a:r>
          </a:p>
        </p:txBody>
      </p:sp>
      <p:sp>
        <p:nvSpPr>
          <p:cNvPr id="31" name="Rounded Rectangle 30"/>
          <p:cNvSpPr/>
          <p:nvPr/>
        </p:nvSpPr>
        <p:spPr>
          <a:xfrm>
            <a:off x="10577613" y="2617323"/>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mental health?</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social and physical health?</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does puberty mean?</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smtClean="0">
                <a:solidFill>
                  <a:prstClr val="black"/>
                </a:solidFill>
                <a:latin typeface="Comic Sans MS"/>
              </a:rPr>
              <a:t>Importance of oral health</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 of oral health</a:t>
            </a:r>
          </a:p>
          <a:p>
            <a:pPr marL="228578" indent="-228578" defTabSz="914326">
              <a:lnSpc>
                <a:spcPct val="110000"/>
              </a:lnSpc>
              <a:spcBef>
                <a:spcPts val="1001"/>
              </a:spcBef>
              <a:buFontTx/>
              <a:buChar char="-"/>
              <a:defRPr/>
            </a:pPr>
            <a:r>
              <a:rPr lang="en-US" sz="3199" b="1" dirty="0" smtClean="0">
                <a:solidFill>
                  <a:prstClr val="black"/>
                </a:solidFill>
                <a:latin typeface="Comic Sans MS"/>
              </a:rPr>
              <a:t>Benefits of oral health and disadvantages of not maintaining good oral health</a:t>
            </a:r>
          </a:p>
          <a:p>
            <a:pPr marL="228578" indent="-228578" defTabSz="914326">
              <a:lnSpc>
                <a:spcPct val="110000"/>
              </a:lnSpc>
              <a:spcBef>
                <a:spcPts val="1001"/>
              </a:spcBef>
              <a:buFontTx/>
              <a:buChar char="-"/>
              <a:defRPr/>
            </a:pPr>
            <a:r>
              <a:rPr lang="en-US" sz="3199" b="1" dirty="0" smtClean="0">
                <a:solidFill>
                  <a:prstClr val="black"/>
                </a:solidFill>
                <a:latin typeface="Comic Sans MS"/>
              </a:rPr>
              <a:t>Oral health plans</a:t>
            </a:r>
            <a:endParaRPr lang="en-US" sz="3199" b="1" dirty="0">
              <a:solidFill>
                <a:prstClr val="black"/>
              </a:solidFill>
              <a:latin typeface="Comic Sans MS"/>
            </a:endParaRPr>
          </a:p>
          <a:p>
            <a:pPr marL="228578" indent="-228578" defTabSz="914326">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0178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Brushing teeth properly</a:t>
            </a:r>
            <a:endParaRPr sz="4000" spc="45" dirty="0"/>
          </a:p>
        </p:txBody>
      </p:sp>
      <p:pic>
        <p:nvPicPr>
          <p:cNvPr id="4" name="Picture 3"/>
          <p:cNvPicPr>
            <a:picLocks noChangeAspect="1"/>
          </p:cNvPicPr>
          <p:nvPr/>
        </p:nvPicPr>
        <p:blipFill>
          <a:blip r:embed="rId4"/>
          <a:stretch>
            <a:fillRect/>
          </a:stretch>
        </p:blipFill>
        <p:spPr>
          <a:xfrm>
            <a:off x="1556347" y="1887356"/>
            <a:ext cx="17725704" cy="9402489"/>
          </a:xfrm>
          <a:prstGeom prst="rect">
            <a:avLst/>
          </a:prstGeom>
        </p:spPr>
      </p:pic>
    </p:spTree>
    <p:extLst>
      <p:ext uri="{BB962C8B-B14F-4D97-AF65-F5344CB8AC3E}">
        <p14:creationId xmlns:p14="http://schemas.microsoft.com/office/powerpoint/2010/main" val="104680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Jayden is 14 years old ands know they should brush their teeth but they often forget or just can’t be bothered. Jayden is normally always running late and would rather style their hair than brush their teeth to save time. At night they like falling asleep in bed while watching TV. They are normally to comfortable to get out of bed to brush their teeth before falling asleep.</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 - scenario</a:t>
            </a:r>
            <a:endParaRPr sz="4000" spc="45" dirty="0"/>
          </a:p>
        </p:txBody>
      </p:sp>
      <p:sp>
        <p:nvSpPr>
          <p:cNvPr id="11" name="Content Placeholder 2"/>
          <p:cNvSpPr txBox="1">
            <a:spLocks/>
          </p:cNvSpPr>
          <p:nvPr/>
        </p:nvSpPr>
        <p:spPr>
          <a:xfrm>
            <a:off x="11780242" y="1872604"/>
            <a:ext cx="8323858" cy="9562000"/>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following question:</a:t>
            </a:r>
          </a:p>
          <a:p>
            <a:pPr marL="1143000" indent="-1143000">
              <a:buFont typeface="Arial" panose="020B0604020202020204" pitchFamily="34" charset="0"/>
              <a:buAutoNum type="arabicPeriod"/>
            </a:pPr>
            <a:endParaRPr lang="en-US" sz="6000" b="1" dirty="0"/>
          </a:p>
          <a:p>
            <a:pPr marL="0" indent="0">
              <a:buNone/>
            </a:pPr>
            <a:r>
              <a:rPr lang="en-US" sz="6000" b="1" dirty="0" smtClean="0"/>
              <a:t>“What advice would you give Jayden about starting to brush their teeth more often?”</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425395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smtClean="0"/>
          </a:p>
          <a:p>
            <a:pPr marL="0" indent="0">
              <a:buNone/>
            </a:pPr>
            <a:r>
              <a:rPr lang="en-US" sz="6000" b="1" dirty="0"/>
              <a:t>“What advice would you give Jayden about starting to brush their teeth more often?”</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70162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Top things to remember when looking after oral health</a:t>
            </a:r>
          </a:p>
          <a:p>
            <a:pPr marL="0" indent="0">
              <a:buNone/>
            </a:pPr>
            <a:endParaRPr lang="en-US" sz="6000" dirty="0"/>
          </a:p>
          <a:p>
            <a:pPr marL="1143000" indent="-1143000">
              <a:buAutoNum type="arabicPeriod"/>
            </a:pPr>
            <a:r>
              <a:rPr lang="en-US" sz="6000" dirty="0" smtClean="0"/>
              <a:t>Use a fluoride toothpaste</a:t>
            </a:r>
          </a:p>
          <a:p>
            <a:pPr marL="1143000" indent="-1143000">
              <a:buAutoNum type="arabicPeriod"/>
            </a:pPr>
            <a:r>
              <a:rPr lang="en-US" sz="6000" dirty="0" smtClean="0"/>
              <a:t>Brush teeth twice a day for 2 minutes each time</a:t>
            </a:r>
          </a:p>
          <a:p>
            <a:pPr marL="1143000" indent="-1143000">
              <a:buAutoNum type="arabicPeriod"/>
            </a:pPr>
            <a:r>
              <a:rPr lang="en-US" sz="6000" dirty="0" smtClean="0"/>
              <a:t>Make sure all teeth are brushed</a:t>
            </a:r>
          </a:p>
          <a:p>
            <a:pPr marL="1143000" indent="-1143000">
              <a:buAutoNum type="arabicPeriod"/>
            </a:pPr>
            <a:r>
              <a:rPr lang="en-US" sz="6000" dirty="0" smtClean="0"/>
              <a:t>Use floss or interdental brushes to remove food between teeth</a:t>
            </a:r>
          </a:p>
          <a:p>
            <a:pPr marL="1143000" indent="-1143000">
              <a:buAutoNum type="arabicPeriod"/>
            </a:pPr>
            <a:r>
              <a:rPr lang="en-US" sz="6000" dirty="0" smtClean="0"/>
              <a:t>Spit toothpaste out, do not rinse mouth out with water</a:t>
            </a:r>
          </a:p>
          <a:p>
            <a:pPr marL="0" indent="0">
              <a:buNone/>
            </a:pP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Oral Health</a:t>
            </a:r>
            <a:endParaRPr sz="4000" spc="45" dirty="0"/>
          </a:p>
        </p:txBody>
      </p:sp>
      <p:pic>
        <p:nvPicPr>
          <p:cNvPr id="9" name="Picture 8"/>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253322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21" y="1997589"/>
            <a:ext cx="9311894" cy="9311894"/>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19" name="Title 1"/>
          <p:cNvSpPr>
            <a:spLocks noGrp="1"/>
          </p:cNvSpPr>
          <p:nvPr>
            <p:ph type="title"/>
          </p:nvPr>
        </p:nvSpPr>
        <p:spPr>
          <a:xfrm>
            <a:off x="622956" y="672212"/>
            <a:ext cx="11877023" cy="1325378"/>
          </a:xfrm>
        </p:spPr>
        <p:txBody>
          <a:bodyPr>
            <a:normAutofit/>
          </a:bodyPr>
          <a:lstStyle/>
          <a:p>
            <a:r>
              <a:rPr lang="en-GB" sz="7999" dirty="0"/>
              <a:t>Support</a:t>
            </a:r>
          </a:p>
        </p:txBody>
      </p:sp>
      <p:sp>
        <p:nvSpPr>
          <p:cNvPr id="26" name="Content Placeholder 2"/>
          <p:cNvSpPr txBox="1">
            <a:spLocks/>
          </p:cNvSpPr>
          <p:nvPr/>
        </p:nvSpPr>
        <p:spPr>
          <a:xfrm>
            <a:off x="790938" y="2497721"/>
            <a:ext cx="18591995" cy="1477866"/>
          </a:xfrm>
          <a:prstGeom prst="rect">
            <a:avLst/>
          </a:prstGeom>
        </p:spPr>
        <p:txBody>
          <a:bodyPr vert="horz" lIns="91426" tIns="45714" rIns="91426" bIns="45714"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05">
              <a:buNone/>
            </a:pPr>
            <a:r>
              <a:rPr lang="en-US" sz="7200" dirty="0"/>
              <a:t>If you ever need support about </a:t>
            </a:r>
            <a:r>
              <a:rPr lang="en-US" sz="7200" dirty="0" smtClean="0"/>
              <a:t>oral health for </a:t>
            </a:r>
            <a:r>
              <a:rPr lang="en-US" sz="7200" dirty="0"/>
              <a:t>yourself, a friend or family member you can find it here:</a:t>
            </a:r>
          </a:p>
        </p:txBody>
      </p:sp>
      <p:pic>
        <p:nvPicPr>
          <p:cNvPr id="27" name="Picture 26"/>
          <p:cNvPicPr>
            <a:picLocks noChangeAspect="1"/>
          </p:cNvPicPr>
          <p:nvPr/>
        </p:nvPicPr>
        <p:blipFill>
          <a:blip r:embed="rId4"/>
          <a:stretch>
            <a:fillRect/>
          </a:stretch>
        </p:blipFill>
        <p:spPr>
          <a:xfrm>
            <a:off x="790937" y="4616086"/>
            <a:ext cx="7922062" cy="5312599"/>
          </a:xfrm>
          <a:prstGeom prst="rect">
            <a:avLst/>
          </a:prstGeom>
        </p:spPr>
      </p:pic>
      <p:pic>
        <p:nvPicPr>
          <p:cNvPr id="28" name="Picture 27"/>
          <p:cNvPicPr>
            <a:picLocks noChangeAspect="1"/>
          </p:cNvPicPr>
          <p:nvPr/>
        </p:nvPicPr>
        <p:blipFill>
          <a:blip r:embed="rId5"/>
          <a:stretch>
            <a:fillRect/>
          </a:stretch>
        </p:blipFill>
        <p:spPr>
          <a:xfrm>
            <a:off x="9169540" y="4290690"/>
            <a:ext cx="3564413" cy="2371956"/>
          </a:xfrm>
          <a:prstGeom prst="rect">
            <a:avLst/>
          </a:prstGeom>
        </p:spPr>
      </p:pic>
      <p:pic>
        <p:nvPicPr>
          <p:cNvPr id="29" name="Picture 28"/>
          <p:cNvPicPr>
            <a:picLocks noChangeAspect="1"/>
          </p:cNvPicPr>
          <p:nvPr/>
        </p:nvPicPr>
        <p:blipFill>
          <a:blip r:embed="rId6"/>
          <a:stretch>
            <a:fillRect/>
          </a:stretch>
        </p:blipFill>
        <p:spPr>
          <a:xfrm>
            <a:off x="9183763" y="7505197"/>
            <a:ext cx="3316217" cy="3316217"/>
          </a:xfrm>
          <a:prstGeom prst="rect">
            <a:avLst/>
          </a:prstGeom>
        </p:spPr>
      </p:pic>
      <p:sp>
        <p:nvSpPr>
          <p:cNvPr id="30" name="TextBox 29"/>
          <p:cNvSpPr txBox="1"/>
          <p:nvPr/>
        </p:nvSpPr>
        <p:spPr>
          <a:xfrm>
            <a:off x="13305730" y="4225827"/>
            <a:ext cx="3370128" cy="3046219"/>
          </a:xfrm>
          <a:prstGeom prst="rect">
            <a:avLst/>
          </a:prstGeom>
          <a:noFill/>
        </p:spPr>
        <p:txBody>
          <a:bodyPr wrap="square" rtlCol="0">
            <a:spAutoFit/>
          </a:bodyPr>
          <a:lstStyle/>
          <a:p>
            <a:pPr defTabSz="457157"/>
            <a:r>
              <a:rPr lang="en-US" sz="3199" dirty="0">
                <a:solidFill>
                  <a:srgbClr val="2A2C65"/>
                </a:solidFill>
                <a:latin typeface="Calibri" panose="020F0502020204030204" pitchFamily="34" charset="0"/>
                <a:cs typeface="Calibri" panose="020F0502020204030204" pitchFamily="34" charset="0"/>
              </a:rPr>
              <a:t>Childline.org.uk</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Call – 08001111</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Email or chat online for support</a:t>
            </a:r>
            <a:endParaRPr lang="en-GB" sz="3199"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12871055" y="7659118"/>
            <a:ext cx="6511877" cy="3538533"/>
          </a:xfrm>
          <a:prstGeom prst="rect">
            <a:avLst/>
          </a:prstGeom>
          <a:noFill/>
        </p:spPr>
        <p:txBody>
          <a:bodyPr wrap="square" rtlCol="0">
            <a:spAutoFit/>
          </a:bodyPr>
          <a:lstStyle/>
          <a:p>
            <a:pPr defTabSz="457157"/>
            <a:r>
              <a:rPr lang="en-US" sz="3199" dirty="0">
                <a:solidFill>
                  <a:srgbClr val="2A2C65"/>
                </a:solidFill>
                <a:latin typeface="Calibri" panose="020F0502020204030204" pitchFamily="34" charset="0"/>
                <a:cs typeface="Calibri" panose="020F0502020204030204" pitchFamily="34" charset="0"/>
              </a:rPr>
              <a:t>Themix.org.uk</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You can email or have one-to-chat online.</a:t>
            </a:r>
          </a:p>
          <a:p>
            <a:pPr defTabSz="457157"/>
            <a:endParaRPr lang="en-US" sz="3199" dirty="0">
              <a:solidFill>
                <a:srgbClr val="2A2C65"/>
              </a:solidFill>
              <a:latin typeface="Calibri" panose="020F0502020204030204" pitchFamily="34" charset="0"/>
              <a:cs typeface="Calibri" panose="020F0502020204030204" pitchFamily="34" charset="0"/>
            </a:endParaRPr>
          </a:p>
          <a:p>
            <a:pPr defTabSz="457157"/>
            <a:r>
              <a:rPr lang="en-US" sz="3199"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3199"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124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In your Personal Development Tutor Time activity, you looked at oral health</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smtClean="0"/>
              <a:t>“What is the definition of oral health?”</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Oral health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Oral health is…</a:t>
            </a:r>
          </a:p>
          <a:p>
            <a:pPr marL="0" indent="0">
              <a:buNone/>
            </a:pPr>
            <a:endParaRPr lang="en-US" sz="6000" dirty="0"/>
          </a:p>
          <a:p>
            <a:pPr marL="0" indent="0">
              <a:buNone/>
            </a:pPr>
            <a:r>
              <a:rPr lang="en-US" sz="6000" dirty="0" smtClean="0"/>
              <a:t>“</a:t>
            </a:r>
            <a:r>
              <a:rPr lang="en-US" sz="6000" dirty="0"/>
              <a:t>the practice of keeping the mouth clean and free from disease, decay and other problems”</a:t>
            </a:r>
          </a:p>
          <a:p>
            <a:pPr marL="0" indent="0">
              <a:buNone/>
            </a:pPr>
            <a:endParaRPr lang="en-US" sz="6000" dirty="0" smtClean="0"/>
          </a:p>
          <a:p>
            <a:pPr marL="0" indent="0">
              <a:buNone/>
            </a:pPr>
            <a:endParaRPr lang="en-US" sz="6000" dirty="0"/>
          </a:p>
          <a:p>
            <a:pPr marL="0" indent="0">
              <a:buNone/>
            </a:pPr>
            <a:r>
              <a:rPr lang="en-US" sz="6000" b="1" dirty="0" smtClean="0"/>
              <a:t>Task</a:t>
            </a:r>
            <a:r>
              <a:rPr lang="en-US" sz="6000" dirty="0" smtClean="0"/>
              <a:t> – use your red pen to add to what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9" name="Picture 8"/>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904" y="2286981"/>
            <a:ext cx="5403730" cy="9739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764" y="3882354"/>
            <a:ext cx="7598319" cy="12274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2375" y="1997330"/>
            <a:ext cx="1869314" cy="188502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defRPr/>
            </a:pPr>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6"/>
            <a:ext cx="9685994" cy="9609473"/>
          </a:xfrm>
        </p:spPr>
        <p:txBody>
          <a:bodyPr>
            <a:normAutofit fontScale="85000" lnSpcReduction="20000"/>
          </a:bodyPr>
          <a:lstStyle/>
          <a:p>
            <a:pPr marL="0" indent="0">
              <a:buNone/>
            </a:pPr>
            <a:r>
              <a:rPr lang="en-US" sz="5999" dirty="0"/>
              <a:t>This links to the Golden Thread of </a:t>
            </a:r>
            <a:r>
              <a:rPr lang="en-US" sz="5999" b="1" dirty="0"/>
              <a:t>“Secure your Wellbeing</a:t>
            </a:r>
            <a:r>
              <a:rPr lang="en-US" sz="5999" b="1" dirty="0" smtClean="0"/>
              <a:t>” </a:t>
            </a:r>
            <a:r>
              <a:rPr lang="en-US" sz="5999" dirty="0" smtClean="0"/>
              <a:t>as </a:t>
            </a:r>
            <a:r>
              <a:rPr lang="en-US" sz="6000" dirty="0" smtClean="0"/>
              <a:t>poor </a:t>
            </a:r>
            <a:r>
              <a:rPr lang="en-US" sz="6000" dirty="0"/>
              <a:t>oral health can lead to tooth decay and gum disease. Good oral health is also linked to better physical and mental health.</a:t>
            </a:r>
          </a:p>
          <a:p>
            <a:pPr marL="0" indent="0">
              <a:buNone/>
            </a:pPr>
            <a:endParaRPr lang="en-US" sz="5999" b="1" dirty="0" smtClean="0"/>
          </a:p>
          <a:p>
            <a:pPr marL="0" indent="0">
              <a:buNone/>
            </a:pPr>
            <a:r>
              <a:rPr lang="en-US" sz="6000" b="1" dirty="0">
                <a:solidFill>
                  <a:srgbClr val="323232"/>
                </a:solidFill>
                <a:latin typeface="Calibri" panose="020F0502020204030204"/>
              </a:rPr>
              <a:t>Article 24 </a:t>
            </a:r>
            <a:r>
              <a:rPr lang="en-US" sz="6000" dirty="0">
                <a:solidFill>
                  <a:srgbClr val="323232"/>
                </a:solidFill>
                <a:latin typeface="Calibri" panose="020F0502020204030204"/>
              </a:rPr>
              <a:t>states that children have the right to the best health care possible. In the UK, children receive free dental care. It is important to visit the dentist in order to maintain good oral health. Dental care can be very expensive in the future if oral health is not maintained during childhood</a:t>
            </a:r>
            <a:endParaRPr lang="en-US" sz="6000" b="1" dirty="0">
              <a:solidFill>
                <a:srgbClr val="323232"/>
              </a:solidFill>
              <a:latin typeface="Calibri" panose="020F0502020204030204"/>
            </a:endParaRPr>
          </a:p>
          <a:p>
            <a:pPr marL="0" indent="0">
              <a:buNone/>
            </a:pP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Tutor Time Recap</a:t>
            </a:r>
            <a:endParaRPr sz="4000" spc="45"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41888" y="2773945"/>
            <a:ext cx="1162430" cy="2544780"/>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12385347" y="6653604"/>
            <a:ext cx="6125395" cy="2952876"/>
            <a:chOff x="3470139" y="641202"/>
            <a:chExt cx="3847937"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1507846">
                <a:defRPr/>
              </a:pPr>
              <a:endParaRPr lang="en-US" sz="1814">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70139" y="678887"/>
              <a:ext cx="3847937" cy="811604"/>
            </a:xfrm>
            <a:prstGeom prst="rect">
              <a:avLst/>
            </a:prstGeom>
            <a:noFill/>
          </p:spPr>
          <p:txBody>
            <a:bodyPr wrap="none" rtlCol="0">
              <a:spAutoFit/>
            </a:bodyPr>
            <a:lstStyle/>
            <a:p>
              <a:pPr algn="ctr" defTabSz="1507846">
                <a:defRPr/>
              </a:pPr>
              <a:r>
                <a:rPr lang="en-US" sz="8905" spc="33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87300" y="1427559"/>
              <a:ext cx="3410901" cy="811604"/>
            </a:xfrm>
            <a:prstGeom prst="rect">
              <a:avLst/>
            </a:prstGeom>
            <a:noFill/>
          </p:spPr>
          <p:txBody>
            <a:bodyPr wrap="none" rtlCol="0">
              <a:spAutoFit/>
            </a:bodyPr>
            <a:lstStyle/>
            <a:p>
              <a:pPr algn="ctr" defTabSz="1507846">
                <a:defRPr/>
              </a:pPr>
              <a:r>
                <a:rPr lang="en-US" sz="8905" spc="330" dirty="0">
                  <a:solidFill>
                    <a:srgbClr val="FFFFFF"/>
                  </a:solidFill>
                  <a:latin typeface="LondrinaSolid-Black"/>
                  <a:sym typeface="LondrinaSolid-Black"/>
                  <a:rtl val="0"/>
                </a:rPr>
                <a:t>of a Child</a:t>
              </a:r>
            </a:p>
          </p:txBody>
        </p:sp>
      </p:grpSp>
    </p:spTree>
    <p:extLst>
      <p:ext uri="{BB962C8B-B14F-4D97-AF65-F5344CB8AC3E}">
        <p14:creationId xmlns:p14="http://schemas.microsoft.com/office/powerpoint/2010/main" val="351579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As discussed in tutor time, the main way of maintaining good oral health is through brushing teeth.</a:t>
            </a:r>
          </a:p>
          <a:p>
            <a:pPr marL="0" indent="0">
              <a:buNone/>
            </a:pPr>
            <a:endParaRPr lang="en-US" sz="6000" b="1" dirty="0"/>
          </a:p>
          <a:p>
            <a:pPr marL="0" indent="0">
              <a:buNone/>
            </a:pPr>
            <a:r>
              <a:rPr lang="en-US" sz="6000" dirty="0" smtClean="0"/>
              <a:t>There are lots of benefits of tooth brushing:</a:t>
            </a:r>
          </a:p>
          <a:p>
            <a:pPr marL="1143000" indent="-1143000">
              <a:buAutoNum type="arabicPeriod"/>
            </a:pPr>
            <a:r>
              <a:rPr lang="en-US" sz="6000" dirty="0" smtClean="0"/>
              <a:t>Makes the mouth feel clean and fresh</a:t>
            </a:r>
          </a:p>
          <a:p>
            <a:pPr marL="1143000" indent="-1143000">
              <a:buAutoNum type="arabicPeriod"/>
            </a:pPr>
            <a:r>
              <a:rPr lang="en-US" sz="6000" dirty="0" smtClean="0"/>
              <a:t>Removes plaque from teeth so they look clean and less yellow</a:t>
            </a:r>
          </a:p>
          <a:p>
            <a:pPr marL="1143000" indent="-1143000">
              <a:buAutoNum type="arabicPeriod"/>
            </a:pPr>
            <a:r>
              <a:rPr lang="en-US" sz="6000" dirty="0" smtClean="0"/>
              <a:t>Leads to fresh smelling breath</a:t>
            </a:r>
          </a:p>
          <a:p>
            <a:pPr marL="1143000" indent="-1143000">
              <a:buAutoNum type="arabicPeriod"/>
            </a:pPr>
            <a:r>
              <a:rPr lang="en-US" sz="6000" dirty="0" smtClean="0"/>
              <a:t>Gums remain health</a:t>
            </a:r>
          </a:p>
          <a:p>
            <a:pPr marL="1143000" indent="-1143000">
              <a:buAutoNum type="arabicPeriod"/>
            </a:pPr>
            <a:r>
              <a:rPr lang="en-US" sz="6000" dirty="0" smtClean="0"/>
              <a:t>Stops tooth decay so teeth stay stronger for longer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tooth brushing</a:t>
            </a:r>
            <a:endParaRPr sz="4000" spc="45" dirty="0"/>
          </a:p>
        </p:txBody>
      </p:sp>
      <p:pic>
        <p:nvPicPr>
          <p:cNvPr id="9" name="Picture 8"/>
          <p:cNvPicPr>
            <a:picLocks noChangeAspect="1"/>
          </p:cNvPicPr>
          <p:nvPr/>
        </p:nvPicPr>
        <p:blipFill>
          <a:blip r:embed="rId4"/>
          <a:stretch>
            <a:fillRect/>
          </a:stretch>
        </p:blipFill>
        <p:spPr>
          <a:xfrm>
            <a:off x="12853437" y="2159395"/>
            <a:ext cx="5911581" cy="8653333"/>
          </a:xfrm>
          <a:prstGeom prst="rect">
            <a:avLst/>
          </a:prstGeom>
        </p:spPr>
      </p:pic>
    </p:spTree>
    <p:extLst>
      <p:ext uri="{BB962C8B-B14F-4D97-AF65-F5344CB8AC3E}">
        <p14:creationId xmlns:p14="http://schemas.microsoft.com/office/powerpoint/2010/main" val="367658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As discussed in tutor time, the main way of maintaining good oral health is through brushing teeth.</a:t>
            </a:r>
          </a:p>
          <a:p>
            <a:pPr marL="0" indent="0">
              <a:buNone/>
            </a:pPr>
            <a:endParaRPr lang="en-US" sz="6000" b="1" dirty="0"/>
          </a:p>
          <a:p>
            <a:pPr marL="0" indent="0">
              <a:buNone/>
            </a:pPr>
            <a:r>
              <a:rPr lang="en-US" sz="6000" dirty="0" smtClean="0"/>
              <a:t>There are lots of benefits of tooth brushing:</a:t>
            </a:r>
          </a:p>
          <a:p>
            <a:pPr marL="1143000" indent="-1143000">
              <a:buAutoNum type="arabicPeriod"/>
            </a:pPr>
            <a:r>
              <a:rPr lang="en-US" sz="6000" dirty="0" smtClean="0"/>
              <a:t>Makes the mouth feel clean and fresh</a:t>
            </a:r>
          </a:p>
          <a:p>
            <a:pPr marL="1143000" indent="-1143000">
              <a:buAutoNum type="arabicPeriod"/>
            </a:pPr>
            <a:r>
              <a:rPr lang="en-US" sz="6000" dirty="0" smtClean="0"/>
              <a:t>Removes plaque from teeth so they look clean and less yellow</a:t>
            </a:r>
          </a:p>
          <a:p>
            <a:pPr marL="1143000" indent="-1143000">
              <a:buAutoNum type="arabicPeriod"/>
            </a:pPr>
            <a:r>
              <a:rPr lang="en-US" sz="6000" dirty="0" smtClean="0"/>
              <a:t>Leads to fresh smelling breath</a:t>
            </a:r>
          </a:p>
          <a:p>
            <a:pPr marL="1143000" indent="-1143000">
              <a:buAutoNum type="arabicPeriod"/>
            </a:pPr>
            <a:r>
              <a:rPr lang="en-US" sz="6000" dirty="0" smtClean="0"/>
              <a:t>Gums remain health</a:t>
            </a:r>
          </a:p>
          <a:p>
            <a:pPr marL="1143000" indent="-1143000">
              <a:buAutoNum type="arabicPeriod"/>
            </a:pPr>
            <a:r>
              <a:rPr lang="en-US" sz="6000" dirty="0" smtClean="0"/>
              <a:t>Stops tooth decay so teeth stay stronger for longer</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tooth brushing</a:t>
            </a:r>
            <a:endParaRPr sz="4000" spc="45" dirty="0"/>
          </a:p>
        </p:txBody>
      </p:sp>
      <p:sp>
        <p:nvSpPr>
          <p:cNvPr id="11" name="Content Placeholder 2"/>
          <p:cNvSpPr txBox="1">
            <a:spLocks/>
          </p:cNvSpPr>
          <p:nvPr/>
        </p:nvSpPr>
        <p:spPr>
          <a:xfrm>
            <a:off x="11780242" y="1971999"/>
            <a:ext cx="8064896" cy="956200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benefits of tooth brushing in order of most importance to you</a:t>
            </a:r>
          </a:p>
        </p:txBody>
      </p:sp>
    </p:spTree>
    <p:extLst>
      <p:ext uri="{BB962C8B-B14F-4D97-AF65-F5344CB8AC3E}">
        <p14:creationId xmlns:p14="http://schemas.microsoft.com/office/powerpoint/2010/main" val="252226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r>
              <a:rPr lang="en-US" sz="5999" dirty="0"/>
              <a:t> </a:t>
            </a:r>
            <a:r>
              <a:rPr lang="en-US" sz="5999" dirty="0" smtClean="0"/>
              <a:t>discuss:</a:t>
            </a:r>
          </a:p>
          <a:p>
            <a:pPr marL="0" indent="0">
              <a:buNone/>
            </a:pPr>
            <a:endParaRPr lang="en-US" sz="5999" b="1" dirty="0"/>
          </a:p>
          <a:p>
            <a:pPr marL="0" indent="0">
              <a:buNone/>
            </a:pPr>
            <a:r>
              <a:rPr lang="en-US" sz="6000" b="1" dirty="0" smtClean="0"/>
              <a:t>“What do you think is the most important benefit to tooth brushing? Why?”</a:t>
            </a:r>
            <a:endParaRPr lang="en-US" sz="6000" b="1" dirty="0"/>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Importance of brushing teeth</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416850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F18CE-0664-4747-9A36-DB6272ADADB8}">
  <ds:schemaRefs>
    <ds:schemaRef ds:uri="http://purl.org/dc/terms/"/>
    <ds:schemaRef ds:uri="http://schemas.microsoft.com/office/2006/documentManagement/types"/>
    <ds:schemaRef ds:uri="http://purl.org/dc/dcmitype/"/>
    <ds:schemaRef ds:uri="http://schemas.microsoft.com/office/infopath/2007/PartnerControls"/>
    <ds:schemaRef ds:uri="cf23988f-c488-42c3-82cd-5944801df941"/>
    <ds:schemaRef ds:uri="http://purl.org/dc/elements/1.1/"/>
    <ds:schemaRef ds:uri="http://schemas.microsoft.com/office/2006/metadata/properties"/>
    <ds:schemaRef ds:uri="http://schemas.openxmlformats.org/package/2006/metadata/core-properties"/>
    <ds:schemaRef ds:uri="aa278816-03e4-4886-8c06-bbee340b154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4134</TotalTime>
  <Words>1954</Words>
  <Application>Microsoft Office PowerPoint</Application>
  <PresentationFormat>Custom</PresentationFormat>
  <Paragraphs>300</Paragraphs>
  <Slides>35</Slides>
  <Notes>1</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35</vt:i4>
      </vt:variant>
    </vt:vector>
  </HeadingPairs>
  <TitlesOfParts>
    <vt:vector size="48" baseType="lpstr">
      <vt:lpstr>Arial</vt:lpstr>
      <vt:lpstr>Calibri</vt:lpstr>
      <vt:lpstr>Calibri Light</vt:lpstr>
      <vt:lpstr>Comic Sans MS</vt:lpstr>
      <vt:lpstr>Franklin Gothic Book</vt:lpstr>
      <vt:lpstr>Lato</vt:lpstr>
      <vt:lpstr>LondrinaSolid-Black</vt:lpstr>
      <vt:lpstr>Office Theme</vt:lpstr>
      <vt:lpstr>4_Office Theme</vt:lpstr>
      <vt:lpstr>7_Office Theme</vt:lpstr>
      <vt:lpstr>5_Office Theme</vt:lpstr>
      <vt:lpstr>1_Office Theme</vt:lpstr>
      <vt:lpstr>3_Office Theme</vt:lpstr>
      <vt:lpstr>PowerPoint Presentation</vt:lpstr>
      <vt:lpstr>PowerPoint Presentation</vt:lpstr>
      <vt:lpstr>PowerPoint Presentation</vt:lpstr>
      <vt:lpstr>Tutor Time Recap</vt:lpstr>
      <vt:lpstr>Tutor Time Recap</vt:lpstr>
      <vt:lpstr>Tutor Time Recap</vt:lpstr>
      <vt:lpstr>Benefits of tooth brushing</vt:lpstr>
      <vt:lpstr>Benefits of tooth brushing</vt:lpstr>
      <vt:lpstr>Importance of brushing teeth</vt:lpstr>
      <vt:lpstr>Disadvantages of not brushing teeth</vt:lpstr>
      <vt:lpstr>Disadvantages of not brushing teeth</vt:lpstr>
      <vt:lpstr>Disadvantages of not brushing teeth</vt:lpstr>
      <vt:lpstr>Oral Health</vt:lpstr>
      <vt:lpstr>Oral Health</vt:lpstr>
      <vt:lpstr>Oral Health</vt:lpstr>
      <vt:lpstr>Oral Health</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Oral Health</vt:lpstr>
      <vt:lpstr>How to brush teeth</vt:lpstr>
      <vt:lpstr>Brushing teeth properly</vt:lpstr>
      <vt:lpstr>Brushing teeth properly</vt:lpstr>
      <vt:lpstr>Oral Health - scenario</vt:lpstr>
      <vt:lpstr>Oral Health</vt:lpstr>
      <vt:lpstr>Oral Health</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221</cp:revision>
  <cp:lastPrinted>2024-09-26T14:53:48Z</cp:lastPrinted>
  <dcterms:created xsi:type="dcterms:W3CDTF">2023-01-12T15:04:44Z</dcterms:created>
  <dcterms:modified xsi:type="dcterms:W3CDTF">2025-04-14T09:57:21Z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