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828" r:id="rId3"/>
  </p:sldMasterIdLst>
  <p:notesMasterIdLst>
    <p:notesMasterId r:id="rId40"/>
  </p:notesMasterIdLst>
  <p:sldIdLst>
    <p:sldId id="425" r:id="rId4"/>
    <p:sldId id="426" r:id="rId5"/>
    <p:sldId id="427" r:id="rId6"/>
    <p:sldId id="332" r:id="rId7"/>
    <p:sldId id="431" r:id="rId8"/>
    <p:sldId id="430" r:id="rId9"/>
    <p:sldId id="397" r:id="rId10"/>
    <p:sldId id="398" r:id="rId11"/>
    <p:sldId id="399" r:id="rId12"/>
    <p:sldId id="432" r:id="rId13"/>
    <p:sldId id="433" r:id="rId14"/>
    <p:sldId id="404" r:id="rId15"/>
    <p:sldId id="405" r:id="rId16"/>
    <p:sldId id="406" r:id="rId17"/>
    <p:sldId id="407" r:id="rId18"/>
    <p:sldId id="408" r:id="rId19"/>
    <p:sldId id="434" r:id="rId20"/>
    <p:sldId id="409" r:id="rId21"/>
    <p:sldId id="435" r:id="rId22"/>
    <p:sldId id="436" r:id="rId23"/>
    <p:sldId id="411" r:id="rId24"/>
    <p:sldId id="437" r:id="rId25"/>
    <p:sldId id="438" r:id="rId26"/>
    <p:sldId id="414" r:id="rId27"/>
    <p:sldId id="416" r:id="rId28"/>
    <p:sldId id="418" r:id="rId29"/>
    <p:sldId id="419" r:id="rId30"/>
    <p:sldId id="439" r:id="rId31"/>
    <p:sldId id="420" r:id="rId32"/>
    <p:sldId id="363" r:id="rId33"/>
    <p:sldId id="364" r:id="rId34"/>
    <p:sldId id="391" r:id="rId35"/>
    <p:sldId id="423" r:id="rId36"/>
    <p:sldId id="392" r:id="rId37"/>
    <p:sldId id="424" r:id="rId38"/>
    <p:sldId id="29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64PzJ28p40iszAqPEybtA==" hashData="MY0+0kqfWvIHALREJI66+Op4WRMA+V1i3i6Te5UMvqpGxDkoLiYhec6KEl4gWgrLIGnfvf3eStrWyXwKxhDMi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6" d="100"/>
          <a:sy n="116" d="100"/>
        </p:scale>
        <p:origin x="3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14468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34878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02813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874814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313628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799350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73189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004805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20378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51649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705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23302363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859" y="-8608"/>
            <a:ext cx="12190286" cy="978029"/>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26">
                <a:defRPr/>
              </a:pPr>
              <a:endParaRPr lang="en-US" sz="1801">
                <a:solidFill>
                  <a:prstClr val="black"/>
                </a:solidFill>
                <a:latin typeface="Franklin Gothic Book" panose="020B0503020102020204" pitchFamily="34" charset="0"/>
              </a:endParaRPr>
            </a:p>
          </p:txBody>
        </p:sp>
        <p:sp>
          <p:nvSpPr>
            <p:cNvPr id="6" name="TextBox 5"/>
            <p:cNvSpPr txBox="1"/>
            <p:nvPr/>
          </p:nvSpPr>
          <p:spPr>
            <a:xfrm>
              <a:off x="591236" y="1535991"/>
              <a:ext cx="8248524" cy="407650"/>
            </a:xfrm>
            <a:prstGeom prst="rect">
              <a:avLst/>
            </a:prstGeom>
            <a:noFill/>
          </p:spPr>
          <p:txBody>
            <a:bodyPr wrap="square" rtlCol="0">
              <a:spAutoFit/>
            </a:bodyPr>
            <a:lstStyle/>
            <a:p>
              <a:pPr defTabSz="914326">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26">
                  <a:defRPr/>
                </a:pPr>
                <a:t>14 April 2025</a:t>
              </a:fld>
              <a:r>
                <a:rPr lang="en-US" sz="2800"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25" y="51188"/>
            <a:ext cx="6295162" cy="932167"/>
          </a:xfrm>
          <a:prstGeom prst="rect">
            <a:avLst/>
          </a:prstGeom>
        </p:spPr>
      </p:pic>
      <p:grpSp>
        <p:nvGrpSpPr>
          <p:cNvPr id="9" name="Group 8"/>
          <p:cNvGrpSpPr/>
          <p:nvPr/>
        </p:nvGrpSpPr>
        <p:grpSpPr>
          <a:xfrm>
            <a:off x="859" y="965983"/>
            <a:ext cx="12190286" cy="1425002"/>
            <a:chOff x="1" y="2129870"/>
            <a:chExt cx="12191999" cy="791775"/>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69546"/>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Write the Title and Golden Thread</a:t>
              </a:r>
            </a:p>
            <a:p>
              <a:pPr defTabSz="914326">
                <a:defRPr/>
              </a:pPr>
              <a:r>
                <a:rPr lang="en-US" sz="2800" b="1" kern="0" dirty="0">
                  <a:solidFill>
                    <a:prstClr val="black"/>
                  </a:solidFill>
                  <a:latin typeface="Franklin Gothic Book" panose="020B0503020102020204" pitchFamily="34" charset="0"/>
                </a:rPr>
                <a:t>Title – </a:t>
              </a:r>
              <a:r>
                <a:rPr lang="en-US" sz="2800" kern="0" dirty="0" smtClean="0">
                  <a:solidFill>
                    <a:prstClr val="black"/>
                  </a:solidFill>
                  <a:latin typeface="Franklin Gothic Book" panose="020B0503020102020204" pitchFamily="34" charset="0"/>
                </a:rPr>
                <a:t>What is mental health</a:t>
              </a:r>
              <a:endParaRPr lang="en-US" sz="2800" kern="0" dirty="0">
                <a:solidFill>
                  <a:prstClr val="black"/>
                </a:solidFill>
                <a:latin typeface="Franklin Gothic Book" panose="020B0503020102020204" pitchFamily="34" charset="0"/>
              </a:endParaRPr>
            </a:p>
            <a:p>
              <a:pPr defTabSz="914326">
                <a:defRPr/>
              </a:pPr>
              <a:r>
                <a:rPr lang="en-US" sz="2800" b="1" kern="0" dirty="0">
                  <a:solidFill>
                    <a:prstClr val="black"/>
                  </a:solidFill>
                  <a:latin typeface="Franklin Gothic Book" panose="020B0503020102020204" pitchFamily="34" charset="0"/>
                </a:rPr>
                <a:t>Golden Thread – </a:t>
              </a:r>
              <a:r>
                <a:rPr lang="en-US" sz="2800" kern="0" dirty="0">
                  <a:solidFill>
                    <a:prstClr val="black"/>
                  </a:solidFill>
                  <a:latin typeface="Franklin Gothic Book" panose="020B0503020102020204" pitchFamily="34" charset="0"/>
                </a:rPr>
                <a:t>Secure Your Wellbeing</a:t>
              </a:r>
            </a:p>
          </p:txBody>
        </p:sp>
      </p:grpSp>
      <p:grpSp>
        <p:nvGrpSpPr>
          <p:cNvPr id="13" name="Group 12"/>
          <p:cNvGrpSpPr/>
          <p:nvPr/>
        </p:nvGrpSpPr>
        <p:grpSpPr>
          <a:xfrm>
            <a:off x="1284" y="2333958"/>
            <a:ext cx="12190288" cy="989572"/>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74285"/>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Underline both using your ruler &amp; take out your </a:t>
              </a:r>
              <a:r>
                <a:rPr lang="en-US" sz="2800" b="1" kern="0" dirty="0" err="1">
                  <a:solidFill>
                    <a:prstClr val="black"/>
                  </a:solidFill>
                  <a:latin typeface="Franklin Gothic Book" panose="020B0503020102020204" pitchFamily="34" charset="0"/>
                </a:rPr>
                <a:t>oracy</a:t>
              </a:r>
              <a:r>
                <a:rPr lang="en-US" sz="2800" b="1" kern="0" dirty="0">
                  <a:solidFill>
                    <a:prstClr val="black"/>
                  </a:solidFill>
                  <a:latin typeface="Franklin Gothic Book" panose="020B0503020102020204" pitchFamily="34" charset="0"/>
                </a:rPr>
                <a:t> </a:t>
              </a:r>
              <a:r>
                <a:rPr lang="en-US" sz="2800" b="1" kern="0" dirty="0" err="1">
                  <a:solidFill>
                    <a:prstClr val="black"/>
                  </a:solidFill>
                  <a:latin typeface="Franklin Gothic Book" panose="020B0503020102020204" pitchFamily="34" charset="0"/>
                </a:rPr>
                <a:t>helpsheet</a:t>
              </a:r>
              <a:endParaRPr lang="en-US" sz="2800"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856" y="3327659"/>
            <a:ext cx="12190286" cy="352986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26">
              <a:defRPr/>
            </a:pPr>
            <a:endParaRPr lang="en-US" sz="1801" kern="0" dirty="0">
              <a:solidFill>
                <a:prstClr val="black"/>
              </a:solidFill>
              <a:latin typeface="Franklin Gothic Book" panose="020B0503020102020204" pitchFamily="34" charset="0"/>
            </a:endParaRPr>
          </a:p>
        </p:txBody>
      </p:sp>
      <p:sp>
        <p:nvSpPr>
          <p:cNvPr id="19" name="TextBox 18"/>
          <p:cNvSpPr txBox="1"/>
          <p:nvPr/>
        </p:nvSpPr>
        <p:spPr>
          <a:xfrm>
            <a:off x="633975" y="3390954"/>
            <a:ext cx="10444108" cy="4388124"/>
          </a:xfrm>
          <a:prstGeom prst="rect">
            <a:avLst/>
          </a:prstGeom>
          <a:noFill/>
        </p:spPr>
        <p:txBody>
          <a:bodyPr wrap="square" rtlCol="0">
            <a:spAutoFit/>
          </a:bodyPr>
          <a:lstStyle/>
          <a:p>
            <a:pPr defTabSz="914326">
              <a:defRPr/>
            </a:pPr>
            <a:r>
              <a:rPr lang="en-US" sz="2426" b="1" dirty="0">
                <a:solidFill>
                  <a:prstClr val="black"/>
                </a:solidFill>
                <a:latin typeface="Franklin Gothic Book" panose="020B0503020102020204" pitchFamily="34" charset="0"/>
              </a:rPr>
              <a:t>Complete the following questions:</a:t>
            </a: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What is being described: </a:t>
            </a:r>
            <a:r>
              <a:rPr lang="en-US" sz="2400" dirty="0" smtClean="0">
                <a:solidFill>
                  <a:prstClr val="black"/>
                </a:solidFill>
                <a:latin typeface="Franklin Gothic Book" panose="020B0503020102020204" pitchFamily="34" charset="0"/>
              </a:rPr>
              <a:t>“</a:t>
            </a:r>
            <a:r>
              <a:rPr lang="en-US" sz="2400" dirty="0"/>
              <a:t>how people keep their bodies clean to stay healthy, fresh and free from infections</a:t>
            </a:r>
            <a:r>
              <a:rPr lang="en-US" sz="2400" dirty="0" smtClean="0"/>
              <a:t>”</a:t>
            </a:r>
            <a:endParaRPr lang="en-US" sz="2400" dirty="0"/>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dirty="0" smtClean="0">
                <a:solidFill>
                  <a:prstClr val="black"/>
                </a:solidFill>
                <a:latin typeface="Franklin Gothic Book" panose="020B0503020102020204" pitchFamily="34" charset="0"/>
              </a:rPr>
              <a:t>How many times should you brush your teeth everyday?</a:t>
            </a:r>
            <a:endParaRPr lang="en-US" sz="2426"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True or False: </a:t>
            </a:r>
            <a:r>
              <a:rPr lang="en-US" sz="2426" dirty="0" smtClean="0">
                <a:solidFill>
                  <a:prstClr val="black"/>
                </a:solidFill>
                <a:latin typeface="Franklin Gothic Book" panose="020B0503020102020204" pitchFamily="34" charset="0"/>
              </a:rPr>
              <a:t>it is safe to take selfies along railway tracks if you can’t see a train</a:t>
            </a:r>
            <a:endParaRPr lang="en-US" sz="2426"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1940"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141289" y="3428598"/>
            <a:ext cx="484906" cy="636130"/>
          </a:xfrm>
          <a:prstGeom prst="rect">
            <a:avLst/>
          </a:prstGeom>
        </p:spPr>
      </p:pic>
      <p:sp>
        <p:nvSpPr>
          <p:cNvPr id="21" name="Rectangle 20"/>
          <p:cNvSpPr/>
          <p:nvPr/>
        </p:nvSpPr>
        <p:spPr>
          <a:xfrm>
            <a:off x="642178" y="4086232"/>
            <a:ext cx="11087909" cy="89778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Personal Hygiene</a:t>
            </a:r>
            <a:endParaRPr lang="en-GB" sz="1940" b="1" kern="0" dirty="0">
              <a:solidFill>
                <a:prstClr val="white"/>
              </a:solidFill>
              <a:latin typeface="Calibri" panose="020F0502020204030204"/>
            </a:endParaRPr>
          </a:p>
        </p:txBody>
      </p:sp>
      <p:sp>
        <p:nvSpPr>
          <p:cNvPr id="22" name="Rectangle 21"/>
          <p:cNvSpPr/>
          <p:nvPr/>
        </p:nvSpPr>
        <p:spPr>
          <a:xfrm>
            <a:off x="642178" y="4951975"/>
            <a:ext cx="11087909"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Twice – once in the morning and once at night</a:t>
            </a:r>
            <a:endParaRPr lang="en-GB" sz="1940" b="1" kern="0" dirty="0">
              <a:solidFill>
                <a:prstClr val="white"/>
              </a:solidFill>
              <a:latin typeface="Calibri" panose="020F0502020204030204"/>
            </a:endParaRPr>
          </a:p>
        </p:txBody>
      </p:sp>
      <p:sp>
        <p:nvSpPr>
          <p:cNvPr id="24" name="Rectangle 23"/>
          <p:cNvSpPr/>
          <p:nvPr/>
        </p:nvSpPr>
        <p:spPr>
          <a:xfrm>
            <a:off x="651257" y="5864779"/>
            <a:ext cx="11087033"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False</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407659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lnSpcReduction="10000"/>
          </a:bodyPr>
          <a:lstStyle/>
          <a:p>
            <a:pPr marL="0" indent="0">
              <a:buNone/>
            </a:pPr>
            <a:r>
              <a:rPr lang="en-US" sz="3638" dirty="0"/>
              <a:t>“I don’t think people with mental health problems are going to be able to lead a full and happy life”</a:t>
            </a:r>
          </a:p>
          <a:p>
            <a:pPr marL="0" indent="0">
              <a:buNone/>
            </a:pPr>
            <a:endParaRPr lang="en-US" sz="3638" dirty="0"/>
          </a:p>
          <a:p>
            <a:pPr marL="0" indent="0">
              <a:buNone/>
            </a:pPr>
            <a:r>
              <a:rPr lang="en-US" sz="3638" dirty="0"/>
              <a:t>This is a misconception. A response to this is…</a:t>
            </a:r>
          </a:p>
          <a:p>
            <a:pPr marL="0" indent="0">
              <a:buNone/>
            </a:pPr>
            <a:r>
              <a:rPr lang="en-US" sz="3638" dirty="0"/>
              <a:t>“There might be challenges and they might need support but many people can still lead a full and happy life with a mental health condition.”</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Talking about mental health - misconceptions</a:t>
            </a:r>
            <a:endParaRPr sz="2426" spc="27" dirty="0"/>
          </a:p>
        </p:txBody>
      </p:sp>
      <p:sp>
        <p:nvSpPr>
          <p:cNvPr id="13" name="Content Placeholder 2"/>
          <p:cNvSpPr txBox="1">
            <a:spLocks/>
          </p:cNvSpPr>
          <p:nvPr/>
        </p:nvSpPr>
        <p:spPr>
          <a:xfrm>
            <a:off x="7071987" y="1072405"/>
            <a:ext cx="4896855" cy="6049781"/>
          </a:xfrm>
          <a:prstGeom prst="rect">
            <a:avLst/>
          </a:prstGeom>
        </p:spPr>
        <p:txBody>
          <a:bodyPr vert="horz" lIns="91440" tIns="45720" rIns="91440" bIns="45720" rtlCol="0">
            <a:normAutofit fontScale="55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Write down your response if you overheard this misconception.</a:t>
            </a:r>
          </a:p>
          <a:p>
            <a:pPr marL="0" indent="0">
              <a:buNone/>
            </a:pPr>
            <a:r>
              <a:rPr lang="en-US" sz="6000" b="1" dirty="0" smtClean="0"/>
              <a:t>Sentence starter </a:t>
            </a:r>
            <a:r>
              <a:rPr lang="en-US" sz="6000" dirty="0" smtClean="0"/>
              <a:t>– “to respond to this misconception I would say…”</a:t>
            </a:r>
          </a:p>
        </p:txBody>
      </p:sp>
    </p:spTree>
    <p:extLst>
      <p:ext uri="{BB962C8B-B14F-4D97-AF65-F5344CB8AC3E}">
        <p14:creationId xmlns:p14="http://schemas.microsoft.com/office/powerpoint/2010/main" val="423695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lnSpcReduction="10000"/>
          </a:bodyPr>
          <a:lstStyle/>
          <a:p>
            <a:pPr marL="0" indent="0">
              <a:buNone/>
            </a:pPr>
            <a:r>
              <a:rPr lang="en-US" sz="3638" dirty="0"/>
              <a:t>“I think you can tell if someone has a mental health problem by looking at them”</a:t>
            </a:r>
          </a:p>
          <a:p>
            <a:pPr marL="0" indent="0">
              <a:buNone/>
            </a:pPr>
            <a:endParaRPr lang="en-US" sz="3638" dirty="0"/>
          </a:p>
          <a:p>
            <a:pPr marL="0" indent="0">
              <a:buNone/>
            </a:pPr>
            <a:r>
              <a:rPr lang="en-US" sz="3638" dirty="0"/>
              <a:t>This is a misconception. A response to this is…</a:t>
            </a:r>
          </a:p>
          <a:p>
            <a:pPr marL="0" indent="0">
              <a:buNone/>
            </a:pPr>
            <a:r>
              <a:rPr lang="en-US" sz="3638" dirty="0"/>
              <a:t>“You cannot see a mental health condition by looking at someone and this can make it hard for people to talk about it”</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Talking about mental health - misconceptions</a:t>
            </a:r>
            <a:endParaRPr sz="2426" spc="27" dirty="0"/>
          </a:p>
        </p:txBody>
      </p:sp>
      <p:sp>
        <p:nvSpPr>
          <p:cNvPr id="13" name="Content Placeholder 2"/>
          <p:cNvSpPr txBox="1">
            <a:spLocks/>
          </p:cNvSpPr>
          <p:nvPr/>
        </p:nvSpPr>
        <p:spPr>
          <a:xfrm>
            <a:off x="7071987" y="1072405"/>
            <a:ext cx="4896855" cy="6049781"/>
          </a:xfrm>
          <a:prstGeom prst="rect">
            <a:avLst/>
          </a:prstGeom>
        </p:spPr>
        <p:txBody>
          <a:bodyPr vert="horz" lIns="91440" tIns="45720" rIns="91440" bIns="45720" rtlCol="0">
            <a:normAutofit fontScale="55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Write down your response if you overheard this misconception.</a:t>
            </a:r>
          </a:p>
          <a:p>
            <a:pPr marL="0" indent="0">
              <a:buNone/>
            </a:pPr>
            <a:r>
              <a:rPr lang="en-US" sz="6000" b="1" dirty="0" smtClean="0"/>
              <a:t>Sentence starter </a:t>
            </a:r>
            <a:r>
              <a:rPr lang="en-US" sz="6000" dirty="0" smtClean="0"/>
              <a:t>– “to respond to this misconception I would say…”</a:t>
            </a:r>
          </a:p>
        </p:txBody>
      </p:sp>
    </p:spTree>
    <p:extLst>
      <p:ext uri="{BB962C8B-B14F-4D97-AF65-F5344CB8AC3E}">
        <p14:creationId xmlns:p14="http://schemas.microsoft.com/office/powerpoint/2010/main" val="2188955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Although talking about mental health is promoted, there is still </a:t>
            </a:r>
            <a:r>
              <a:rPr lang="en-US" sz="3638" b="1" dirty="0" smtClean="0"/>
              <a:t>stigma</a:t>
            </a:r>
            <a:r>
              <a:rPr lang="en-US" sz="3638" dirty="0" smtClean="0"/>
              <a:t> (negative/unfair beliefs people have about something) around mental health.</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376232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lnSpcReduction="10000"/>
          </a:bodyPr>
          <a:lstStyle/>
          <a:p>
            <a:pPr marL="0" indent="0">
              <a:buNone/>
            </a:pPr>
            <a:r>
              <a:rPr lang="en-US" sz="3638" dirty="0" smtClean="0"/>
              <a:t>This means that sometimes people find it difficult to talk about mental health, or might have little understanding of it and can therefore say things that might be unhelpful or offensive to others.</a:t>
            </a:r>
          </a:p>
          <a:p>
            <a:pPr marL="0" indent="0">
              <a:buNone/>
            </a:pPr>
            <a:endParaRPr lang="en-US" sz="3638" dirty="0"/>
          </a:p>
          <a:p>
            <a:pPr marL="0" indent="0">
              <a:buNone/>
            </a:pPr>
            <a:r>
              <a:rPr lang="en-US" sz="3638" dirty="0" smtClean="0"/>
              <a:t>Often this can happen without the person meaning to upset or offend someone</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3868857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We are now going to look at some comments that can regularly cause unintended offence or upset to someone.</a:t>
            </a:r>
          </a:p>
          <a:p>
            <a:pPr marL="0" indent="0">
              <a:buNone/>
            </a:pPr>
            <a:endParaRPr lang="en-US" sz="3638" dirty="0"/>
          </a:p>
          <a:p>
            <a:pPr marL="0" indent="0">
              <a:buNone/>
            </a:pPr>
            <a:r>
              <a:rPr lang="en-US" sz="3638" dirty="0" smtClean="0"/>
              <a:t>When these comments are said, the person saying them has no idea how people around them could be feeling mentally. </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216117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fontScale="77500" lnSpcReduction="20000"/>
          </a:bodyPr>
          <a:lstStyle/>
          <a:p>
            <a:pPr marL="0" indent="0">
              <a:buNone/>
            </a:pPr>
            <a:r>
              <a:rPr lang="en-US" sz="3638" dirty="0" smtClean="0"/>
              <a:t>For each comment you will need to come up with an alternative phrase that has the same meaning but might not cause any unintended offence.</a:t>
            </a:r>
          </a:p>
          <a:p>
            <a:pPr marL="0" indent="0">
              <a:buNone/>
            </a:pPr>
            <a:endParaRPr lang="en-US" sz="3638" dirty="0"/>
          </a:p>
          <a:p>
            <a:pPr marL="0" indent="0">
              <a:buNone/>
            </a:pPr>
            <a:r>
              <a:rPr lang="en-US" sz="3638" b="1" dirty="0" smtClean="0"/>
              <a:t>Example</a:t>
            </a:r>
            <a:r>
              <a:rPr lang="en-US" sz="3638" dirty="0" smtClean="0"/>
              <a:t> – “the traffic was crazy this morning”</a:t>
            </a:r>
          </a:p>
          <a:p>
            <a:pPr marL="0" indent="0">
              <a:buNone/>
            </a:pPr>
            <a:endParaRPr lang="en-US" sz="3638" dirty="0" smtClean="0"/>
          </a:p>
          <a:p>
            <a:pPr marL="0" indent="0">
              <a:buNone/>
            </a:pPr>
            <a:r>
              <a:rPr lang="en-US" sz="3638" dirty="0" smtClean="0"/>
              <a:t>An alternative comment could have been “the traffic was really busy today”. </a:t>
            </a:r>
          </a:p>
          <a:p>
            <a:pPr marL="0" indent="0">
              <a:buNone/>
            </a:pPr>
            <a:r>
              <a:rPr lang="en-US" sz="3638" dirty="0" smtClean="0"/>
              <a:t>This is more appropriate as a person hearing this could be struggling with their mental health and could feel that they are going crazy, even if they do not seem like this on the outside.</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3279977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How could this sentence be rephrased?</a:t>
            </a:r>
          </a:p>
          <a:p>
            <a:pPr marL="0" indent="0">
              <a:buNone/>
            </a:pPr>
            <a:endParaRPr lang="en-US" sz="3638" dirty="0"/>
          </a:p>
          <a:p>
            <a:pPr marL="0" indent="0">
              <a:buNone/>
            </a:pPr>
            <a:r>
              <a:rPr lang="en-US" sz="3638" dirty="0" smtClean="0"/>
              <a:t>“That party was so mental”</a:t>
            </a:r>
          </a:p>
          <a:p>
            <a:pPr marL="0" indent="0">
              <a:buNone/>
            </a:pPr>
            <a:endParaRPr lang="en-US" sz="3638" dirty="0"/>
          </a:p>
          <a:p>
            <a:pPr marL="0" indent="0">
              <a:buNone/>
            </a:pPr>
            <a:r>
              <a:rPr lang="en-US" sz="3638" dirty="0" smtClean="0"/>
              <a:t>Be ready to share your responses with the class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sp>
        <p:nvSpPr>
          <p:cNvPr id="13" name="Content Placeholder 2"/>
          <p:cNvSpPr txBox="1">
            <a:spLocks/>
          </p:cNvSpPr>
          <p:nvPr/>
        </p:nvSpPr>
        <p:spPr>
          <a:xfrm>
            <a:off x="7071987" y="1072405"/>
            <a:ext cx="4896855" cy="6049781"/>
          </a:xfrm>
          <a:prstGeom prst="rect">
            <a:avLst/>
          </a:prstGeom>
        </p:spPr>
        <p:txBody>
          <a:bodyPr vert="horz" lIns="91440" tIns="45720" rIns="91440" bIns="45720" rtlCol="0">
            <a:normAutofit fontScale="6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Write down how you would rephrase the sentence</a:t>
            </a:r>
          </a:p>
          <a:p>
            <a:pPr marL="0" indent="0">
              <a:buNone/>
            </a:pPr>
            <a:r>
              <a:rPr lang="en-US" sz="6000" b="1" dirty="0" smtClean="0"/>
              <a:t>Sentence starter </a:t>
            </a:r>
            <a:r>
              <a:rPr lang="en-US" sz="6000" dirty="0" smtClean="0"/>
              <a:t>– “another way to say this is…”</a:t>
            </a:r>
          </a:p>
        </p:txBody>
      </p:sp>
    </p:spTree>
    <p:extLst>
      <p:ext uri="{BB962C8B-B14F-4D97-AF65-F5344CB8AC3E}">
        <p14:creationId xmlns:p14="http://schemas.microsoft.com/office/powerpoint/2010/main" val="279734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“how would you rephrase the sentence?”</a:t>
            </a:r>
            <a:endParaRPr lang="en-US" sz="4000" b="1" dirty="0"/>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76539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“that party was so mental”</a:t>
            </a:r>
          </a:p>
          <a:p>
            <a:pPr marL="0" indent="0">
              <a:buNone/>
            </a:pPr>
            <a:endParaRPr lang="en-US" sz="3638" dirty="0"/>
          </a:p>
          <a:p>
            <a:pPr marL="0" indent="0">
              <a:buNone/>
            </a:pPr>
            <a:r>
              <a:rPr lang="en-US" sz="3638" dirty="0" smtClean="0"/>
              <a:t>This comment demonstrates the flippant way people can use mental health language. This reinforces the stigma around mental health.</a:t>
            </a:r>
          </a:p>
          <a:p>
            <a:pPr marL="0" indent="0">
              <a:buNone/>
            </a:pPr>
            <a:endParaRPr lang="en-US" sz="3638" dirty="0"/>
          </a:p>
          <a:p>
            <a:pPr marL="0" indent="0">
              <a:buNone/>
            </a:pPr>
            <a:r>
              <a:rPr lang="en-US" sz="3638" dirty="0" smtClean="0"/>
              <a:t>Instead a person could say “that party was so much fun”</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3360389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How could this sentence be rephrased?</a:t>
            </a:r>
          </a:p>
          <a:p>
            <a:pPr marL="0" indent="0">
              <a:buNone/>
            </a:pPr>
            <a:endParaRPr lang="en-US" sz="3638" dirty="0"/>
          </a:p>
          <a:p>
            <a:pPr marL="0" indent="0">
              <a:buNone/>
            </a:pPr>
            <a:r>
              <a:rPr lang="en-US" sz="3638" dirty="0"/>
              <a:t>“Really? You look fine to me”</a:t>
            </a:r>
          </a:p>
          <a:p>
            <a:pPr marL="0" indent="0">
              <a:buNone/>
            </a:pPr>
            <a:endParaRPr lang="en-US" sz="3638" dirty="0"/>
          </a:p>
          <a:p>
            <a:pPr marL="0" indent="0">
              <a:buNone/>
            </a:pPr>
            <a:r>
              <a:rPr lang="en-US" sz="3638" dirty="0" smtClean="0"/>
              <a:t>Be ready to share your responses with the class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sp>
        <p:nvSpPr>
          <p:cNvPr id="13" name="Content Placeholder 2"/>
          <p:cNvSpPr txBox="1">
            <a:spLocks/>
          </p:cNvSpPr>
          <p:nvPr/>
        </p:nvSpPr>
        <p:spPr>
          <a:xfrm>
            <a:off x="7071987" y="1072405"/>
            <a:ext cx="4896855" cy="6049781"/>
          </a:xfrm>
          <a:prstGeom prst="rect">
            <a:avLst/>
          </a:prstGeom>
        </p:spPr>
        <p:txBody>
          <a:bodyPr vert="horz" lIns="91440" tIns="45720" rIns="91440" bIns="45720" rtlCol="0">
            <a:normAutofit fontScale="6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Write down how you would rephrase the sentence</a:t>
            </a:r>
          </a:p>
          <a:p>
            <a:pPr marL="0" indent="0">
              <a:buNone/>
            </a:pPr>
            <a:r>
              <a:rPr lang="en-US" sz="6000" b="1" dirty="0" smtClean="0"/>
              <a:t>Sentence starter </a:t>
            </a:r>
            <a:r>
              <a:rPr lang="en-US" sz="6000" dirty="0" smtClean="0"/>
              <a:t>– “another way to say this is…”</a:t>
            </a:r>
          </a:p>
        </p:txBody>
      </p:sp>
    </p:spTree>
    <p:extLst>
      <p:ext uri="{BB962C8B-B14F-4D97-AF65-F5344CB8AC3E}">
        <p14:creationId xmlns:p14="http://schemas.microsoft.com/office/powerpoint/2010/main" val="223327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6077"/>
            <a:ext cx="12191144" cy="6857517"/>
          </a:xfrm>
          <a:prstGeom prst="rect">
            <a:avLst/>
          </a:prstGeom>
        </p:spPr>
      </p:pic>
    </p:spTree>
    <p:extLst>
      <p:ext uri="{BB962C8B-B14F-4D97-AF65-F5344CB8AC3E}">
        <p14:creationId xmlns:p14="http://schemas.microsoft.com/office/powerpoint/2010/main" val="3803847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“how would you rephrase the sentence?”</a:t>
            </a:r>
            <a:endParaRPr lang="en-US" sz="4000" b="1" dirty="0"/>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862550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fontScale="85000" lnSpcReduction="10000"/>
          </a:bodyPr>
          <a:lstStyle/>
          <a:p>
            <a:pPr marL="0" indent="0">
              <a:buNone/>
            </a:pPr>
            <a:r>
              <a:rPr lang="en-US" sz="3638" dirty="0" smtClean="0"/>
              <a:t>“really? You look fine to me”</a:t>
            </a:r>
            <a:endParaRPr lang="en-US" sz="3638" dirty="0"/>
          </a:p>
          <a:p>
            <a:pPr marL="0" indent="0">
              <a:buNone/>
            </a:pPr>
            <a:endParaRPr lang="en-US" sz="3638" dirty="0" smtClean="0"/>
          </a:p>
          <a:p>
            <a:pPr marL="0" indent="0">
              <a:buNone/>
            </a:pPr>
            <a:r>
              <a:rPr lang="en-US" sz="3638" dirty="0" smtClean="0"/>
              <a:t>This is a common example of a typical responses people with a mental health issue sometimes get from family or friends. This diminishes the issues and minimizes the impact of experiencing a mental health issue.</a:t>
            </a:r>
          </a:p>
          <a:p>
            <a:pPr marL="0" indent="0">
              <a:buNone/>
            </a:pPr>
            <a:endParaRPr lang="en-US" sz="3638" dirty="0"/>
          </a:p>
          <a:p>
            <a:pPr marL="0" indent="0">
              <a:buNone/>
            </a:pPr>
            <a:r>
              <a:rPr lang="en-US" sz="3638" dirty="0" smtClean="0"/>
              <a:t>A way to rephrase this comment is “Really? Is there anything I can do for you?” </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200884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How could this sentence be rephrased?</a:t>
            </a:r>
          </a:p>
          <a:p>
            <a:pPr marL="0" indent="0">
              <a:buNone/>
            </a:pPr>
            <a:endParaRPr lang="en-US" sz="3638" dirty="0"/>
          </a:p>
          <a:p>
            <a:pPr marL="0" indent="0">
              <a:buNone/>
            </a:pPr>
            <a:r>
              <a:rPr lang="en-US" sz="3638" dirty="0"/>
              <a:t>“Man up! Stop being such a drama queen”</a:t>
            </a:r>
          </a:p>
          <a:p>
            <a:pPr marL="0" indent="0">
              <a:buNone/>
            </a:pPr>
            <a:endParaRPr lang="en-US" sz="3638" dirty="0"/>
          </a:p>
          <a:p>
            <a:pPr marL="0" indent="0">
              <a:buNone/>
            </a:pPr>
            <a:r>
              <a:rPr lang="en-US" sz="3638" dirty="0" smtClean="0"/>
              <a:t>Be ready to share your responses with the class</a:t>
            </a: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sp>
        <p:nvSpPr>
          <p:cNvPr id="13" name="Content Placeholder 2"/>
          <p:cNvSpPr txBox="1">
            <a:spLocks/>
          </p:cNvSpPr>
          <p:nvPr/>
        </p:nvSpPr>
        <p:spPr>
          <a:xfrm>
            <a:off x="7071987" y="1072405"/>
            <a:ext cx="4896855" cy="6049781"/>
          </a:xfrm>
          <a:prstGeom prst="rect">
            <a:avLst/>
          </a:prstGeom>
        </p:spPr>
        <p:txBody>
          <a:bodyPr vert="horz" lIns="91440" tIns="45720" rIns="91440" bIns="45720" rtlCol="0">
            <a:normAutofit fontScale="6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Write down how you would rephrase the sentence</a:t>
            </a:r>
          </a:p>
          <a:p>
            <a:pPr marL="0" indent="0">
              <a:buNone/>
            </a:pPr>
            <a:r>
              <a:rPr lang="en-US" sz="6000" b="1" dirty="0" smtClean="0"/>
              <a:t>Sentence starter </a:t>
            </a:r>
            <a:r>
              <a:rPr lang="en-US" sz="6000" dirty="0" smtClean="0"/>
              <a:t>– “another way to say this is…”</a:t>
            </a:r>
          </a:p>
        </p:txBody>
      </p:sp>
    </p:spTree>
    <p:extLst>
      <p:ext uri="{BB962C8B-B14F-4D97-AF65-F5344CB8AC3E}">
        <p14:creationId xmlns:p14="http://schemas.microsoft.com/office/powerpoint/2010/main" val="37149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“how would you rephrase the sentence?”</a:t>
            </a:r>
            <a:endParaRPr lang="en-US" sz="4000" b="1" dirty="0"/>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83044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fontScale="92500" lnSpcReduction="10000"/>
          </a:bodyPr>
          <a:lstStyle/>
          <a:p>
            <a:pPr marL="0" indent="0">
              <a:buNone/>
            </a:pPr>
            <a:r>
              <a:rPr lang="en-US" sz="3638" dirty="0" smtClean="0"/>
              <a:t>“</a:t>
            </a:r>
            <a:r>
              <a:rPr lang="en-US" sz="3638" dirty="0"/>
              <a:t>Man up! Stop being such a drama queen</a:t>
            </a:r>
            <a:r>
              <a:rPr lang="en-US" sz="3638" dirty="0" smtClean="0"/>
              <a:t>”</a:t>
            </a:r>
            <a:endParaRPr lang="en-US" sz="3638" dirty="0"/>
          </a:p>
          <a:p>
            <a:pPr marL="0" indent="0">
              <a:buNone/>
            </a:pPr>
            <a:endParaRPr lang="en-US" sz="3638" dirty="0" smtClean="0"/>
          </a:p>
          <a:p>
            <a:pPr marL="0" indent="0">
              <a:buNone/>
            </a:pPr>
            <a:r>
              <a:rPr lang="en-US" sz="3638" dirty="0" smtClean="0"/>
              <a:t>This is an example of a comment that includes unhelpful advice that people sometimes receive when discussing a mental health concern</a:t>
            </a:r>
          </a:p>
          <a:p>
            <a:pPr marL="0" indent="0">
              <a:buNone/>
            </a:pPr>
            <a:endParaRPr lang="en-US" sz="3638" dirty="0"/>
          </a:p>
          <a:p>
            <a:pPr marL="0" indent="0">
              <a:buNone/>
            </a:pPr>
            <a:r>
              <a:rPr lang="en-US" sz="3638" dirty="0" smtClean="0"/>
              <a:t>A way to rephrase this comment is “do you want to talk about what you are finding difficult”</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138786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r>
              <a:rPr lang="en-US" sz="3638" dirty="0" smtClean="0"/>
              <a:t>The best way to end stigma is to challenge it.</a:t>
            </a:r>
          </a:p>
          <a:p>
            <a:pPr marL="0" indent="0">
              <a:buNone/>
            </a:pPr>
            <a:endParaRPr lang="en-US" sz="3638" dirty="0"/>
          </a:p>
          <a:p>
            <a:pPr marL="0" indent="0">
              <a:buNone/>
            </a:pPr>
            <a:r>
              <a:rPr lang="en-US" sz="3638" dirty="0" smtClean="0"/>
              <a:t>However this can be difficult to do especially with your friends.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Challenging Stigma</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4128322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fontScale="92500" lnSpcReduction="20000"/>
          </a:bodyPr>
          <a:lstStyle/>
          <a:p>
            <a:pPr marL="0" indent="0">
              <a:buNone/>
            </a:pPr>
            <a:r>
              <a:rPr lang="en-US" sz="3638" dirty="0" smtClean="0"/>
              <a:t>Some ideas to challenge the stigma is:</a:t>
            </a:r>
          </a:p>
          <a:p>
            <a:pPr marL="0" indent="0">
              <a:buNone/>
            </a:pPr>
            <a:endParaRPr lang="en-US" sz="3638" dirty="0"/>
          </a:p>
          <a:p>
            <a:pPr>
              <a:buFontTx/>
              <a:buChar char="-"/>
            </a:pPr>
            <a:r>
              <a:rPr lang="en-US" sz="3638" dirty="0" smtClean="0"/>
              <a:t>Avoid using language that might be offensive/upsetting</a:t>
            </a:r>
          </a:p>
          <a:p>
            <a:pPr>
              <a:buFontTx/>
              <a:buChar char="-"/>
            </a:pPr>
            <a:r>
              <a:rPr lang="en-US" sz="3638" dirty="0" smtClean="0"/>
              <a:t>Challenge this language if they hear it used</a:t>
            </a:r>
          </a:p>
          <a:p>
            <a:pPr>
              <a:buFontTx/>
              <a:buChar char="-"/>
            </a:pPr>
            <a:r>
              <a:rPr lang="en-US" sz="3638" dirty="0" smtClean="0"/>
              <a:t>Encourage people to be understanding about mental health</a:t>
            </a:r>
          </a:p>
          <a:p>
            <a:pPr>
              <a:buFontTx/>
              <a:buChar char="-"/>
            </a:pPr>
            <a:r>
              <a:rPr lang="en-US" sz="3638" dirty="0" smtClean="0"/>
              <a:t>Avoid making fun of mental health issues – challenge it if heard said by other people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Challenging Stigma</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2421422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a:bodyPr>
          <a:lstStyle/>
          <a:p>
            <a:pPr marL="0" indent="0">
              <a:buNone/>
            </a:pPr>
            <a:endParaRPr lang="en-US" sz="3638" dirty="0"/>
          </a:p>
          <a:p>
            <a:pPr marL="0" indent="0">
              <a:buNone/>
            </a:pPr>
            <a:r>
              <a:rPr lang="en-US" sz="3638" dirty="0" smtClean="0"/>
              <a:t>“What could be done in schools to challenge mental health stigma?”</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Challenging Stigma</a:t>
            </a:r>
            <a:endParaRPr sz="2426" spc="27" dirty="0"/>
          </a:p>
        </p:txBody>
      </p:sp>
      <p:sp>
        <p:nvSpPr>
          <p:cNvPr id="13" name="Content Placeholder 2"/>
          <p:cNvSpPr txBox="1">
            <a:spLocks/>
          </p:cNvSpPr>
          <p:nvPr/>
        </p:nvSpPr>
        <p:spPr>
          <a:xfrm>
            <a:off x="6074229" y="1072405"/>
            <a:ext cx="5894613" cy="6049781"/>
          </a:xfrm>
          <a:prstGeom prst="rect">
            <a:avLst/>
          </a:prstGeom>
        </p:spPr>
        <p:txBody>
          <a:bodyPr vert="horz" lIns="91440" tIns="45720" rIns="91440" bIns="45720" rtlCol="0">
            <a:normAutofit fontScale="85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Write down your response to the question on the left</a:t>
            </a:r>
          </a:p>
        </p:txBody>
      </p:sp>
    </p:spTree>
    <p:extLst>
      <p:ext uri="{BB962C8B-B14F-4D97-AF65-F5344CB8AC3E}">
        <p14:creationId xmlns:p14="http://schemas.microsoft.com/office/powerpoint/2010/main" val="328006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“What could be done in schools to challenge mental health stigma?”</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Stigma around mental health</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051637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596563"/>
          </a:xfrm>
        </p:spPr>
        <p:txBody>
          <a:bodyPr>
            <a:normAutofit fontScale="85000" lnSpcReduction="20000"/>
          </a:bodyPr>
          <a:lstStyle/>
          <a:p>
            <a:pPr marL="0" indent="0">
              <a:buNone/>
            </a:pPr>
            <a:r>
              <a:rPr lang="en-US" sz="3638" dirty="0" smtClean="0"/>
              <a:t>Some ideas to challenge the stigma is:</a:t>
            </a:r>
          </a:p>
          <a:p>
            <a:pPr marL="0" indent="0">
              <a:buNone/>
            </a:pPr>
            <a:endParaRPr lang="en-US" sz="3638" dirty="0"/>
          </a:p>
          <a:p>
            <a:pPr>
              <a:buFontTx/>
              <a:buChar char="-"/>
            </a:pPr>
            <a:r>
              <a:rPr lang="en-US" sz="3638" dirty="0" smtClean="0"/>
              <a:t>Teach more about mental health – this is the point of this lesson</a:t>
            </a:r>
          </a:p>
          <a:p>
            <a:pPr>
              <a:buFontTx/>
              <a:buChar char="-"/>
            </a:pPr>
            <a:r>
              <a:rPr lang="en-US" sz="3638" dirty="0" smtClean="0"/>
              <a:t>Promote sources of support – at Hodge Hill College we promote “telling someone you trust”</a:t>
            </a:r>
          </a:p>
          <a:p>
            <a:pPr>
              <a:buFontTx/>
              <a:buChar char="-"/>
            </a:pPr>
            <a:r>
              <a:rPr lang="en-US" sz="3638" dirty="0" smtClean="0"/>
              <a:t>Use displays to promote talking about mental health</a:t>
            </a:r>
          </a:p>
          <a:p>
            <a:pPr>
              <a:buFontTx/>
              <a:buChar char="-"/>
            </a:pPr>
            <a:r>
              <a:rPr lang="en-US" sz="3638" dirty="0" smtClean="0"/>
              <a:t>Have “positive mental health” events</a:t>
            </a:r>
          </a:p>
          <a:p>
            <a:pPr>
              <a:buFontTx/>
              <a:buChar char="-"/>
            </a:pPr>
            <a:r>
              <a:rPr lang="en-US" sz="3638" dirty="0" smtClean="0"/>
              <a:t>Make all people feel included in the school community.</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Challenging Stigma</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757176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89" y="1062085"/>
            <a:ext cx="5647137" cy="5647137"/>
          </a:xfrm>
          <a:prstGeom prst="rect">
            <a:avLst/>
          </a:prstGeom>
        </p:spPr>
      </p:pic>
      <p:sp>
        <p:nvSpPr>
          <p:cNvPr id="20" name="TextBox 19"/>
          <p:cNvSpPr txBox="1"/>
          <p:nvPr/>
        </p:nvSpPr>
        <p:spPr>
          <a:xfrm>
            <a:off x="99730" y="69076"/>
            <a:ext cx="6514276" cy="1323439"/>
          </a:xfrm>
          <a:prstGeom prst="rect">
            <a:avLst/>
          </a:prstGeom>
          <a:noFill/>
        </p:spPr>
        <p:txBody>
          <a:bodyPr wrap="square" rtlCol="0">
            <a:spAutoFit/>
          </a:bodyPr>
          <a:lstStyle/>
          <a:p>
            <a:pPr algn="ctr" defTabSz="277233">
              <a:defRPr/>
            </a:pPr>
            <a:r>
              <a:rPr lang="en-GB" sz="4000" u="sng" dirty="0">
                <a:solidFill>
                  <a:prstClr val="black"/>
                </a:solidFill>
                <a:latin typeface="Comic Sans MS" panose="030F0702030302020204" pitchFamily="66" charset="0"/>
              </a:rPr>
              <a:t>Secure </a:t>
            </a:r>
            <a:r>
              <a:rPr lang="en-GB" sz="4000" u="sng">
                <a:solidFill>
                  <a:prstClr val="black"/>
                </a:solidFill>
                <a:latin typeface="Comic Sans MS" panose="030F0702030302020204" pitchFamily="66" charset="0"/>
              </a:rPr>
              <a:t>your </a:t>
            </a:r>
            <a:r>
              <a:rPr lang="en-GB" sz="4000" u="sng"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28" name="Rounded Rectangle 27"/>
          <p:cNvSpPr/>
          <p:nvPr/>
        </p:nvSpPr>
        <p:spPr>
          <a:xfrm>
            <a:off x="581677" y="1587019"/>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Staying safe – rail, bike and water</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6026" y="1618283"/>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a:t>
            </a:r>
            <a:r>
              <a:rPr lang="en-US" sz="1400" dirty="0" smtClean="0">
                <a:solidFill>
                  <a:prstClr val="black"/>
                </a:solidFill>
                <a:latin typeface="Comic Sans MS" panose="030F0702030302020204" pitchFamily="66" charset="0"/>
              </a:rPr>
              <a:t>oral health</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375" y="1592986"/>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personal hygiene?</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24" y="1587018"/>
            <a:ext cx="1445948" cy="1007970"/>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592" y="1606368"/>
            <a:ext cx="1514726"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social and physical health?</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237" y="1605351"/>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does puberty mean?</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906" y="3123362"/>
            <a:ext cx="6774434"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1940" b="1" dirty="0">
                <a:solidFill>
                  <a:prstClr val="black"/>
                </a:solidFill>
                <a:latin typeface="Comic Sans MS"/>
              </a:rPr>
              <a:t>Today we will look at:</a:t>
            </a: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What is mental health?</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a:solidFill>
                  <a:prstClr val="black"/>
                </a:solidFill>
                <a:latin typeface="Comic Sans MS"/>
              </a:rPr>
              <a:t>Definition of mental health?</a:t>
            </a:r>
          </a:p>
          <a:p>
            <a:pPr marL="138623" indent="-138623" defTabSz="554499">
              <a:lnSpc>
                <a:spcPct val="110000"/>
              </a:lnSpc>
              <a:spcBef>
                <a:spcPts val="607"/>
              </a:spcBef>
              <a:buFontTx/>
              <a:buChar char="-"/>
              <a:defRPr/>
            </a:pPr>
            <a:r>
              <a:rPr lang="en-US" sz="1940" b="1" dirty="0">
                <a:solidFill>
                  <a:prstClr val="black"/>
                </a:solidFill>
                <a:latin typeface="Comic Sans MS"/>
              </a:rPr>
              <a:t>Difference between mental health and mental illness</a:t>
            </a:r>
          </a:p>
          <a:p>
            <a:pPr marL="138623" indent="-138623" defTabSz="554499">
              <a:lnSpc>
                <a:spcPct val="110000"/>
              </a:lnSpc>
              <a:spcBef>
                <a:spcPts val="607"/>
              </a:spcBef>
              <a:buFontTx/>
              <a:buChar char="-"/>
              <a:defRPr/>
            </a:pPr>
            <a:r>
              <a:rPr lang="en-US" sz="1940" b="1" dirty="0">
                <a:solidFill>
                  <a:prstClr val="black"/>
                </a:solidFill>
                <a:latin typeface="Comic Sans MS"/>
              </a:rPr>
              <a:t>Ways to improve mental health?</a:t>
            </a:r>
          </a:p>
          <a:p>
            <a:pPr marL="138616" indent="-138616" defTabSz="554473">
              <a:lnSpc>
                <a:spcPct val="110000"/>
              </a:lnSpc>
              <a:spcBef>
                <a:spcPts val="607"/>
              </a:spcBef>
              <a:buFontTx/>
              <a:buChar char="-"/>
              <a:defRPr/>
            </a:pPr>
            <a:endParaRPr lang="en-US" sz="1940" b="1" dirty="0" smtClean="0">
              <a:solidFill>
                <a:prstClr val="black"/>
              </a:solidFill>
              <a:latin typeface="Comic Sans MS"/>
            </a:endParaRPr>
          </a:p>
        </p:txBody>
      </p:sp>
      <p:sp>
        <p:nvSpPr>
          <p:cNvPr id="14" name="Content Placeholder 2"/>
          <p:cNvSpPr txBox="1">
            <a:spLocks/>
          </p:cNvSpPr>
          <p:nvPr/>
        </p:nvSpPr>
        <p:spPr>
          <a:xfrm>
            <a:off x="7274893" y="3095776"/>
            <a:ext cx="4674338"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73">
              <a:lnSpc>
                <a:spcPct val="110000"/>
              </a:lnSpc>
              <a:spcBef>
                <a:spcPts val="607"/>
              </a:spcBef>
              <a:buNone/>
              <a:defRPr/>
            </a:pPr>
            <a:endParaRPr lang="en-US" sz="2183" b="1" dirty="0">
              <a:solidFill>
                <a:prstClr val="black"/>
              </a:solidFill>
              <a:latin typeface="Comic Sans MS"/>
            </a:endParaRPr>
          </a:p>
          <a:p>
            <a:pPr marL="0" indent="0" defTabSz="554473">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545691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18374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is being described?</a:t>
            </a:r>
          </a:p>
          <a:p>
            <a:pPr marL="0" indent="0">
              <a:buNone/>
            </a:pPr>
            <a:endParaRPr lang="en-US" dirty="0" smtClean="0"/>
          </a:p>
          <a:p>
            <a:pPr marL="0" indent="0">
              <a:buNone/>
            </a:pPr>
            <a:r>
              <a:rPr lang="en-US" sz="2911" dirty="0" smtClean="0"/>
              <a:t>“</a:t>
            </a:r>
            <a:r>
              <a:rPr lang="en-US" sz="3200" dirty="0"/>
              <a:t>a state of mental well being that enables people to cope with the stresses of life, </a:t>
            </a:r>
            <a:r>
              <a:rPr lang="en-US" sz="3200" dirty="0" err="1"/>
              <a:t>realise</a:t>
            </a:r>
            <a:r>
              <a:rPr lang="en-US" sz="3200" dirty="0"/>
              <a:t> their abilities, learn well and work well and contribute to their community</a:t>
            </a:r>
            <a:r>
              <a:rPr lang="en-US" sz="2911" dirty="0" smtClean="0"/>
              <a:t>”</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Mental health</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07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Could the following statement cause unintended upset or offensive to someone struggling with their mental health?</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prstClr val="black"/>
                </a:solidFill>
                <a:latin typeface="Calibri" panose="020F0502020204030204" pitchFamily="34" charset="0"/>
                <a:cs typeface="Calibri" panose="020F0502020204030204" pitchFamily="34" charset="0"/>
              </a:rPr>
              <a:t>“isn’t depression the same as just being a bit sad”</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Yes – this diminishes how that person is currently feeling</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963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Could the following statement cause unintended upset or offensive to someone struggling with their mental health?</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prstClr val="black"/>
                </a:solidFill>
                <a:latin typeface="Calibri" panose="020F0502020204030204" pitchFamily="34" charset="0"/>
                <a:cs typeface="Calibri" panose="020F0502020204030204" pitchFamily="34" charset="0"/>
              </a:rPr>
              <a:t>“that is a real first world problem. Some people have bigger problems”</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Yes – this diminishes how that person is currently feeling regardless of how others see the problem</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236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If a person hears language that makes fun of mental health, what could they do about it?</a:t>
            </a:r>
            <a:endParaRPr lang="en-US" sz="2911" dirty="0">
              <a:solidFill>
                <a:prstClr val="black"/>
              </a:solidFill>
              <a:latin typeface="Calibri" panose="020F0502020204030204" pitchFamily="34" charset="0"/>
              <a:cs typeface="Calibri" panose="020F0502020204030204" pitchFamily="34" charset="0"/>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Challenge the use of the language</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990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mental health </a:t>
            </a:r>
            <a:r>
              <a:rPr lang="en-US" sz="4366" dirty="0"/>
              <a:t>for either yourself or a friend/family member, you can get support from the following places</a:t>
            </a: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65449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a:t>In your Personal Development Tutor Time activity, you looked at </a:t>
            </a:r>
            <a:r>
              <a:rPr lang="en-US" sz="3638" dirty="0" smtClean="0"/>
              <a:t>mental health</a:t>
            </a:r>
            <a:endParaRPr lang="en-US" sz="3638" dirty="0"/>
          </a:p>
          <a:p>
            <a:pPr marL="0" indent="0">
              <a:buNone/>
            </a:pPr>
            <a:r>
              <a:rPr lang="en-US" sz="3638" dirty="0" smtClean="0"/>
              <a:t>In </a:t>
            </a:r>
            <a:r>
              <a:rPr lang="en-US" sz="3638" dirty="0"/>
              <a:t>your books answer the following question:</a:t>
            </a:r>
          </a:p>
          <a:p>
            <a:pPr marL="0" indent="0">
              <a:buNone/>
            </a:pPr>
            <a:endParaRPr lang="en-US" sz="3638" dirty="0"/>
          </a:p>
          <a:p>
            <a:pPr marL="0" indent="0">
              <a:buNone/>
            </a:pPr>
            <a:r>
              <a:rPr lang="en-US" sz="3638" dirty="0"/>
              <a:t>“What is the definition of </a:t>
            </a:r>
            <a:r>
              <a:rPr lang="en-US" sz="3638" dirty="0" smtClean="0"/>
              <a:t>mental health?”</a:t>
            </a:r>
            <a:endParaRPr lang="en-US" sz="3638" dirty="0"/>
          </a:p>
          <a:p>
            <a:pPr marL="0" indent="0">
              <a:buNone/>
            </a:pPr>
            <a:r>
              <a:rPr lang="en-US" sz="3638" b="1" dirty="0"/>
              <a:t>Sentence starter </a:t>
            </a:r>
            <a:r>
              <a:rPr lang="en-US" sz="3638" dirty="0"/>
              <a:t>– </a:t>
            </a:r>
            <a:r>
              <a:rPr lang="en-US" sz="3638" dirty="0" smtClean="0"/>
              <a:t>Mental health is</a:t>
            </a:r>
            <a:r>
              <a:rPr lang="en-US" sz="3638" dirty="0"/>
              <a:t>…</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29965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lnSpcReduction="10000"/>
          </a:bodyPr>
          <a:lstStyle/>
          <a:p>
            <a:pPr marL="0" indent="0">
              <a:buNone/>
            </a:pPr>
            <a:r>
              <a:rPr lang="en-US" sz="3638" dirty="0" smtClean="0"/>
              <a:t>Mental health is…</a:t>
            </a:r>
          </a:p>
          <a:p>
            <a:pPr marL="0" indent="0">
              <a:buNone/>
            </a:pPr>
            <a:endParaRPr lang="en-US" sz="3638" dirty="0"/>
          </a:p>
          <a:p>
            <a:pPr marL="0" indent="0">
              <a:buNone/>
            </a:pPr>
            <a:r>
              <a:rPr lang="en-US" sz="3638" dirty="0" smtClean="0"/>
              <a:t>“a </a:t>
            </a:r>
            <a:r>
              <a:rPr lang="en-US" sz="3638" dirty="0"/>
              <a:t>state of mental well being that enables people to cope with the stresses of life, </a:t>
            </a:r>
            <a:r>
              <a:rPr lang="en-US" sz="3638" dirty="0" err="1"/>
              <a:t>realise</a:t>
            </a:r>
            <a:r>
              <a:rPr lang="en-US" sz="3638" dirty="0"/>
              <a:t> their abilities, learn well and work well and contribute to their community</a:t>
            </a:r>
            <a:r>
              <a:rPr lang="en-US" sz="3638" dirty="0" smtClean="0"/>
              <a:t>”</a:t>
            </a:r>
          </a:p>
          <a:p>
            <a:pPr marL="0" indent="0">
              <a:buNone/>
            </a:pPr>
            <a:endParaRPr lang="en-US" sz="3638" dirty="0"/>
          </a:p>
          <a:p>
            <a:pPr marL="0" indent="0">
              <a:buNone/>
            </a:pPr>
            <a:r>
              <a:rPr lang="en-US" sz="3638" b="1" dirty="0"/>
              <a:t>Task</a:t>
            </a:r>
            <a:r>
              <a:rPr lang="en-US" sz="3638" dirty="0"/>
              <a:t> – use your red pen to add to what you had written down.</a:t>
            </a:r>
            <a:endParaRPr lang="en-US" sz="3638" b="1"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290277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350" y="1386827"/>
            <a:ext cx="3276827" cy="59059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871" y="2354263"/>
            <a:ext cx="4607627" cy="74432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2278" y="1211183"/>
            <a:ext cx="1133554" cy="114308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827193"/>
          </a:xfrm>
        </p:spPr>
        <p:txBody>
          <a:bodyPr>
            <a:normAutofit fontScale="70000" lnSpcReduction="20000"/>
          </a:bodyPr>
          <a:lstStyle/>
          <a:p>
            <a:pPr marL="0" indent="0">
              <a:buNone/>
            </a:pPr>
            <a:r>
              <a:rPr lang="en-US" sz="3638" dirty="0"/>
              <a:t>This links to the Golden Thread of </a:t>
            </a:r>
            <a:r>
              <a:rPr lang="en-US" sz="3638" b="1" dirty="0"/>
              <a:t>“Secure your Wellbeing” </a:t>
            </a:r>
            <a:r>
              <a:rPr lang="en-US" sz="3638" dirty="0" smtClean="0"/>
              <a:t>as mental health is just as important as physical health. Having good mental health will give you an overall better wellbeing</a:t>
            </a:r>
            <a:endParaRPr lang="en-US" sz="3638" dirty="0"/>
          </a:p>
          <a:p>
            <a:pPr marL="0" indent="0">
              <a:buNone/>
            </a:pPr>
            <a:endParaRPr lang="en-US" sz="3638" b="1" dirty="0"/>
          </a:p>
          <a:p>
            <a:pPr marL="0" indent="0">
              <a:buNone/>
            </a:pPr>
            <a:r>
              <a:rPr lang="en-US" sz="3638" b="1" dirty="0">
                <a:solidFill>
                  <a:srgbClr val="323232"/>
                </a:solidFill>
                <a:latin typeface="Calibri" panose="020F0502020204030204"/>
              </a:rPr>
              <a:t>Article 24 </a:t>
            </a:r>
            <a:r>
              <a:rPr lang="en-US" sz="3638" dirty="0">
                <a:solidFill>
                  <a:srgbClr val="323232"/>
                </a:solidFill>
                <a:latin typeface="Calibri" panose="020F0502020204030204"/>
              </a:rPr>
              <a:t>states that children should have information about how to stay </a:t>
            </a:r>
            <a:r>
              <a:rPr lang="en-US" sz="3638" dirty="0" smtClean="0">
                <a:solidFill>
                  <a:srgbClr val="323232"/>
                </a:solidFill>
                <a:latin typeface="Calibri" panose="020F0502020204030204"/>
              </a:rPr>
              <a:t>healthy. This includes mental health. Knowing how to look after mental health is important to make sure you are happy.</a:t>
            </a:r>
          </a:p>
          <a:p>
            <a:pPr marL="0" indent="0">
              <a:buNone/>
            </a:pPr>
            <a:endParaRPr lang="en-US" sz="3638" b="1" dirty="0">
              <a:solidFill>
                <a:srgbClr val="323232"/>
              </a:solidFill>
              <a:latin typeface="Calibri" panose="020F0502020204030204"/>
            </a:endParaRPr>
          </a:p>
          <a:p>
            <a:pPr marL="0" indent="0">
              <a:buNone/>
            </a:pPr>
            <a:r>
              <a:rPr lang="en-US" sz="3638" dirty="0" smtClean="0">
                <a:solidFill>
                  <a:srgbClr val="323232"/>
                </a:solidFill>
                <a:latin typeface="Calibri" panose="020F0502020204030204"/>
              </a:rPr>
              <a:t>There are 9 protected characteristics. Unfortunately, people are treated differently due to identifying with these characteristics. This can negatively impact their mental health.</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Tutor Time Recap</a:t>
            </a:r>
            <a:endParaRPr sz="2426" spc="27"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86806" y="1682123"/>
            <a:ext cx="704899" cy="1543157"/>
          </a:xfrm>
          <a:prstGeom prst="rect">
            <a:avLst/>
          </a:prstGeom>
        </p:spPr>
      </p:pic>
      <p:grpSp>
        <p:nvGrpSpPr>
          <p:cNvPr id="12" name="Group 11">
            <a:extLst>
              <a:ext uri="{FF2B5EF4-FFF2-40B4-BE49-F238E27FC236}">
                <a16:creationId xmlns:a16="http://schemas.microsoft.com/office/drawing/2014/main" id="{3223EBB9-3A7F-C565-EAA7-0BB380AF50A5}"/>
              </a:ext>
            </a:extLst>
          </p:cNvPr>
          <p:cNvGrpSpPr/>
          <p:nvPr/>
        </p:nvGrpSpPr>
        <p:grpSpPr>
          <a:xfrm>
            <a:off x="7474027" y="3338818"/>
            <a:ext cx="3788217" cy="1790627"/>
            <a:chOff x="3431928" y="641202"/>
            <a:chExt cx="3924360" cy="1638445"/>
          </a:xfrm>
        </p:grpSpPr>
        <p:sp>
          <p:nvSpPr>
            <p:cNvPr id="13" name="Freeform 12">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defTabSz="914358">
                <a:defRPr/>
              </a:pPr>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431928" y="662261"/>
              <a:ext cx="3924360" cy="844858"/>
            </a:xfrm>
            <a:prstGeom prst="rect">
              <a:avLst/>
            </a:prstGeom>
            <a:noFill/>
          </p:spPr>
          <p:txBody>
            <a:bodyPr wrap="none" rtlCol="0">
              <a:spAutoFit/>
            </a:bodyPr>
            <a:lstStyle/>
            <a:p>
              <a:pPr algn="ctr" defTabSz="914358">
                <a:defRPr/>
              </a:pP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549770" y="1410933"/>
              <a:ext cx="3485959" cy="844858"/>
            </a:xfrm>
            <a:prstGeom prst="rect">
              <a:avLst/>
            </a:prstGeom>
            <a:noFill/>
          </p:spPr>
          <p:txBody>
            <a:bodyPr wrap="none" rtlCol="0">
              <a:spAutoFit/>
            </a:bodyPr>
            <a:lstStyle/>
            <a:p>
              <a:pPr algn="ctr" defTabSz="914358">
                <a:defRPr/>
              </a:pPr>
              <a:r>
                <a:rPr lang="en-US" sz="5400" spc="200" dirty="0">
                  <a:solidFill>
                    <a:srgbClr val="FFFFFF"/>
                  </a:solidFill>
                  <a:latin typeface="LondrinaSolid-Black"/>
                  <a:sym typeface="LondrinaSolid-Black"/>
                  <a:rtl val="0"/>
                </a:rPr>
                <a:t>of a Child</a:t>
              </a:r>
            </a:p>
          </p:txBody>
        </p:sp>
      </p:grpSp>
      <p:pic>
        <p:nvPicPr>
          <p:cNvPr id="16" name="Picture 15"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8">
            <a:extLst>
              <a:ext uri="{28A0092B-C50C-407E-A947-70E740481C1C}">
                <a14:useLocalDpi xmlns:a14="http://schemas.microsoft.com/office/drawing/2010/main" val="0"/>
              </a:ext>
            </a:extLst>
          </a:blip>
          <a:srcRect l="4715" t="5715" r="44774" b="69518"/>
          <a:stretch/>
        </p:blipFill>
        <p:spPr>
          <a:xfrm>
            <a:off x="7004625" y="5251560"/>
            <a:ext cx="4633962" cy="1606440"/>
          </a:xfrm>
          <a:prstGeom prst="rect">
            <a:avLst/>
          </a:prstGeom>
        </p:spPr>
      </p:pic>
    </p:spTree>
    <p:extLst>
      <p:ext uri="{BB962C8B-B14F-4D97-AF65-F5344CB8AC3E}">
        <p14:creationId xmlns:p14="http://schemas.microsoft.com/office/powerpoint/2010/main" val="77975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Conversations about mental health have become more common, more open and more positive in recent years.</a:t>
            </a:r>
          </a:p>
          <a:p>
            <a:pPr marL="0" indent="0">
              <a:buNone/>
            </a:pPr>
            <a:endParaRPr lang="en-US" sz="3638" dirty="0"/>
          </a:p>
          <a:p>
            <a:pPr marL="0" indent="0">
              <a:buNone/>
            </a:pPr>
            <a:r>
              <a:rPr lang="en-US" sz="3638" dirty="0" smtClean="0"/>
              <a:t>However there are still lots of misconceptions about mental health.</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Talking about mental health</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877087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lnSpcReduction="10000"/>
          </a:bodyPr>
          <a:lstStyle/>
          <a:p>
            <a:pPr marL="0" indent="0">
              <a:buNone/>
            </a:pPr>
            <a:r>
              <a:rPr lang="en-US" sz="3638" dirty="0" smtClean="0"/>
              <a:t>It is important to understand what is a misconception as some people might think that a misconception is a fact.</a:t>
            </a:r>
          </a:p>
          <a:p>
            <a:pPr marL="0" indent="0">
              <a:buNone/>
            </a:pPr>
            <a:endParaRPr lang="en-US" sz="3638" dirty="0"/>
          </a:p>
          <a:p>
            <a:pPr marL="0" indent="0">
              <a:buNone/>
            </a:pPr>
            <a:r>
              <a:rPr lang="en-US" sz="3638" dirty="0" smtClean="0"/>
              <a:t>You will be shown a common misconception on the board.</a:t>
            </a:r>
          </a:p>
          <a:p>
            <a:pPr marL="0" indent="0">
              <a:buNone/>
            </a:pPr>
            <a:endParaRPr lang="en-US" sz="3638" dirty="0"/>
          </a:p>
          <a:p>
            <a:pPr marL="0" indent="0">
              <a:buNone/>
            </a:pPr>
            <a:r>
              <a:rPr lang="en-US" sz="3638" dirty="0" smtClean="0"/>
              <a:t>You will then have to write down a response to challenge the misconception</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Talking about mental health - misconceptions</a:t>
            </a:r>
            <a:endParaRPr sz="2426" spc="27" dirty="0"/>
          </a:p>
        </p:txBody>
      </p:sp>
      <p:pic>
        <p:nvPicPr>
          <p:cNvPr id="9" name="Picture 8"/>
          <p:cNvPicPr>
            <a:picLocks noChangeAspect="1"/>
          </p:cNvPicPr>
          <p:nvPr/>
        </p:nvPicPr>
        <p:blipFill>
          <a:blip r:embed="rId4"/>
          <a:stretch>
            <a:fillRect/>
          </a:stretch>
        </p:blipFill>
        <p:spPr>
          <a:xfrm>
            <a:off x="7313393" y="1604259"/>
            <a:ext cx="2466975" cy="1847850"/>
          </a:xfrm>
          <a:prstGeom prst="rect">
            <a:avLst/>
          </a:prstGeom>
        </p:spPr>
      </p:pic>
      <p:pic>
        <p:nvPicPr>
          <p:cNvPr id="11" name="Picture 10"/>
          <p:cNvPicPr>
            <a:picLocks noChangeAspect="1"/>
          </p:cNvPicPr>
          <p:nvPr/>
        </p:nvPicPr>
        <p:blipFill>
          <a:blip r:embed="rId5"/>
          <a:stretch>
            <a:fillRect/>
          </a:stretch>
        </p:blipFill>
        <p:spPr>
          <a:xfrm>
            <a:off x="8954699" y="3002053"/>
            <a:ext cx="2800350" cy="1628775"/>
          </a:xfrm>
          <a:prstGeom prst="rect">
            <a:avLst/>
          </a:prstGeom>
        </p:spPr>
      </p:pic>
      <p:pic>
        <p:nvPicPr>
          <p:cNvPr id="12" name="Picture 11"/>
          <p:cNvPicPr>
            <a:picLocks noChangeAspect="1"/>
          </p:cNvPicPr>
          <p:nvPr/>
        </p:nvPicPr>
        <p:blipFill>
          <a:blip r:embed="rId6"/>
          <a:stretch>
            <a:fillRect/>
          </a:stretch>
        </p:blipFill>
        <p:spPr>
          <a:xfrm>
            <a:off x="7370543" y="3946716"/>
            <a:ext cx="2409825" cy="1895475"/>
          </a:xfrm>
          <a:prstGeom prst="rect">
            <a:avLst/>
          </a:prstGeom>
        </p:spPr>
      </p:pic>
    </p:spTree>
    <p:extLst>
      <p:ext uri="{BB962C8B-B14F-4D97-AF65-F5344CB8AC3E}">
        <p14:creationId xmlns:p14="http://schemas.microsoft.com/office/powerpoint/2010/main" val="869808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“I don’t think mental health is a very big issue”</a:t>
            </a:r>
          </a:p>
          <a:p>
            <a:pPr marL="0" indent="0">
              <a:buNone/>
            </a:pPr>
            <a:endParaRPr lang="en-US" sz="3638" dirty="0"/>
          </a:p>
          <a:p>
            <a:pPr marL="0" indent="0">
              <a:buNone/>
            </a:pPr>
            <a:r>
              <a:rPr lang="en-US" sz="3638" dirty="0" smtClean="0"/>
              <a:t>This is a common misconception. A response to this is…</a:t>
            </a:r>
          </a:p>
          <a:p>
            <a:pPr marL="0" indent="0">
              <a:buNone/>
            </a:pPr>
            <a:r>
              <a:rPr lang="en-US" sz="3638" dirty="0" smtClean="0"/>
              <a:t>“Mental health problems are quote common. 1 in 4 adults and 1 in 8 children experience them every year”</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Talking about mental health - misconceptions</a:t>
            </a:r>
            <a:endParaRPr sz="2426" spc="27" dirty="0"/>
          </a:p>
        </p:txBody>
      </p:sp>
      <p:sp>
        <p:nvSpPr>
          <p:cNvPr id="13" name="Content Placeholder 2"/>
          <p:cNvSpPr txBox="1">
            <a:spLocks/>
          </p:cNvSpPr>
          <p:nvPr/>
        </p:nvSpPr>
        <p:spPr>
          <a:xfrm>
            <a:off x="7071987" y="1072405"/>
            <a:ext cx="4896855" cy="6049781"/>
          </a:xfrm>
          <a:prstGeom prst="rect">
            <a:avLst/>
          </a:prstGeom>
        </p:spPr>
        <p:txBody>
          <a:bodyPr vert="horz" lIns="91440" tIns="45720" rIns="91440" bIns="45720" rtlCol="0">
            <a:normAutofit fontScale="55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Write down your response if you overheard this misconception.</a:t>
            </a:r>
          </a:p>
          <a:p>
            <a:pPr marL="0" indent="0">
              <a:buNone/>
            </a:pPr>
            <a:r>
              <a:rPr lang="en-US" sz="6000" b="1" dirty="0"/>
              <a:t>Sentence starter </a:t>
            </a:r>
            <a:r>
              <a:rPr lang="en-US" sz="6000" dirty="0"/>
              <a:t>– “to respond to this misconception I would say…”</a:t>
            </a:r>
          </a:p>
          <a:p>
            <a:pPr marL="0" indent="0">
              <a:buNone/>
            </a:pPr>
            <a:endParaRPr lang="en-US" sz="6000" dirty="0" smtClean="0"/>
          </a:p>
        </p:txBody>
      </p:sp>
    </p:spTree>
    <p:extLst>
      <p:ext uri="{BB962C8B-B14F-4D97-AF65-F5344CB8AC3E}">
        <p14:creationId xmlns:p14="http://schemas.microsoft.com/office/powerpoint/2010/main" val="656181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2140</Words>
  <Application>Microsoft Office PowerPoint</Application>
  <PresentationFormat>Widescreen</PresentationFormat>
  <Paragraphs>263</Paragraphs>
  <Slides>36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36</vt:i4>
      </vt:variant>
    </vt:vector>
  </HeadingPairs>
  <TitlesOfParts>
    <vt:vector size="46" baseType="lpstr">
      <vt:lpstr>Arial</vt:lpstr>
      <vt:lpstr>Calibri</vt:lpstr>
      <vt:lpstr>Calibri Light</vt:lpstr>
      <vt:lpstr>Comic Sans MS</vt:lpstr>
      <vt:lpstr>Franklin Gothic Book</vt:lpstr>
      <vt:lpstr>Lato</vt:lpstr>
      <vt:lpstr>LondrinaSolid-Black</vt:lpstr>
      <vt:lpstr>3_Office Theme</vt:lpstr>
      <vt:lpstr>Office Theme</vt:lpstr>
      <vt:lpstr>12_Office Theme</vt:lpstr>
      <vt:lpstr>PowerPoint Presentation</vt:lpstr>
      <vt:lpstr>PowerPoint Presentation</vt:lpstr>
      <vt:lpstr>PowerPoint Presentation</vt:lpstr>
      <vt:lpstr>Tutor Time recap</vt:lpstr>
      <vt:lpstr>Tutor Time recap</vt:lpstr>
      <vt:lpstr>Tutor Time Recap</vt:lpstr>
      <vt:lpstr>Talking about mental health</vt:lpstr>
      <vt:lpstr>Talking about mental health - misconceptions</vt:lpstr>
      <vt:lpstr>Talking about mental health - misconceptions</vt:lpstr>
      <vt:lpstr>Talking about mental health - misconceptions</vt:lpstr>
      <vt:lpstr>Talking about mental health - misconceptions</vt:lpstr>
      <vt:lpstr>Stigma around mental health</vt:lpstr>
      <vt:lpstr>Stigma around mental health</vt:lpstr>
      <vt:lpstr>Stigma around mental health</vt:lpstr>
      <vt:lpstr>Stigma around mental health</vt:lpstr>
      <vt:lpstr>Stigma around mental health</vt:lpstr>
      <vt:lpstr>Stigma around mental health</vt:lpstr>
      <vt:lpstr>Stigma around mental health</vt:lpstr>
      <vt:lpstr>Stigma around mental health</vt:lpstr>
      <vt:lpstr>Stigma around mental health</vt:lpstr>
      <vt:lpstr>Stigma around mental health</vt:lpstr>
      <vt:lpstr>Stigma around mental health</vt:lpstr>
      <vt:lpstr>Stigma around mental health</vt:lpstr>
      <vt:lpstr>Stigma around mental health</vt:lpstr>
      <vt:lpstr>Challenging Stigma</vt:lpstr>
      <vt:lpstr>Challenging Stigma</vt:lpstr>
      <vt:lpstr>Challenging Stigma</vt:lpstr>
      <vt:lpstr>Stigma around mental health</vt:lpstr>
      <vt:lpstr>Challenging Stigma</vt:lpstr>
      <vt:lpstr>Hinge Questions – whiteboard activity</vt:lpstr>
      <vt:lpstr>Hinge Questions – whiteboard activity</vt:lpstr>
      <vt:lpstr>Hinge Questions – whiteboard activity</vt:lpstr>
      <vt:lpstr>Hinge Questions – whiteboard activity</vt:lpstr>
      <vt:lpstr>Hinge Questions – whiteboard activity</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60</cp:revision>
  <dcterms:created xsi:type="dcterms:W3CDTF">2024-08-15T13:31:51Z</dcterms:created>
  <dcterms:modified xsi:type="dcterms:W3CDTF">2025-04-14T09:58:29Z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