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37"/>
  </p:notesMasterIdLst>
  <p:sldIdLst>
    <p:sldId id="425" r:id="rId3"/>
    <p:sldId id="426" r:id="rId4"/>
    <p:sldId id="427" r:id="rId5"/>
    <p:sldId id="332" r:id="rId6"/>
    <p:sldId id="507" r:id="rId7"/>
    <p:sldId id="508" r:id="rId8"/>
    <p:sldId id="510" r:id="rId9"/>
    <p:sldId id="430" r:id="rId10"/>
    <p:sldId id="520" r:id="rId11"/>
    <p:sldId id="521" r:id="rId12"/>
    <p:sldId id="524" r:id="rId13"/>
    <p:sldId id="525" r:id="rId14"/>
    <p:sldId id="526" r:id="rId15"/>
    <p:sldId id="527" r:id="rId16"/>
    <p:sldId id="528" r:id="rId17"/>
    <p:sldId id="529" r:id="rId18"/>
    <p:sldId id="511" r:id="rId19"/>
    <p:sldId id="434" r:id="rId20"/>
    <p:sldId id="513" r:id="rId21"/>
    <p:sldId id="514" r:id="rId22"/>
    <p:sldId id="515" r:id="rId23"/>
    <p:sldId id="516" r:id="rId24"/>
    <p:sldId id="517" r:id="rId25"/>
    <p:sldId id="518" r:id="rId26"/>
    <p:sldId id="531" r:id="rId27"/>
    <p:sldId id="530" r:id="rId28"/>
    <p:sldId id="519" r:id="rId29"/>
    <p:sldId id="534" r:id="rId30"/>
    <p:sldId id="532" r:id="rId31"/>
    <p:sldId id="535" r:id="rId32"/>
    <p:sldId id="533" r:id="rId33"/>
    <p:sldId id="536" r:id="rId34"/>
    <p:sldId id="537" r:id="rId35"/>
    <p:sldId id="29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Xmwtet9qHUX2/kv105ohSQ==" hashData="HUUCYmriDj9nNGPR+6Kf+pSYB5pcT7T/qLxACHFgRNS3fbEhH7MjNCn+Wq4ORLawB9joB45gN/Z8ImwT97mLW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16" d="100"/>
          <a:sy n="116" d="100"/>
        </p:scale>
        <p:origin x="33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35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407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7648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9139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89048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26611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905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0279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486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3935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8815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2565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grpSp>
        <p:nvGrpSpPr>
          <p:cNvPr id="4" name="Group 3"/>
          <p:cNvGrpSpPr/>
          <p:nvPr/>
        </p:nvGrpSpPr>
        <p:grpSpPr>
          <a:xfrm>
            <a:off x="859" y="-8608"/>
            <a:ext cx="12190286" cy="978029"/>
            <a:chOff x="2" y="1383733"/>
            <a:chExt cx="12191998" cy="762000"/>
          </a:xfrm>
        </p:grpSpPr>
        <p:sp>
          <p:nvSpPr>
            <p:cNvPr id="5" name="Rectangle 4"/>
            <p:cNvSpPr/>
            <p:nvPr/>
          </p:nvSpPr>
          <p:spPr>
            <a:xfrm>
              <a:off x="2" y="1383733"/>
              <a:ext cx="12191998"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326">
                <a:defRPr/>
              </a:pPr>
              <a:endParaRPr lang="en-US" sz="1801">
                <a:solidFill>
                  <a:prstClr val="black"/>
                </a:solidFill>
                <a:latin typeface="Franklin Gothic Book" panose="020B0503020102020204" pitchFamily="34" charset="0"/>
              </a:endParaRPr>
            </a:p>
          </p:txBody>
        </p:sp>
        <p:sp>
          <p:nvSpPr>
            <p:cNvPr id="6" name="TextBox 5"/>
            <p:cNvSpPr txBox="1"/>
            <p:nvPr/>
          </p:nvSpPr>
          <p:spPr>
            <a:xfrm>
              <a:off x="591236" y="1535991"/>
              <a:ext cx="8248524" cy="407650"/>
            </a:xfrm>
            <a:prstGeom prst="rect">
              <a:avLst/>
            </a:prstGeom>
            <a:noFill/>
          </p:spPr>
          <p:txBody>
            <a:bodyPr wrap="square" rtlCol="0">
              <a:spAutoFit/>
            </a:bodyPr>
            <a:lstStyle/>
            <a:p>
              <a:pPr defTabSz="914326">
                <a:defRPr/>
              </a:pPr>
              <a:r>
                <a:rPr lang="en-US" sz="2800" b="1" dirty="0">
                  <a:solidFill>
                    <a:prstClr val="black"/>
                  </a:solidFill>
                  <a:latin typeface="Franklin Gothic Book" panose="020B0503020102020204" pitchFamily="34" charset="0"/>
                </a:rPr>
                <a:t>Write the date: </a:t>
              </a:r>
              <a:fld id="{E9B3C7B6-A1A6-4450-882E-8E81154708EB}" type="datetime4">
                <a:rPr lang="en-GB" sz="2800" b="1">
                  <a:solidFill>
                    <a:prstClr val="black"/>
                  </a:solidFill>
                  <a:latin typeface="Franklin Gothic Book" panose="020B0503020102020204" pitchFamily="34" charset="0"/>
                </a:rPr>
                <a:pPr defTabSz="914326">
                  <a:defRPr/>
                </a:pPr>
                <a:t>14 April 2025</a:t>
              </a:fld>
              <a:r>
                <a:rPr lang="en-US" sz="2800" b="1" dirty="0">
                  <a:solidFill>
                    <a:prstClr val="black"/>
                  </a:solidFill>
                  <a:latin typeface="Franklin Gothic Book" panose="020B0503020102020204" pitchFamily="34" charset="0"/>
                </a:rPr>
                <a:t> </a:t>
              </a:r>
            </a:p>
          </p:txBody>
        </p:sp>
        <p:pic>
          <p:nvPicPr>
            <p:cNvPr id="7" name="Picture 6"/>
            <p:cNvPicPr>
              <a:picLocks noChangeAspect="1"/>
            </p:cNvPicPr>
            <p:nvPr/>
          </p:nvPicPr>
          <p:blipFill>
            <a:blip r:embed="rId2"/>
            <a:stretch>
              <a:fillRect/>
            </a:stretch>
          </p:blipFill>
          <p:spPr>
            <a:xfrm>
              <a:off x="117764" y="1552802"/>
              <a:ext cx="473472" cy="473472"/>
            </a:xfrm>
            <a:prstGeom prst="rect">
              <a:avLst/>
            </a:prstGeom>
          </p:spPr>
        </p:pic>
      </p:gr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9525" y="51188"/>
            <a:ext cx="6295162" cy="932167"/>
          </a:xfrm>
          <a:prstGeom prst="rect">
            <a:avLst/>
          </a:prstGeom>
        </p:spPr>
      </p:pic>
      <p:grpSp>
        <p:nvGrpSpPr>
          <p:cNvPr id="9" name="Group 8"/>
          <p:cNvGrpSpPr/>
          <p:nvPr/>
        </p:nvGrpSpPr>
        <p:grpSpPr>
          <a:xfrm>
            <a:off x="859" y="965983"/>
            <a:ext cx="12190286" cy="1425002"/>
            <a:chOff x="1" y="2129870"/>
            <a:chExt cx="12191999" cy="791775"/>
          </a:xfrm>
        </p:grpSpPr>
        <p:sp>
          <p:nvSpPr>
            <p:cNvPr id="10" name="Rectangle 9"/>
            <p:cNvSpPr/>
            <p:nvPr/>
          </p:nvSpPr>
          <p:spPr>
            <a:xfrm>
              <a:off x="1" y="2129870"/>
              <a:ext cx="12191999" cy="762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algn="ctr" defTabSz="914326">
                <a:defRPr/>
              </a:pPr>
              <a:endParaRPr lang="en-US" sz="1801" kern="0">
                <a:solidFill>
                  <a:prstClr val="black"/>
                </a:solidFill>
                <a:latin typeface="Franklin Gothic Book" panose="020B0503020102020204" pitchFamily="34" charset="0"/>
              </a:endParaRPr>
            </a:p>
          </p:txBody>
        </p:sp>
        <p:pic>
          <p:nvPicPr>
            <p:cNvPr id="11" name="Picture 10"/>
            <p:cNvPicPr>
              <a:picLocks noChangeAspect="1"/>
            </p:cNvPicPr>
            <p:nvPr/>
          </p:nvPicPr>
          <p:blipFill>
            <a:blip r:embed="rId4"/>
            <a:stretch>
              <a:fillRect/>
            </a:stretch>
          </p:blipFill>
          <p:spPr>
            <a:xfrm>
              <a:off x="131695" y="2272505"/>
              <a:ext cx="476730" cy="476730"/>
            </a:xfrm>
            <a:prstGeom prst="rect">
              <a:avLst/>
            </a:prstGeom>
          </p:spPr>
        </p:pic>
        <p:sp>
          <p:nvSpPr>
            <p:cNvPr id="12" name="TextBox 11"/>
            <p:cNvSpPr txBox="1"/>
            <p:nvPr/>
          </p:nvSpPr>
          <p:spPr>
            <a:xfrm>
              <a:off x="591235" y="2152099"/>
              <a:ext cx="10203803" cy="769546"/>
            </a:xfrm>
            <a:prstGeom prst="rect">
              <a:avLst/>
            </a:prstGeom>
            <a:noFill/>
          </p:spPr>
          <p:txBody>
            <a:bodyPr wrap="square" rtlCol="0">
              <a:spAutoFit/>
            </a:bodyPr>
            <a:lstStyle/>
            <a:p>
              <a:pPr defTabSz="914326">
                <a:defRPr/>
              </a:pPr>
              <a:r>
                <a:rPr lang="en-US" sz="2800" b="1" kern="0" dirty="0">
                  <a:solidFill>
                    <a:prstClr val="black"/>
                  </a:solidFill>
                  <a:latin typeface="Franklin Gothic Book" panose="020B0503020102020204" pitchFamily="34" charset="0"/>
                </a:rPr>
                <a:t>Write the Title and Golden Thread</a:t>
              </a:r>
            </a:p>
            <a:p>
              <a:pPr defTabSz="914326">
                <a:defRPr/>
              </a:pPr>
              <a:r>
                <a:rPr lang="en-US" sz="2800" b="1" kern="0" dirty="0">
                  <a:solidFill>
                    <a:prstClr val="black"/>
                  </a:solidFill>
                  <a:latin typeface="Franklin Gothic Book" panose="020B0503020102020204" pitchFamily="34" charset="0"/>
                </a:rPr>
                <a:t>Title – </a:t>
              </a:r>
              <a:r>
                <a:rPr lang="en-US" sz="2800" kern="0" dirty="0" smtClean="0">
                  <a:solidFill>
                    <a:prstClr val="black"/>
                  </a:solidFill>
                  <a:latin typeface="Franklin Gothic Book" panose="020B0503020102020204" pitchFamily="34" charset="0"/>
                </a:rPr>
                <a:t>Introduction to careers and world of work</a:t>
              </a:r>
              <a:endParaRPr lang="en-US" sz="2800" kern="0" dirty="0">
                <a:solidFill>
                  <a:prstClr val="black"/>
                </a:solidFill>
                <a:latin typeface="Franklin Gothic Book" panose="020B0503020102020204" pitchFamily="34" charset="0"/>
              </a:endParaRPr>
            </a:p>
            <a:p>
              <a:pPr defTabSz="914326">
                <a:defRPr/>
              </a:pPr>
              <a:r>
                <a:rPr lang="en-US" sz="2800" b="1" kern="0" dirty="0">
                  <a:solidFill>
                    <a:prstClr val="black"/>
                  </a:solidFill>
                  <a:latin typeface="Franklin Gothic Book" panose="020B0503020102020204" pitchFamily="34" charset="0"/>
                </a:rPr>
                <a:t>Golden Thread – </a:t>
              </a:r>
              <a:r>
                <a:rPr lang="en-US" sz="2800" kern="0" dirty="0">
                  <a:solidFill>
                    <a:prstClr val="black"/>
                  </a:solidFill>
                  <a:latin typeface="Franklin Gothic Book" panose="020B0503020102020204" pitchFamily="34" charset="0"/>
                </a:rPr>
                <a:t>Secure Your </a:t>
              </a:r>
              <a:r>
                <a:rPr lang="en-US" sz="2800" kern="0" dirty="0" smtClean="0">
                  <a:solidFill>
                    <a:prstClr val="black"/>
                  </a:solidFill>
                  <a:latin typeface="Franklin Gothic Book" panose="020B0503020102020204" pitchFamily="34" charset="0"/>
                </a:rPr>
                <a:t>Future</a:t>
              </a:r>
              <a:endParaRPr lang="en-US" sz="2800" kern="0" dirty="0">
                <a:solidFill>
                  <a:prstClr val="black"/>
                </a:solidFill>
                <a:latin typeface="Franklin Gothic Book" panose="020B0503020102020204" pitchFamily="34" charset="0"/>
              </a:endParaRPr>
            </a:p>
          </p:txBody>
        </p:sp>
      </p:grpSp>
      <p:grpSp>
        <p:nvGrpSpPr>
          <p:cNvPr id="13" name="Group 12"/>
          <p:cNvGrpSpPr/>
          <p:nvPr/>
        </p:nvGrpSpPr>
        <p:grpSpPr>
          <a:xfrm>
            <a:off x="1284" y="2333958"/>
            <a:ext cx="12190288" cy="989572"/>
            <a:chOff x="0" y="3061424"/>
            <a:chExt cx="12192000" cy="518758"/>
          </a:xfrm>
        </p:grpSpPr>
        <p:sp>
          <p:nvSpPr>
            <p:cNvPr id="14" name="Rectangle 13"/>
            <p:cNvSpPr/>
            <p:nvPr/>
          </p:nvSpPr>
          <p:spPr>
            <a:xfrm>
              <a:off x="0" y="3061424"/>
              <a:ext cx="12192000" cy="518758"/>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algn="ctr" defTabSz="914326">
                <a:defRPr/>
              </a:pPr>
              <a:endParaRPr lang="en-US" sz="1801" kern="0">
                <a:solidFill>
                  <a:prstClr val="black"/>
                </a:solidFill>
                <a:latin typeface="Franklin Gothic Book" panose="020B0503020102020204" pitchFamily="34" charset="0"/>
              </a:endParaRPr>
            </a:p>
          </p:txBody>
        </p:sp>
        <p:sp>
          <p:nvSpPr>
            <p:cNvPr id="15" name="TextBox 14"/>
            <p:cNvSpPr txBox="1"/>
            <p:nvPr/>
          </p:nvSpPr>
          <p:spPr>
            <a:xfrm>
              <a:off x="632779" y="3098573"/>
              <a:ext cx="11105877" cy="274285"/>
            </a:xfrm>
            <a:prstGeom prst="rect">
              <a:avLst/>
            </a:prstGeom>
            <a:noFill/>
          </p:spPr>
          <p:txBody>
            <a:bodyPr wrap="square" rtlCol="0">
              <a:spAutoFit/>
            </a:bodyPr>
            <a:lstStyle/>
            <a:p>
              <a:pPr defTabSz="914326">
                <a:defRPr/>
              </a:pPr>
              <a:r>
                <a:rPr lang="en-US" sz="2800" b="1" kern="0" dirty="0">
                  <a:solidFill>
                    <a:prstClr val="black"/>
                  </a:solidFill>
                  <a:latin typeface="Franklin Gothic Book" panose="020B0503020102020204" pitchFamily="34" charset="0"/>
                </a:rPr>
                <a:t>Underline both using your ruler &amp; take out your </a:t>
              </a:r>
              <a:r>
                <a:rPr lang="en-US" sz="2800" b="1" kern="0" dirty="0" err="1">
                  <a:solidFill>
                    <a:prstClr val="black"/>
                  </a:solidFill>
                  <a:latin typeface="Franklin Gothic Book" panose="020B0503020102020204" pitchFamily="34" charset="0"/>
                </a:rPr>
                <a:t>oracy</a:t>
              </a:r>
              <a:r>
                <a:rPr lang="en-US" sz="2800" b="1" kern="0" dirty="0">
                  <a:solidFill>
                    <a:prstClr val="black"/>
                  </a:solidFill>
                  <a:latin typeface="Franklin Gothic Book" panose="020B0503020102020204" pitchFamily="34" charset="0"/>
                </a:rPr>
                <a:t> </a:t>
              </a:r>
              <a:r>
                <a:rPr lang="en-US" sz="2800" b="1" kern="0" dirty="0" err="1">
                  <a:solidFill>
                    <a:prstClr val="black"/>
                  </a:solidFill>
                  <a:latin typeface="Franklin Gothic Book" panose="020B0503020102020204" pitchFamily="34" charset="0"/>
                </a:rPr>
                <a:t>helpsheet</a:t>
              </a:r>
              <a:endParaRPr lang="en-US" sz="2800" b="1" kern="0" dirty="0">
                <a:solidFill>
                  <a:prstClr val="black"/>
                </a:solidFill>
                <a:latin typeface="Franklin Gothic Book" panose="020B0503020102020204" pitchFamily="34" charset="0"/>
              </a:endParaRPr>
            </a:p>
          </p:txBody>
        </p:sp>
        <p:pic>
          <p:nvPicPr>
            <p:cNvPr id="16" name="Picture 15"/>
            <p:cNvPicPr>
              <a:picLocks noChangeAspect="1"/>
            </p:cNvPicPr>
            <p:nvPr/>
          </p:nvPicPr>
          <p:blipFill>
            <a:blip r:embed="rId5"/>
            <a:stretch>
              <a:fillRect/>
            </a:stretch>
          </p:blipFill>
          <p:spPr>
            <a:xfrm>
              <a:off x="132245" y="3070535"/>
              <a:ext cx="500534" cy="500534"/>
            </a:xfrm>
            <a:prstGeom prst="rect">
              <a:avLst/>
            </a:prstGeom>
          </p:spPr>
        </p:pic>
      </p:grpSp>
      <p:sp>
        <p:nvSpPr>
          <p:cNvPr id="18" name="Rectangle 17"/>
          <p:cNvSpPr/>
          <p:nvPr/>
        </p:nvSpPr>
        <p:spPr>
          <a:xfrm>
            <a:off x="856" y="3327659"/>
            <a:ext cx="12190286" cy="3529860"/>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914326">
              <a:defRPr/>
            </a:pPr>
            <a:endParaRPr lang="en-US" sz="1801" kern="0" dirty="0">
              <a:solidFill>
                <a:prstClr val="black"/>
              </a:solidFill>
              <a:latin typeface="Franklin Gothic Book" panose="020B0503020102020204" pitchFamily="34" charset="0"/>
            </a:endParaRPr>
          </a:p>
        </p:txBody>
      </p:sp>
      <p:sp>
        <p:nvSpPr>
          <p:cNvPr id="19" name="TextBox 18"/>
          <p:cNvSpPr txBox="1"/>
          <p:nvPr/>
        </p:nvSpPr>
        <p:spPr>
          <a:xfrm>
            <a:off x="633975" y="3390954"/>
            <a:ext cx="10444108" cy="4268989"/>
          </a:xfrm>
          <a:prstGeom prst="rect">
            <a:avLst/>
          </a:prstGeom>
          <a:noFill/>
        </p:spPr>
        <p:txBody>
          <a:bodyPr wrap="square" rtlCol="0">
            <a:spAutoFit/>
          </a:bodyPr>
          <a:lstStyle/>
          <a:p>
            <a:pPr defTabSz="914326">
              <a:defRPr/>
            </a:pPr>
            <a:r>
              <a:rPr lang="en-US" sz="2426" b="1" dirty="0">
                <a:solidFill>
                  <a:prstClr val="black"/>
                </a:solidFill>
                <a:latin typeface="Franklin Gothic Book" panose="020B0503020102020204" pitchFamily="34" charset="0"/>
              </a:rPr>
              <a:t>Complete the following questions:</a:t>
            </a:r>
          </a:p>
          <a:p>
            <a:pPr defTabSz="914326">
              <a:defRPr/>
            </a:pPr>
            <a:endParaRPr lang="en-US" sz="1940" b="1" dirty="0">
              <a:solidFill>
                <a:prstClr val="black"/>
              </a:solidFill>
              <a:latin typeface="Franklin Gothic Book" panose="020B0503020102020204" pitchFamily="34" charset="0"/>
            </a:endParaRPr>
          </a:p>
          <a:p>
            <a:pPr marL="457158" indent="-457158" defTabSz="914326">
              <a:buFont typeface="+mj-lt"/>
              <a:buAutoNum type="arabicPeriod"/>
              <a:defRPr/>
            </a:pPr>
            <a:r>
              <a:rPr lang="en-US" sz="2426" b="1" dirty="0">
                <a:solidFill>
                  <a:prstClr val="black"/>
                </a:solidFill>
                <a:latin typeface="Franklin Gothic Book" panose="020B0503020102020204" pitchFamily="34" charset="0"/>
              </a:rPr>
              <a:t>What is being described: </a:t>
            </a:r>
            <a:r>
              <a:rPr lang="en-US" sz="2400" dirty="0" smtClean="0">
                <a:solidFill>
                  <a:prstClr val="black"/>
                </a:solidFill>
                <a:latin typeface="Franklin Gothic Book" panose="020B0503020102020204" pitchFamily="34" charset="0"/>
              </a:rPr>
              <a:t>“</a:t>
            </a:r>
            <a:r>
              <a:rPr lang="en-US" sz="2400" dirty="0"/>
              <a:t>a period of time when a child’s body starts to develop into an adult body”</a:t>
            </a:r>
          </a:p>
          <a:p>
            <a:pPr marL="457158" indent="-457158" defTabSz="914326">
              <a:buFont typeface="+mj-lt"/>
              <a:buAutoNum type="arabicPeriod"/>
              <a:defRPr/>
            </a:pPr>
            <a:endParaRPr lang="en-US" sz="2426" b="1" dirty="0">
              <a:solidFill>
                <a:prstClr val="black"/>
              </a:solidFill>
              <a:latin typeface="Franklin Gothic Book" panose="020B0503020102020204" pitchFamily="34" charset="0"/>
            </a:endParaRPr>
          </a:p>
          <a:p>
            <a:pPr marL="457158" indent="-457158" defTabSz="914326">
              <a:buFont typeface="+mj-lt"/>
              <a:buAutoNum type="arabicPeriod"/>
              <a:defRPr/>
            </a:pPr>
            <a:r>
              <a:rPr lang="en-US" sz="2426" b="1" dirty="0" smtClean="0">
                <a:solidFill>
                  <a:prstClr val="black"/>
                </a:solidFill>
                <a:latin typeface="Franklin Gothic Book" panose="020B0503020102020204" pitchFamily="34" charset="0"/>
              </a:rPr>
              <a:t>State a benefit of having good social health</a:t>
            </a:r>
            <a:endParaRPr lang="en-US" sz="2426" b="1" dirty="0">
              <a:solidFill>
                <a:prstClr val="black"/>
              </a:solidFill>
              <a:latin typeface="Franklin Gothic Book" panose="020B0503020102020204" pitchFamily="34" charset="0"/>
            </a:endParaRPr>
          </a:p>
          <a:p>
            <a:pPr marL="457158" indent="-457158" defTabSz="914326">
              <a:buFont typeface="+mj-lt"/>
              <a:buAutoNum type="arabicPeriod"/>
              <a:defRPr/>
            </a:pPr>
            <a:endParaRPr lang="en-US" sz="2426" b="1" dirty="0">
              <a:solidFill>
                <a:prstClr val="black"/>
              </a:solidFill>
              <a:latin typeface="Franklin Gothic Book" panose="020B0503020102020204" pitchFamily="34" charset="0"/>
            </a:endParaRPr>
          </a:p>
          <a:p>
            <a:pPr marL="457158" indent="-457158" defTabSz="914326">
              <a:buFont typeface="+mj-lt"/>
              <a:buAutoNum type="arabicPeriod"/>
              <a:defRPr/>
            </a:pPr>
            <a:r>
              <a:rPr lang="en-US" sz="2426" b="1" dirty="0" smtClean="0">
                <a:solidFill>
                  <a:prstClr val="black"/>
                </a:solidFill>
                <a:latin typeface="Franklin Gothic Book" panose="020B0503020102020204" pitchFamily="34" charset="0"/>
              </a:rPr>
              <a:t>True or False</a:t>
            </a:r>
            <a:r>
              <a:rPr lang="en-US" sz="2426" dirty="0" smtClean="0">
                <a:solidFill>
                  <a:prstClr val="black"/>
                </a:solidFill>
                <a:latin typeface="Franklin Gothic Book" panose="020B0503020102020204" pitchFamily="34" charset="0"/>
              </a:rPr>
              <a:t>: one way to challenge stigma around mental health is to avoid using language that might be offensive/upsetting</a:t>
            </a:r>
            <a:endParaRPr lang="en-US" sz="2426" b="1" dirty="0">
              <a:solidFill>
                <a:prstClr val="black"/>
              </a:solidFill>
              <a:latin typeface="Franklin Gothic Book" panose="020B0503020102020204" pitchFamily="34" charset="0"/>
            </a:endParaRPr>
          </a:p>
          <a:p>
            <a:pPr defTabSz="914326">
              <a:defRPr/>
            </a:pPr>
            <a:endParaRPr lang="en-US" sz="1940" b="1" dirty="0">
              <a:solidFill>
                <a:prstClr val="black"/>
              </a:solidFill>
              <a:latin typeface="Franklin Gothic Book" panose="020B0503020102020204" pitchFamily="34" charset="0"/>
            </a:endParaRPr>
          </a:p>
          <a:p>
            <a:pPr marL="457158" indent="-457158" defTabSz="914326">
              <a:buFont typeface="+mj-lt"/>
              <a:buAutoNum type="arabicPeriod"/>
              <a:defRPr/>
            </a:pPr>
            <a:endParaRPr lang="en-US" sz="1940" b="1" dirty="0">
              <a:solidFill>
                <a:prstClr val="black"/>
              </a:solidFill>
              <a:latin typeface="Franklin Gothic Book" panose="020B0503020102020204" pitchFamily="34" charset="0"/>
            </a:endParaRPr>
          </a:p>
          <a:p>
            <a:pPr defTabSz="914326">
              <a:defRPr/>
            </a:pPr>
            <a:endParaRPr lang="en-US" sz="1940" b="1" dirty="0">
              <a:solidFill>
                <a:prstClr val="black"/>
              </a:solidFill>
              <a:latin typeface="Franklin Gothic Book" panose="020B0503020102020204" pitchFamily="34" charset="0"/>
            </a:endParaRPr>
          </a:p>
        </p:txBody>
      </p:sp>
      <p:pic>
        <p:nvPicPr>
          <p:cNvPr id="20" name="Picture 19"/>
          <p:cNvPicPr>
            <a:picLocks noChangeAspect="1"/>
          </p:cNvPicPr>
          <p:nvPr/>
        </p:nvPicPr>
        <p:blipFill>
          <a:blip r:embed="rId6"/>
          <a:stretch>
            <a:fillRect/>
          </a:stretch>
        </p:blipFill>
        <p:spPr>
          <a:xfrm>
            <a:off x="141289" y="3428598"/>
            <a:ext cx="484906" cy="636130"/>
          </a:xfrm>
          <a:prstGeom prst="rect">
            <a:avLst/>
          </a:prstGeom>
        </p:spPr>
      </p:pic>
      <p:sp>
        <p:nvSpPr>
          <p:cNvPr id="21" name="Rectangle 20"/>
          <p:cNvSpPr/>
          <p:nvPr/>
        </p:nvSpPr>
        <p:spPr>
          <a:xfrm>
            <a:off x="609197" y="4001966"/>
            <a:ext cx="11087909" cy="1010925"/>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US" sz="1940" b="1" kern="0" dirty="0" smtClean="0">
                <a:solidFill>
                  <a:prstClr val="white"/>
                </a:solidFill>
                <a:latin typeface="Calibri" panose="020F0502020204030204"/>
              </a:rPr>
              <a:t>Puberty</a:t>
            </a:r>
            <a:endParaRPr lang="en-GB" sz="1940" b="1" kern="0" dirty="0">
              <a:solidFill>
                <a:prstClr val="white"/>
              </a:solidFill>
              <a:latin typeface="Calibri" panose="020F0502020204030204"/>
            </a:endParaRPr>
          </a:p>
        </p:txBody>
      </p:sp>
      <p:sp>
        <p:nvSpPr>
          <p:cNvPr id="22" name="Rectangle 21"/>
          <p:cNvSpPr/>
          <p:nvPr/>
        </p:nvSpPr>
        <p:spPr>
          <a:xfrm>
            <a:off x="609197" y="4976132"/>
            <a:ext cx="11087909" cy="912804"/>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GB" sz="1940" b="1" kern="0" dirty="0" smtClean="0">
                <a:solidFill>
                  <a:prstClr val="white"/>
                </a:solidFill>
                <a:latin typeface="Calibri" panose="020F0502020204030204"/>
              </a:rPr>
              <a:t>Eat a healthier diet, be more physically active, less likely to smoke/vape, manage stress, lower risk of major health problems, overall happier life</a:t>
            </a:r>
            <a:endParaRPr lang="en-GB" sz="1940" b="1" kern="0" dirty="0">
              <a:solidFill>
                <a:prstClr val="white"/>
              </a:solidFill>
              <a:latin typeface="Calibri" panose="020F0502020204030204"/>
            </a:endParaRPr>
          </a:p>
        </p:txBody>
      </p:sp>
      <p:sp>
        <p:nvSpPr>
          <p:cNvPr id="24" name="Rectangle 23"/>
          <p:cNvSpPr/>
          <p:nvPr/>
        </p:nvSpPr>
        <p:spPr>
          <a:xfrm>
            <a:off x="594938" y="5898622"/>
            <a:ext cx="11087033" cy="912804"/>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GB" sz="1940" b="1" kern="0" dirty="0" smtClean="0">
                <a:solidFill>
                  <a:prstClr val="white"/>
                </a:solidFill>
                <a:latin typeface="Calibri" panose="020F0502020204030204"/>
              </a:rPr>
              <a:t>True</a:t>
            </a:r>
            <a:endParaRPr lang="en-GB" sz="1940" b="1" kern="0" dirty="0">
              <a:solidFill>
                <a:prstClr val="white"/>
              </a:solidFill>
              <a:latin typeface="Calibri" panose="020F0502020204030204"/>
            </a:endParaRPr>
          </a:p>
        </p:txBody>
      </p:sp>
    </p:spTree>
    <p:extLst>
      <p:ext uri="{BB962C8B-B14F-4D97-AF65-F5344CB8AC3E}">
        <p14:creationId xmlns:p14="http://schemas.microsoft.com/office/powerpoint/2010/main" val="4076596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smtClean="0"/>
              <a:t>What is being described?</a:t>
            </a:r>
          </a:p>
          <a:p>
            <a:pPr marL="0" indent="0">
              <a:buNone/>
            </a:pPr>
            <a:endParaRPr lang="en-US" sz="3638" dirty="0"/>
          </a:p>
          <a:p>
            <a:pPr marL="0" indent="0">
              <a:buNone/>
            </a:pPr>
            <a:r>
              <a:rPr lang="en-US" sz="3638" dirty="0" smtClean="0"/>
              <a:t>“</a:t>
            </a:r>
            <a:r>
              <a:rPr lang="en-US" sz="3638" dirty="0"/>
              <a:t>a journey through working life”</a:t>
            </a:r>
          </a:p>
          <a:p>
            <a:pPr marL="0" indent="0">
              <a:buNone/>
            </a:pPr>
            <a:endParaRPr lang="en-US" sz="3638" dirty="0"/>
          </a:p>
          <a:p>
            <a:pPr marL="0" indent="0">
              <a:buNone/>
            </a:pPr>
            <a:r>
              <a:rPr lang="en-US" sz="3638" dirty="0" smtClean="0">
                <a:solidFill>
                  <a:srgbClr val="FF0000"/>
                </a:solidFill>
              </a:rPr>
              <a:t>Career</a:t>
            </a:r>
            <a:endParaRPr lang="en-US" sz="3638" dirty="0">
              <a:solidFill>
                <a:srgbClr val="FF0000"/>
              </a:solidFill>
            </a:endParaRPr>
          </a:p>
          <a:p>
            <a:pPr marL="0" indent="0">
              <a:buNone/>
            </a:pPr>
            <a:endParaRPr lang="en-US" sz="2911"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73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smtClean="0"/>
              <a:t>What is being described?</a:t>
            </a:r>
          </a:p>
          <a:p>
            <a:pPr marL="0" indent="0">
              <a:buNone/>
            </a:pPr>
            <a:endParaRPr lang="en-US" sz="3638" dirty="0"/>
          </a:p>
          <a:p>
            <a:pPr marL="0" indent="0">
              <a:buNone/>
            </a:pPr>
            <a:r>
              <a:rPr lang="en-US" sz="3638" dirty="0" smtClean="0"/>
              <a:t>“</a:t>
            </a:r>
            <a:r>
              <a:rPr lang="en-US" sz="3638" dirty="0"/>
              <a:t>all the jobs people do and how workplaces </a:t>
            </a:r>
            <a:r>
              <a:rPr lang="en-US" sz="3638" dirty="0" smtClean="0"/>
              <a:t>operate”</a:t>
            </a:r>
            <a:endParaRPr lang="en-US" sz="3638" dirty="0"/>
          </a:p>
          <a:p>
            <a:pPr marL="0" indent="0">
              <a:buNone/>
            </a:pPr>
            <a:endParaRPr lang="en-US" sz="3638" dirty="0"/>
          </a:p>
          <a:p>
            <a:pPr marL="0" indent="0">
              <a:buNone/>
            </a:pPr>
            <a:r>
              <a:rPr lang="en-US" sz="3638" dirty="0" smtClean="0">
                <a:solidFill>
                  <a:srgbClr val="FF0000"/>
                </a:solidFill>
              </a:rPr>
              <a:t>World of Work</a:t>
            </a:r>
            <a:endParaRPr lang="en-US" sz="3638" dirty="0">
              <a:solidFill>
                <a:srgbClr val="FF0000"/>
              </a:solidFill>
            </a:endParaRPr>
          </a:p>
          <a:p>
            <a:pPr marL="0" indent="0">
              <a:buNone/>
            </a:pPr>
            <a:endParaRPr lang="en-US" sz="2911"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2130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smtClean="0"/>
              <a:t>What job is being described?</a:t>
            </a:r>
          </a:p>
          <a:p>
            <a:pPr marL="0" indent="0">
              <a:buNone/>
            </a:pPr>
            <a:endParaRPr lang="en-US" sz="3638" dirty="0"/>
          </a:p>
          <a:p>
            <a:pPr marL="0" indent="0">
              <a:buNone/>
            </a:pPr>
            <a:r>
              <a:rPr lang="en-US" sz="3638" dirty="0" smtClean="0"/>
              <a:t>This job requires a stethoscope, patient notes, uniform. At work they care for people and monitor health</a:t>
            </a:r>
          </a:p>
          <a:p>
            <a:pPr marL="0" indent="0">
              <a:buNone/>
            </a:pPr>
            <a:endParaRPr lang="en-US" sz="3638" dirty="0"/>
          </a:p>
          <a:p>
            <a:pPr marL="0" indent="0">
              <a:buNone/>
            </a:pPr>
            <a:r>
              <a:rPr lang="en-US" sz="3638" dirty="0" smtClean="0">
                <a:solidFill>
                  <a:srgbClr val="FF0000"/>
                </a:solidFill>
              </a:rPr>
              <a:t>Doctor/Nurse</a:t>
            </a:r>
            <a:endParaRPr lang="en-US" sz="3638" dirty="0">
              <a:solidFill>
                <a:srgbClr val="FF0000"/>
              </a:solidFill>
            </a:endParaRPr>
          </a:p>
          <a:p>
            <a:pPr marL="0" indent="0">
              <a:buNone/>
            </a:pPr>
            <a:endParaRPr lang="en-US" sz="2911"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3632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smtClean="0"/>
              <a:t>What job is being described?</a:t>
            </a:r>
          </a:p>
          <a:p>
            <a:pPr marL="0" indent="0">
              <a:buNone/>
            </a:pPr>
            <a:endParaRPr lang="en-US" sz="3638" dirty="0"/>
          </a:p>
          <a:p>
            <a:pPr marL="0" indent="0">
              <a:buNone/>
            </a:pPr>
            <a:r>
              <a:rPr lang="en-US" sz="3638" dirty="0" smtClean="0"/>
              <a:t>This job requires a hard hat, trowel and cement mixer.</a:t>
            </a:r>
          </a:p>
          <a:p>
            <a:pPr marL="0" indent="0">
              <a:buNone/>
            </a:pPr>
            <a:endParaRPr lang="en-US" sz="3638" dirty="0"/>
          </a:p>
          <a:p>
            <a:pPr marL="0" indent="0">
              <a:buNone/>
            </a:pPr>
            <a:r>
              <a:rPr lang="en-US" sz="3638" dirty="0" smtClean="0">
                <a:solidFill>
                  <a:srgbClr val="FF0000"/>
                </a:solidFill>
              </a:rPr>
              <a:t>Builder/Brick Layer</a:t>
            </a:r>
            <a:endParaRPr lang="en-US" sz="3638" dirty="0">
              <a:solidFill>
                <a:srgbClr val="FF0000"/>
              </a:solidFill>
            </a:endParaRPr>
          </a:p>
          <a:p>
            <a:pPr marL="0" indent="0">
              <a:buNone/>
            </a:pPr>
            <a:endParaRPr lang="en-US" sz="2911"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22261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smtClean="0"/>
              <a:t>What job is being described?</a:t>
            </a:r>
          </a:p>
          <a:p>
            <a:pPr marL="0" indent="0">
              <a:buNone/>
            </a:pPr>
            <a:endParaRPr lang="en-US" sz="3638" dirty="0"/>
          </a:p>
          <a:p>
            <a:pPr marL="0" indent="0">
              <a:buNone/>
            </a:pPr>
            <a:r>
              <a:rPr lang="en-US" sz="3638" dirty="0" smtClean="0"/>
              <a:t>This job creates apps, games and websites. It requires a computer and knowing code.</a:t>
            </a:r>
          </a:p>
          <a:p>
            <a:pPr marL="0" indent="0">
              <a:buNone/>
            </a:pPr>
            <a:endParaRPr lang="en-US" sz="3638" dirty="0"/>
          </a:p>
          <a:p>
            <a:pPr marL="0" indent="0">
              <a:buNone/>
            </a:pPr>
            <a:r>
              <a:rPr lang="en-US" sz="3638" dirty="0" smtClean="0">
                <a:solidFill>
                  <a:srgbClr val="FF0000"/>
                </a:solidFill>
              </a:rPr>
              <a:t>Software Developer</a:t>
            </a:r>
            <a:endParaRPr lang="en-US" sz="3638" dirty="0">
              <a:solidFill>
                <a:srgbClr val="FF0000"/>
              </a:solidFill>
            </a:endParaRPr>
          </a:p>
          <a:p>
            <a:pPr marL="0" indent="0">
              <a:buNone/>
            </a:pPr>
            <a:endParaRPr lang="en-US" sz="2911"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4113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smtClean="0"/>
              <a:t>What job is being described?</a:t>
            </a:r>
          </a:p>
          <a:p>
            <a:pPr marL="0" indent="0">
              <a:buNone/>
            </a:pPr>
            <a:endParaRPr lang="en-US" sz="3638" dirty="0"/>
          </a:p>
          <a:p>
            <a:pPr marL="0" indent="0">
              <a:buNone/>
            </a:pPr>
            <a:r>
              <a:rPr lang="en-US" sz="3638" dirty="0" smtClean="0"/>
              <a:t>This job helps animals when they are sick or injured.</a:t>
            </a:r>
          </a:p>
          <a:p>
            <a:pPr marL="0" indent="0">
              <a:buNone/>
            </a:pPr>
            <a:endParaRPr lang="en-US" sz="3638" dirty="0"/>
          </a:p>
          <a:p>
            <a:pPr marL="0" indent="0">
              <a:buNone/>
            </a:pPr>
            <a:r>
              <a:rPr lang="en-US" sz="3638" dirty="0" smtClean="0">
                <a:solidFill>
                  <a:srgbClr val="FF0000"/>
                </a:solidFill>
              </a:rPr>
              <a:t>Vet</a:t>
            </a:r>
            <a:endParaRPr lang="en-US" sz="3638" dirty="0">
              <a:solidFill>
                <a:srgbClr val="FF0000"/>
              </a:solidFill>
            </a:endParaRPr>
          </a:p>
          <a:p>
            <a:pPr marL="0" indent="0">
              <a:buNone/>
            </a:pPr>
            <a:endParaRPr lang="en-US" sz="2911"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6248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smtClean="0"/>
              <a:t>What job is being described?</a:t>
            </a:r>
          </a:p>
          <a:p>
            <a:pPr marL="0" indent="0">
              <a:buNone/>
            </a:pPr>
            <a:endParaRPr lang="en-US" sz="3638" dirty="0"/>
          </a:p>
          <a:p>
            <a:pPr marL="0" indent="0">
              <a:buNone/>
            </a:pPr>
            <a:r>
              <a:rPr lang="en-US" sz="3638" dirty="0" smtClean="0"/>
              <a:t>This job requires lots of creativity to make visual pieces for displays or to sell</a:t>
            </a:r>
          </a:p>
          <a:p>
            <a:pPr marL="0" indent="0">
              <a:buNone/>
            </a:pPr>
            <a:endParaRPr lang="en-US" sz="3638" dirty="0"/>
          </a:p>
          <a:p>
            <a:pPr marL="0" indent="0">
              <a:buNone/>
            </a:pPr>
            <a:r>
              <a:rPr lang="en-US" sz="3638" dirty="0" smtClean="0">
                <a:solidFill>
                  <a:srgbClr val="FF0000"/>
                </a:solidFill>
              </a:rPr>
              <a:t>Artist</a:t>
            </a:r>
            <a:endParaRPr lang="en-US" sz="3638" dirty="0">
              <a:solidFill>
                <a:srgbClr val="FF0000"/>
              </a:solidFill>
            </a:endParaRPr>
          </a:p>
          <a:p>
            <a:pPr marL="0" indent="0">
              <a:buNone/>
            </a:pPr>
            <a:endParaRPr lang="en-US" sz="2911"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5599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Careers and World of Work</a:t>
            </a:r>
            <a:endParaRPr sz="2426" spc="27" dirty="0"/>
          </a:p>
        </p:txBody>
      </p:sp>
      <p:pic>
        <p:nvPicPr>
          <p:cNvPr id="2" name="Picture 1"/>
          <p:cNvPicPr>
            <a:picLocks noChangeAspect="1"/>
          </p:cNvPicPr>
          <p:nvPr/>
        </p:nvPicPr>
        <p:blipFill>
          <a:blip r:embed="rId4"/>
          <a:stretch>
            <a:fillRect/>
          </a:stretch>
        </p:blipFill>
        <p:spPr>
          <a:xfrm>
            <a:off x="7805687" y="1387929"/>
            <a:ext cx="2857500" cy="1600200"/>
          </a:xfrm>
          <a:prstGeom prst="rect">
            <a:avLst/>
          </a:prstGeom>
        </p:spPr>
      </p:pic>
      <p:pic>
        <p:nvPicPr>
          <p:cNvPr id="4" name="Picture 3"/>
          <p:cNvPicPr>
            <a:picLocks noChangeAspect="1"/>
          </p:cNvPicPr>
          <p:nvPr/>
        </p:nvPicPr>
        <p:blipFill>
          <a:blip r:embed="rId5"/>
          <a:stretch>
            <a:fillRect/>
          </a:stretch>
        </p:blipFill>
        <p:spPr>
          <a:xfrm>
            <a:off x="8582025" y="2988129"/>
            <a:ext cx="3028950" cy="1514475"/>
          </a:xfrm>
          <a:prstGeom prst="rect">
            <a:avLst/>
          </a:prstGeom>
        </p:spPr>
      </p:pic>
      <p:pic>
        <p:nvPicPr>
          <p:cNvPr id="5" name="Picture 4"/>
          <p:cNvPicPr>
            <a:picLocks noChangeAspect="1"/>
          </p:cNvPicPr>
          <p:nvPr/>
        </p:nvPicPr>
        <p:blipFill>
          <a:blip r:embed="rId6"/>
          <a:stretch>
            <a:fillRect/>
          </a:stretch>
        </p:blipFill>
        <p:spPr>
          <a:xfrm>
            <a:off x="7805687" y="4483554"/>
            <a:ext cx="2828925" cy="1619250"/>
          </a:xfrm>
          <a:prstGeom prst="rect">
            <a:avLst/>
          </a:prstGeom>
        </p:spPr>
      </p:pic>
      <p:sp>
        <p:nvSpPr>
          <p:cNvPr id="11" name="Content Placeholder 2"/>
          <p:cNvSpPr txBox="1">
            <a:spLocks/>
          </p:cNvSpPr>
          <p:nvPr/>
        </p:nvSpPr>
        <p:spPr>
          <a:xfrm>
            <a:off x="670591" y="1261997"/>
            <a:ext cx="6775238" cy="5108889"/>
          </a:xfrm>
          <a:prstGeom prst="rect">
            <a:avLst/>
          </a:prstGeom>
        </p:spPr>
        <p:txBody>
          <a:bodyPr vert="horz" lIns="91440" tIns="45720" rIns="91440" bIns="45720" rtlCol="0">
            <a:normAutofit lnSpcReduction="1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638" dirty="0" smtClean="0"/>
          </a:p>
          <a:p>
            <a:pPr marL="1143000" indent="-1143000">
              <a:buFont typeface="Arial" panose="020B0604020202020204" pitchFamily="34" charset="0"/>
              <a:buAutoNum type="arabicPeriod"/>
            </a:pPr>
            <a:r>
              <a:rPr lang="en-US" sz="4000" dirty="0" smtClean="0"/>
              <a:t>In the margin write “SYV” – This stands for “Secure Your Voice”</a:t>
            </a:r>
          </a:p>
          <a:p>
            <a:pPr marL="1143000" indent="-1143000">
              <a:buFont typeface="Arial" panose="020B0604020202020204" pitchFamily="34" charset="0"/>
              <a:buAutoNum type="arabicPeriod"/>
            </a:pPr>
            <a:r>
              <a:rPr lang="en-US" sz="4000" dirty="0" smtClean="0"/>
              <a:t>Highlight “SYV”</a:t>
            </a:r>
          </a:p>
          <a:p>
            <a:pPr marL="1143000" indent="-1143000">
              <a:buFont typeface="Arial" panose="020B0604020202020204" pitchFamily="34" charset="0"/>
              <a:buAutoNum type="arabicPeriod"/>
            </a:pPr>
            <a:r>
              <a:rPr lang="en-US" sz="4000" dirty="0" smtClean="0"/>
              <a:t>Answer the question:</a:t>
            </a:r>
          </a:p>
          <a:p>
            <a:pPr marL="1143000" indent="-1143000">
              <a:buFont typeface="Arial" panose="020B0604020202020204" pitchFamily="34" charset="0"/>
              <a:buAutoNum type="arabicPeriod"/>
            </a:pPr>
            <a:endParaRPr lang="en-US" sz="4000" dirty="0" smtClean="0"/>
          </a:p>
          <a:p>
            <a:pPr marL="0" indent="0">
              <a:buFont typeface="Arial" panose="020B0604020202020204" pitchFamily="34" charset="0"/>
              <a:buNone/>
            </a:pPr>
            <a:r>
              <a:rPr lang="en-US" sz="4000" b="1" dirty="0" smtClean="0"/>
              <a:t>“How do people choose a job or a career?”</a:t>
            </a:r>
          </a:p>
          <a:p>
            <a:pPr marL="0" indent="0">
              <a:buFont typeface="Arial" panose="020B0604020202020204" pitchFamily="34" charset="0"/>
              <a:buNone/>
            </a:pPr>
            <a:endParaRPr lang="en-US" sz="3638" dirty="0"/>
          </a:p>
        </p:txBody>
      </p:sp>
    </p:spTree>
    <p:extLst>
      <p:ext uri="{BB962C8B-B14F-4D97-AF65-F5344CB8AC3E}">
        <p14:creationId xmlns:p14="http://schemas.microsoft.com/office/powerpoint/2010/main" val="713402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smtClean="0"/>
          </a:p>
          <a:p>
            <a:pPr marL="0" indent="0">
              <a:buNone/>
            </a:pPr>
            <a:r>
              <a:rPr lang="en-US" sz="4000" b="1" dirty="0"/>
              <a:t>“How do people choose a job or a career?”</a:t>
            </a:r>
          </a:p>
          <a:p>
            <a:pPr marL="0" indent="0">
              <a:buNone/>
            </a:pPr>
            <a:endParaRPr lang="en-US" sz="4000" dirty="0" smtClean="0"/>
          </a:p>
          <a:p>
            <a:pPr marL="0" indent="0">
              <a:buNone/>
            </a:pPr>
            <a:r>
              <a:rPr lang="en-US" sz="4000" dirty="0" smtClean="0"/>
              <a:t>Remember to use the sentence starters to add, build or challenge what your partner has said.</a:t>
            </a:r>
          </a:p>
          <a:p>
            <a:pPr marL="0" indent="0">
              <a:buNone/>
            </a:pPr>
            <a:endParaRPr lang="en-US" sz="4000" dirty="0" smtClean="0"/>
          </a:p>
          <a:p>
            <a:pPr marL="0" indent="0">
              <a:buNone/>
            </a:pPr>
            <a:r>
              <a:rPr lang="en-US" sz="4000" dirty="0" smtClean="0"/>
              <a:t>Be ready to share your discussion with the class</a:t>
            </a:r>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Careers and World of Work</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1765396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Careers and World of Work</a:t>
            </a:r>
            <a:endParaRPr sz="2426" spc="27" dirty="0"/>
          </a:p>
        </p:txBody>
      </p:sp>
      <p:pic>
        <p:nvPicPr>
          <p:cNvPr id="2" name="Picture 1"/>
          <p:cNvPicPr>
            <a:picLocks noChangeAspect="1"/>
          </p:cNvPicPr>
          <p:nvPr/>
        </p:nvPicPr>
        <p:blipFill>
          <a:blip r:embed="rId4"/>
          <a:stretch>
            <a:fillRect/>
          </a:stretch>
        </p:blipFill>
        <p:spPr>
          <a:xfrm>
            <a:off x="7805687" y="1387929"/>
            <a:ext cx="2857500" cy="1600200"/>
          </a:xfrm>
          <a:prstGeom prst="rect">
            <a:avLst/>
          </a:prstGeom>
        </p:spPr>
      </p:pic>
      <p:pic>
        <p:nvPicPr>
          <p:cNvPr id="4" name="Picture 3"/>
          <p:cNvPicPr>
            <a:picLocks noChangeAspect="1"/>
          </p:cNvPicPr>
          <p:nvPr/>
        </p:nvPicPr>
        <p:blipFill>
          <a:blip r:embed="rId5"/>
          <a:stretch>
            <a:fillRect/>
          </a:stretch>
        </p:blipFill>
        <p:spPr>
          <a:xfrm>
            <a:off x="8582025" y="2988129"/>
            <a:ext cx="3028950" cy="1514475"/>
          </a:xfrm>
          <a:prstGeom prst="rect">
            <a:avLst/>
          </a:prstGeom>
        </p:spPr>
      </p:pic>
      <p:pic>
        <p:nvPicPr>
          <p:cNvPr id="5" name="Picture 4"/>
          <p:cNvPicPr>
            <a:picLocks noChangeAspect="1"/>
          </p:cNvPicPr>
          <p:nvPr/>
        </p:nvPicPr>
        <p:blipFill>
          <a:blip r:embed="rId6"/>
          <a:stretch>
            <a:fillRect/>
          </a:stretch>
        </p:blipFill>
        <p:spPr>
          <a:xfrm>
            <a:off x="7805687" y="4483554"/>
            <a:ext cx="2828925" cy="1619250"/>
          </a:xfrm>
          <a:prstGeom prst="rect">
            <a:avLst/>
          </a:prstGeom>
        </p:spPr>
      </p:pic>
      <p:sp>
        <p:nvSpPr>
          <p:cNvPr id="11" name="Content Placeholder 2"/>
          <p:cNvSpPr txBox="1">
            <a:spLocks/>
          </p:cNvSpPr>
          <p:nvPr/>
        </p:nvSpPr>
        <p:spPr>
          <a:xfrm>
            <a:off x="670591" y="1261997"/>
            <a:ext cx="6775238" cy="5108889"/>
          </a:xfrm>
          <a:prstGeom prst="rect">
            <a:avLst/>
          </a:prstGeom>
        </p:spPr>
        <p:txBody>
          <a:bodyPr vert="horz" lIns="91440" tIns="45720" rIns="91440" bIns="45720" rtlCol="0">
            <a:normAutofit lnSpcReduction="1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38" dirty="0" smtClean="0"/>
              <a:t>There are multiple ways that people can find themselves a job or a career.</a:t>
            </a:r>
          </a:p>
          <a:p>
            <a:pPr marL="0" indent="0">
              <a:buFont typeface="Arial" panose="020B0604020202020204" pitchFamily="34" charset="0"/>
              <a:buNone/>
            </a:pPr>
            <a:endParaRPr lang="en-US" sz="3638" dirty="0"/>
          </a:p>
          <a:p>
            <a:pPr marL="0" indent="0">
              <a:buFont typeface="Arial" panose="020B0604020202020204" pitchFamily="34" charset="0"/>
              <a:buNone/>
            </a:pPr>
            <a:r>
              <a:rPr lang="en-US" sz="3638" dirty="0" smtClean="0"/>
              <a:t>This may include:</a:t>
            </a:r>
          </a:p>
          <a:p>
            <a:pPr marL="0" indent="0">
              <a:buFont typeface="Arial" panose="020B0604020202020204" pitchFamily="34" charset="0"/>
              <a:buNone/>
            </a:pPr>
            <a:r>
              <a:rPr lang="en-US" sz="3638" dirty="0" smtClean="0"/>
              <a:t>-apprenticeships</a:t>
            </a:r>
          </a:p>
          <a:p>
            <a:pPr marL="0" indent="0">
              <a:buFont typeface="Arial" panose="020B0604020202020204" pitchFamily="34" charset="0"/>
              <a:buNone/>
            </a:pPr>
            <a:r>
              <a:rPr lang="en-US" sz="3638" dirty="0" smtClean="0"/>
              <a:t>-going to university</a:t>
            </a:r>
          </a:p>
          <a:p>
            <a:pPr marL="0" indent="0">
              <a:buFont typeface="Arial" panose="020B0604020202020204" pitchFamily="34" charset="0"/>
              <a:buNone/>
            </a:pPr>
            <a:r>
              <a:rPr lang="en-US" sz="3638" dirty="0" smtClean="0"/>
              <a:t>-gaining experience in a sector and progressing</a:t>
            </a:r>
          </a:p>
        </p:txBody>
      </p:sp>
    </p:spTree>
    <p:extLst>
      <p:ext uri="{BB962C8B-B14F-4D97-AF65-F5344CB8AC3E}">
        <p14:creationId xmlns:p14="http://schemas.microsoft.com/office/powerpoint/2010/main" val="990628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 y="-6077"/>
            <a:ext cx="12191144" cy="6857517"/>
          </a:xfrm>
          <a:prstGeom prst="rect">
            <a:avLst/>
          </a:prstGeom>
        </p:spPr>
      </p:pic>
    </p:spTree>
    <p:extLst>
      <p:ext uri="{BB962C8B-B14F-4D97-AF65-F5344CB8AC3E}">
        <p14:creationId xmlns:p14="http://schemas.microsoft.com/office/powerpoint/2010/main" val="38038475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Careers and World of Work</a:t>
            </a:r>
            <a:endParaRPr sz="2426" spc="27" dirty="0"/>
          </a:p>
        </p:txBody>
      </p:sp>
      <p:pic>
        <p:nvPicPr>
          <p:cNvPr id="2" name="Picture 1"/>
          <p:cNvPicPr>
            <a:picLocks noChangeAspect="1"/>
          </p:cNvPicPr>
          <p:nvPr/>
        </p:nvPicPr>
        <p:blipFill>
          <a:blip r:embed="rId4"/>
          <a:stretch>
            <a:fillRect/>
          </a:stretch>
        </p:blipFill>
        <p:spPr>
          <a:xfrm>
            <a:off x="7805687" y="1387929"/>
            <a:ext cx="2857500" cy="1600200"/>
          </a:xfrm>
          <a:prstGeom prst="rect">
            <a:avLst/>
          </a:prstGeom>
        </p:spPr>
      </p:pic>
      <p:pic>
        <p:nvPicPr>
          <p:cNvPr id="4" name="Picture 3"/>
          <p:cNvPicPr>
            <a:picLocks noChangeAspect="1"/>
          </p:cNvPicPr>
          <p:nvPr/>
        </p:nvPicPr>
        <p:blipFill>
          <a:blip r:embed="rId5"/>
          <a:stretch>
            <a:fillRect/>
          </a:stretch>
        </p:blipFill>
        <p:spPr>
          <a:xfrm>
            <a:off x="8582025" y="2988129"/>
            <a:ext cx="3028950" cy="1514475"/>
          </a:xfrm>
          <a:prstGeom prst="rect">
            <a:avLst/>
          </a:prstGeom>
        </p:spPr>
      </p:pic>
      <p:pic>
        <p:nvPicPr>
          <p:cNvPr id="5" name="Picture 4"/>
          <p:cNvPicPr>
            <a:picLocks noChangeAspect="1"/>
          </p:cNvPicPr>
          <p:nvPr/>
        </p:nvPicPr>
        <p:blipFill>
          <a:blip r:embed="rId6"/>
          <a:stretch>
            <a:fillRect/>
          </a:stretch>
        </p:blipFill>
        <p:spPr>
          <a:xfrm>
            <a:off x="7805687" y="4483554"/>
            <a:ext cx="2828925" cy="1619250"/>
          </a:xfrm>
          <a:prstGeom prst="rect">
            <a:avLst/>
          </a:prstGeom>
        </p:spPr>
      </p:pic>
      <p:sp>
        <p:nvSpPr>
          <p:cNvPr id="11" name="Content Placeholder 2"/>
          <p:cNvSpPr txBox="1">
            <a:spLocks/>
          </p:cNvSpPr>
          <p:nvPr/>
        </p:nvSpPr>
        <p:spPr>
          <a:xfrm>
            <a:off x="670591" y="1261997"/>
            <a:ext cx="6775238" cy="5108889"/>
          </a:xfrm>
          <a:prstGeom prst="rect">
            <a:avLst/>
          </a:prstGeom>
        </p:spPr>
        <p:txBody>
          <a:bodyPr vert="horz" lIns="91440" tIns="45720" rIns="91440" bIns="45720" rtlCol="0">
            <a:norm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38" dirty="0" smtClean="0"/>
              <a:t>Everyone’s path to a job or career is very different.</a:t>
            </a:r>
          </a:p>
          <a:p>
            <a:pPr marL="0" indent="0">
              <a:buFont typeface="Arial" panose="020B0604020202020204" pitchFamily="34" charset="0"/>
              <a:buNone/>
            </a:pPr>
            <a:endParaRPr lang="en-US" sz="3638" dirty="0"/>
          </a:p>
          <a:p>
            <a:pPr marL="0" indent="0">
              <a:buFont typeface="Arial" panose="020B0604020202020204" pitchFamily="34" charset="0"/>
              <a:buNone/>
            </a:pPr>
            <a:r>
              <a:rPr lang="en-US" sz="3638" dirty="0" smtClean="0"/>
              <a:t>However some jobs and careers require people to have completed certain requirements along their own path</a:t>
            </a:r>
          </a:p>
        </p:txBody>
      </p:sp>
    </p:spTree>
    <p:extLst>
      <p:ext uri="{BB962C8B-B14F-4D97-AF65-F5344CB8AC3E}">
        <p14:creationId xmlns:p14="http://schemas.microsoft.com/office/powerpoint/2010/main" val="4040892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Careers and World of Work</a:t>
            </a:r>
            <a:endParaRPr sz="2426" spc="27" dirty="0"/>
          </a:p>
        </p:txBody>
      </p:sp>
      <p:sp>
        <p:nvSpPr>
          <p:cNvPr id="11" name="Content Placeholder 2"/>
          <p:cNvSpPr txBox="1">
            <a:spLocks/>
          </p:cNvSpPr>
          <p:nvPr/>
        </p:nvSpPr>
        <p:spPr>
          <a:xfrm>
            <a:off x="670591" y="1261997"/>
            <a:ext cx="11084458" cy="975017"/>
          </a:xfrm>
          <a:prstGeom prst="rect">
            <a:avLst/>
          </a:prstGeom>
        </p:spPr>
        <p:txBody>
          <a:bodyPr vert="horz" lIns="91440" tIns="45720" rIns="91440" bIns="45720" rtlCol="0">
            <a:normAutofit fontScale="925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38" dirty="0" smtClean="0"/>
              <a:t>Match up the careers with the requirements of a career path</a:t>
            </a:r>
          </a:p>
        </p:txBody>
      </p:sp>
      <p:sp>
        <p:nvSpPr>
          <p:cNvPr id="12" name="Content Placeholder 2"/>
          <p:cNvSpPr txBox="1">
            <a:spLocks/>
          </p:cNvSpPr>
          <p:nvPr/>
        </p:nvSpPr>
        <p:spPr>
          <a:xfrm>
            <a:off x="689694" y="2436583"/>
            <a:ext cx="4470135" cy="975017"/>
          </a:xfrm>
          <a:prstGeom prst="rect">
            <a:avLst/>
          </a:prstGeom>
        </p:spPr>
        <p:txBody>
          <a:bodyPr vert="horz" lIns="91440" tIns="45720" rIns="91440" bIns="45720" rtlCol="0">
            <a:normAutofit fontScale="92500" lnSpcReduction="1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38" dirty="0" smtClean="0"/>
              <a:t>Must have attended university</a:t>
            </a:r>
          </a:p>
        </p:txBody>
      </p:sp>
      <p:sp>
        <p:nvSpPr>
          <p:cNvPr id="13" name="Content Placeholder 2"/>
          <p:cNvSpPr txBox="1">
            <a:spLocks/>
          </p:cNvSpPr>
          <p:nvPr/>
        </p:nvSpPr>
        <p:spPr>
          <a:xfrm>
            <a:off x="689694" y="3611169"/>
            <a:ext cx="4470135" cy="975017"/>
          </a:xfrm>
          <a:prstGeom prst="rect">
            <a:avLst/>
          </a:prstGeom>
        </p:spPr>
        <p:txBody>
          <a:bodyPr vert="horz" lIns="91440" tIns="45720" rIns="91440" bIns="45720" rtlCol="0">
            <a:normAutofit fontScale="92500" lnSpcReduction="1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38" dirty="0" smtClean="0"/>
              <a:t>Completed a relevant apprenticeship</a:t>
            </a:r>
          </a:p>
        </p:txBody>
      </p:sp>
      <p:sp>
        <p:nvSpPr>
          <p:cNvPr id="14" name="Content Placeholder 2"/>
          <p:cNvSpPr txBox="1">
            <a:spLocks/>
          </p:cNvSpPr>
          <p:nvPr/>
        </p:nvSpPr>
        <p:spPr>
          <a:xfrm>
            <a:off x="689694" y="4785755"/>
            <a:ext cx="4470135" cy="1190502"/>
          </a:xfrm>
          <a:prstGeom prst="rect">
            <a:avLst/>
          </a:prstGeom>
        </p:spPr>
        <p:txBody>
          <a:bodyPr vert="horz" lIns="91440" tIns="45720" rIns="91440" bIns="45720" rtlCol="0">
            <a:normAutofit fontScale="85000" lnSpcReduction="2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38" dirty="0" smtClean="0"/>
              <a:t>Achieved at least a 4 in </a:t>
            </a:r>
            <a:r>
              <a:rPr lang="en-US" sz="3638" dirty="0" err="1" smtClean="0"/>
              <a:t>Maths</a:t>
            </a:r>
            <a:r>
              <a:rPr lang="en-US" sz="3638" dirty="0" smtClean="0"/>
              <a:t> and English at GCSE level</a:t>
            </a:r>
          </a:p>
        </p:txBody>
      </p:sp>
      <p:sp>
        <p:nvSpPr>
          <p:cNvPr id="15" name="Content Placeholder 2"/>
          <p:cNvSpPr txBox="1">
            <a:spLocks/>
          </p:cNvSpPr>
          <p:nvPr/>
        </p:nvSpPr>
        <p:spPr>
          <a:xfrm>
            <a:off x="7133297" y="3810738"/>
            <a:ext cx="4470135" cy="975017"/>
          </a:xfrm>
          <a:prstGeom prst="rect">
            <a:avLst/>
          </a:prstGeom>
        </p:spPr>
        <p:txBody>
          <a:bodyPr vert="horz" lIns="91440" tIns="45720" rIns="91440" bIns="45720" rtlCol="0">
            <a:norm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38" dirty="0" smtClean="0"/>
              <a:t>Doctor</a:t>
            </a:r>
          </a:p>
        </p:txBody>
      </p:sp>
      <p:sp>
        <p:nvSpPr>
          <p:cNvPr id="16" name="Content Placeholder 2"/>
          <p:cNvSpPr txBox="1">
            <a:spLocks/>
          </p:cNvSpPr>
          <p:nvPr/>
        </p:nvSpPr>
        <p:spPr>
          <a:xfrm>
            <a:off x="7133297" y="2569876"/>
            <a:ext cx="4470135" cy="975017"/>
          </a:xfrm>
          <a:prstGeom prst="rect">
            <a:avLst/>
          </a:prstGeom>
        </p:spPr>
        <p:txBody>
          <a:bodyPr vert="horz" lIns="91440" tIns="45720" rIns="91440" bIns="45720" rtlCol="0">
            <a:norm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38" dirty="0" smtClean="0"/>
              <a:t>Retail assistant</a:t>
            </a:r>
          </a:p>
        </p:txBody>
      </p:sp>
      <p:sp>
        <p:nvSpPr>
          <p:cNvPr id="17" name="Content Placeholder 2"/>
          <p:cNvSpPr txBox="1">
            <a:spLocks/>
          </p:cNvSpPr>
          <p:nvPr/>
        </p:nvSpPr>
        <p:spPr>
          <a:xfrm>
            <a:off x="7133296" y="4893497"/>
            <a:ext cx="4470135" cy="975017"/>
          </a:xfrm>
          <a:prstGeom prst="rect">
            <a:avLst/>
          </a:prstGeom>
        </p:spPr>
        <p:txBody>
          <a:bodyPr vert="horz" lIns="91440" tIns="45720" rIns="91440" bIns="45720" rtlCol="0">
            <a:norm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38" dirty="0" smtClean="0"/>
              <a:t>Plumber</a:t>
            </a:r>
          </a:p>
        </p:txBody>
      </p:sp>
      <p:cxnSp>
        <p:nvCxnSpPr>
          <p:cNvPr id="6" name="Straight Arrow Connector 5"/>
          <p:cNvCxnSpPr/>
          <p:nvPr/>
        </p:nvCxnSpPr>
        <p:spPr>
          <a:xfrm>
            <a:off x="4359729" y="2569876"/>
            <a:ext cx="4245428" cy="149040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359729" y="4034793"/>
            <a:ext cx="4245428" cy="114136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5010582" y="2918812"/>
            <a:ext cx="2970998" cy="214793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2347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Careers and World of Work</a:t>
            </a:r>
            <a:endParaRPr sz="2426" spc="27" dirty="0"/>
          </a:p>
        </p:txBody>
      </p:sp>
      <p:pic>
        <p:nvPicPr>
          <p:cNvPr id="2" name="Picture 1"/>
          <p:cNvPicPr>
            <a:picLocks noChangeAspect="1"/>
          </p:cNvPicPr>
          <p:nvPr/>
        </p:nvPicPr>
        <p:blipFill>
          <a:blip r:embed="rId4"/>
          <a:stretch>
            <a:fillRect/>
          </a:stretch>
        </p:blipFill>
        <p:spPr>
          <a:xfrm>
            <a:off x="7805687" y="1387929"/>
            <a:ext cx="2857500" cy="1600200"/>
          </a:xfrm>
          <a:prstGeom prst="rect">
            <a:avLst/>
          </a:prstGeom>
        </p:spPr>
      </p:pic>
      <p:pic>
        <p:nvPicPr>
          <p:cNvPr id="4" name="Picture 3"/>
          <p:cNvPicPr>
            <a:picLocks noChangeAspect="1"/>
          </p:cNvPicPr>
          <p:nvPr/>
        </p:nvPicPr>
        <p:blipFill>
          <a:blip r:embed="rId5"/>
          <a:stretch>
            <a:fillRect/>
          </a:stretch>
        </p:blipFill>
        <p:spPr>
          <a:xfrm>
            <a:off x="8582025" y="2988129"/>
            <a:ext cx="3028950" cy="1514475"/>
          </a:xfrm>
          <a:prstGeom prst="rect">
            <a:avLst/>
          </a:prstGeom>
        </p:spPr>
      </p:pic>
      <p:pic>
        <p:nvPicPr>
          <p:cNvPr id="5" name="Picture 4"/>
          <p:cNvPicPr>
            <a:picLocks noChangeAspect="1"/>
          </p:cNvPicPr>
          <p:nvPr/>
        </p:nvPicPr>
        <p:blipFill>
          <a:blip r:embed="rId6"/>
          <a:stretch>
            <a:fillRect/>
          </a:stretch>
        </p:blipFill>
        <p:spPr>
          <a:xfrm>
            <a:off x="7805687" y="4483554"/>
            <a:ext cx="2828925" cy="1619250"/>
          </a:xfrm>
          <a:prstGeom prst="rect">
            <a:avLst/>
          </a:prstGeom>
        </p:spPr>
      </p:pic>
      <p:sp>
        <p:nvSpPr>
          <p:cNvPr id="11" name="Content Placeholder 2"/>
          <p:cNvSpPr txBox="1">
            <a:spLocks/>
          </p:cNvSpPr>
          <p:nvPr/>
        </p:nvSpPr>
        <p:spPr>
          <a:xfrm>
            <a:off x="670591" y="1261997"/>
            <a:ext cx="6775238" cy="5108889"/>
          </a:xfrm>
          <a:prstGeom prst="rect">
            <a:avLst/>
          </a:prstGeom>
        </p:spPr>
        <p:txBody>
          <a:bodyPr vert="horz" lIns="91440" tIns="45720" rIns="91440" bIns="45720" rtlCol="0">
            <a:norm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0" indent="-1143000">
              <a:buFont typeface="Arial" panose="020B0604020202020204" pitchFamily="34" charset="0"/>
              <a:buAutoNum type="arabicPeriod"/>
            </a:pPr>
            <a:r>
              <a:rPr lang="en-US" sz="3600" dirty="0"/>
              <a:t>In the margin write “SYV” – This stands for “Secure Your Voice”</a:t>
            </a:r>
          </a:p>
          <a:p>
            <a:pPr marL="1143000" indent="-1143000">
              <a:buFont typeface="Arial" panose="020B0604020202020204" pitchFamily="34" charset="0"/>
              <a:buAutoNum type="arabicPeriod"/>
            </a:pPr>
            <a:r>
              <a:rPr lang="en-US" sz="3600" dirty="0"/>
              <a:t>Highlight “SYV”</a:t>
            </a:r>
          </a:p>
          <a:p>
            <a:pPr marL="1143000" indent="-1143000">
              <a:buFont typeface="Arial" panose="020B0604020202020204" pitchFamily="34" charset="0"/>
              <a:buAutoNum type="arabicPeriod"/>
            </a:pPr>
            <a:r>
              <a:rPr lang="en-US" sz="3600" dirty="0"/>
              <a:t>Answer the question:</a:t>
            </a:r>
          </a:p>
          <a:p>
            <a:pPr marL="1143000" indent="-1143000">
              <a:buFont typeface="Arial" panose="020B0604020202020204" pitchFamily="34" charset="0"/>
              <a:buAutoNum type="arabicPeriod"/>
            </a:pPr>
            <a:endParaRPr lang="en-US" sz="3600" dirty="0"/>
          </a:p>
          <a:p>
            <a:pPr marL="0" indent="0">
              <a:buNone/>
            </a:pPr>
            <a:r>
              <a:rPr lang="en-US" sz="3600" b="1" dirty="0" smtClean="0"/>
              <a:t>“Why do jobs different requirements?” </a:t>
            </a:r>
            <a:endParaRPr lang="en-US" sz="3600" b="1" dirty="0"/>
          </a:p>
          <a:p>
            <a:pPr marL="0" indent="0">
              <a:buFont typeface="Arial" panose="020B0604020202020204" pitchFamily="34" charset="0"/>
              <a:buNone/>
            </a:pPr>
            <a:endParaRPr lang="en-US" sz="3638" dirty="0" smtClean="0"/>
          </a:p>
        </p:txBody>
      </p:sp>
    </p:spTree>
    <p:extLst>
      <p:ext uri="{BB962C8B-B14F-4D97-AF65-F5344CB8AC3E}">
        <p14:creationId xmlns:p14="http://schemas.microsoft.com/office/powerpoint/2010/main" val="2742570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smtClean="0"/>
          </a:p>
          <a:p>
            <a:pPr marL="0" indent="0">
              <a:buNone/>
            </a:pPr>
            <a:r>
              <a:rPr lang="en-US" sz="4000" b="1" dirty="0"/>
              <a:t>“Why do jobs different requirements?” </a:t>
            </a:r>
          </a:p>
          <a:p>
            <a:pPr marL="0" indent="0">
              <a:buNone/>
            </a:pPr>
            <a:endParaRPr lang="en-US" sz="4000" dirty="0" smtClean="0"/>
          </a:p>
          <a:p>
            <a:pPr marL="0" indent="0">
              <a:buNone/>
            </a:pPr>
            <a:r>
              <a:rPr lang="en-US" sz="4000" dirty="0" smtClean="0"/>
              <a:t>Remember to use the sentence starters to add, build or challenge what your partner has said.</a:t>
            </a:r>
          </a:p>
          <a:p>
            <a:pPr marL="0" indent="0">
              <a:buNone/>
            </a:pPr>
            <a:endParaRPr lang="en-US" sz="4000" dirty="0" smtClean="0"/>
          </a:p>
          <a:p>
            <a:pPr marL="0" indent="0">
              <a:buNone/>
            </a:pPr>
            <a:r>
              <a:rPr lang="en-US" sz="4000" dirty="0" smtClean="0"/>
              <a:t>Be ready to share your discussion with the class</a:t>
            </a:r>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Careers and World of Work</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827235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Careers and World of Work</a:t>
            </a:r>
            <a:endParaRPr sz="2426" spc="27" dirty="0"/>
          </a:p>
        </p:txBody>
      </p:sp>
      <p:pic>
        <p:nvPicPr>
          <p:cNvPr id="2" name="Picture 1"/>
          <p:cNvPicPr>
            <a:picLocks noChangeAspect="1"/>
          </p:cNvPicPr>
          <p:nvPr/>
        </p:nvPicPr>
        <p:blipFill>
          <a:blip r:embed="rId4"/>
          <a:stretch>
            <a:fillRect/>
          </a:stretch>
        </p:blipFill>
        <p:spPr>
          <a:xfrm>
            <a:off x="7805687" y="1387929"/>
            <a:ext cx="2857500" cy="1600200"/>
          </a:xfrm>
          <a:prstGeom prst="rect">
            <a:avLst/>
          </a:prstGeom>
        </p:spPr>
      </p:pic>
      <p:pic>
        <p:nvPicPr>
          <p:cNvPr id="4" name="Picture 3"/>
          <p:cNvPicPr>
            <a:picLocks noChangeAspect="1"/>
          </p:cNvPicPr>
          <p:nvPr/>
        </p:nvPicPr>
        <p:blipFill>
          <a:blip r:embed="rId5"/>
          <a:stretch>
            <a:fillRect/>
          </a:stretch>
        </p:blipFill>
        <p:spPr>
          <a:xfrm>
            <a:off x="8582025" y="2988129"/>
            <a:ext cx="3028950" cy="1514475"/>
          </a:xfrm>
          <a:prstGeom prst="rect">
            <a:avLst/>
          </a:prstGeom>
        </p:spPr>
      </p:pic>
      <p:pic>
        <p:nvPicPr>
          <p:cNvPr id="5" name="Picture 4"/>
          <p:cNvPicPr>
            <a:picLocks noChangeAspect="1"/>
          </p:cNvPicPr>
          <p:nvPr/>
        </p:nvPicPr>
        <p:blipFill>
          <a:blip r:embed="rId6"/>
          <a:stretch>
            <a:fillRect/>
          </a:stretch>
        </p:blipFill>
        <p:spPr>
          <a:xfrm>
            <a:off x="7805687" y="4483554"/>
            <a:ext cx="2828925" cy="1619250"/>
          </a:xfrm>
          <a:prstGeom prst="rect">
            <a:avLst/>
          </a:prstGeom>
        </p:spPr>
      </p:pic>
      <p:sp>
        <p:nvSpPr>
          <p:cNvPr id="11" name="Content Placeholder 2"/>
          <p:cNvSpPr txBox="1">
            <a:spLocks/>
          </p:cNvSpPr>
          <p:nvPr/>
        </p:nvSpPr>
        <p:spPr>
          <a:xfrm>
            <a:off x="670591" y="1261997"/>
            <a:ext cx="6775238" cy="5108889"/>
          </a:xfrm>
          <a:prstGeom prst="rect">
            <a:avLst/>
          </a:prstGeom>
        </p:spPr>
        <p:txBody>
          <a:bodyPr vert="horz" lIns="91440" tIns="45720" rIns="91440" bIns="45720" rtlCol="0">
            <a:norm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38" dirty="0" smtClean="0"/>
              <a:t>Task</a:t>
            </a:r>
          </a:p>
          <a:p>
            <a:pPr marL="0" indent="0">
              <a:buFont typeface="Arial" panose="020B0604020202020204" pitchFamily="34" charset="0"/>
              <a:buNone/>
            </a:pPr>
            <a:endParaRPr lang="en-US" sz="3638" dirty="0"/>
          </a:p>
          <a:p>
            <a:pPr marL="742950" indent="-742950">
              <a:buFont typeface="Arial" panose="020B0604020202020204" pitchFamily="34" charset="0"/>
              <a:buAutoNum type="arabicPeriod"/>
            </a:pPr>
            <a:r>
              <a:rPr lang="en-US" sz="3638" dirty="0" smtClean="0"/>
              <a:t>Choose a job you know something about</a:t>
            </a:r>
          </a:p>
          <a:p>
            <a:pPr marL="742950" indent="-742950">
              <a:buFont typeface="Arial" panose="020B0604020202020204" pitchFamily="34" charset="0"/>
              <a:buAutoNum type="arabicPeriod"/>
            </a:pPr>
            <a:r>
              <a:rPr lang="en-US" sz="3638" dirty="0" smtClean="0"/>
              <a:t>Write down what requirements would be expected of a person on the path to having this job.</a:t>
            </a:r>
          </a:p>
        </p:txBody>
      </p:sp>
    </p:spTree>
    <p:extLst>
      <p:ext uri="{BB962C8B-B14F-4D97-AF65-F5344CB8AC3E}">
        <p14:creationId xmlns:p14="http://schemas.microsoft.com/office/powerpoint/2010/main" val="1030089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smtClean="0"/>
          </a:p>
          <a:p>
            <a:pPr marL="0" indent="0">
              <a:buNone/>
            </a:pPr>
            <a:r>
              <a:rPr lang="en-US" sz="4000" b="1" dirty="0" smtClean="0"/>
              <a:t>“What job did you choose and what is the requirements for this job?”</a:t>
            </a:r>
            <a:endParaRPr lang="en-US" sz="4000" b="1" dirty="0"/>
          </a:p>
          <a:p>
            <a:pPr marL="0" indent="0">
              <a:buNone/>
            </a:pPr>
            <a:endParaRPr lang="en-US" sz="4000" dirty="0" smtClean="0"/>
          </a:p>
          <a:p>
            <a:pPr marL="0" indent="0">
              <a:buNone/>
            </a:pPr>
            <a:r>
              <a:rPr lang="en-US" sz="4000" dirty="0" smtClean="0"/>
              <a:t>Remember to use the sentence starters to add, build or challenge what your partner has said.</a:t>
            </a:r>
          </a:p>
          <a:p>
            <a:pPr marL="0" indent="0">
              <a:buNone/>
            </a:pPr>
            <a:endParaRPr lang="en-US" sz="4000" dirty="0" smtClean="0"/>
          </a:p>
          <a:p>
            <a:pPr marL="0" indent="0">
              <a:buNone/>
            </a:pPr>
            <a:r>
              <a:rPr lang="en-US" sz="4000" dirty="0" smtClean="0"/>
              <a:t>Be ready to share your discussion with the class</a:t>
            </a:r>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Careers and World of Work</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301661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Careers and World of Work</a:t>
            </a:r>
            <a:endParaRPr sz="2426" spc="27" dirty="0"/>
          </a:p>
        </p:txBody>
      </p:sp>
      <p:pic>
        <p:nvPicPr>
          <p:cNvPr id="2" name="Picture 1"/>
          <p:cNvPicPr>
            <a:picLocks noChangeAspect="1"/>
          </p:cNvPicPr>
          <p:nvPr/>
        </p:nvPicPr>
        <p:blipFill>
          <a:blip r:embed="rId4"/>
          <a:stretch>
            <a:fillRect/>
          </a:stretch>
        </p:blipFill>
        <p:spPr>
          <a:xfrm>
            <a:off x="7805687" y="1387929"/>
            <a:ext cx="2857500" cy="1600200"/>
          </a:xfrm>
          <a:prstGeom prst="rect">
            <a:avLst/>
          </a:prstGeom>
        </p:spPr>
      </p:pic>
      <p:pic>
        <p:nvPicPr>
          <p:cNvPr id="4" name="Picture 3"/>
          <p:cNvPicPr>
            <a:picLocks noChangeAspect="1"/>
          </p:cNvPicPr>
          <p:nvPr/>
        </p:nvPicPr>
        <p:blipFill>
          <a:blip r:embed="rId5"/>
          <a:stretch>
            <a:fillRect/>
          </a:stretch>
        </p:blipFill>
        <p:spPr>
          <a:xfrm>
            <a:off x="8582025" y="2988129"/>
            <a:ext cx="3028950" cy="1514475"/>
          </a:xfrm>
          <a:prstGeom prst="rect">
            <a:avLst/>
          </a:prstGeom>
        </p:spPr>
      </p:pic>
      <p:pic>
        <p:nvPicPr>
          <p:cNvPr id="5" name="Picture 4"/>
          <p:cNvPicPr>
            <a:picLocks noChangeAspect="1"/>
          </p:cNvPicPr>
          <p:nvPr/>
        </p:nvPicPr>
        <p:blipFill>
          <a:blip r:embed="rId6"/>
          <a:stretch>
            <a:fillRect/>
          </a:stretch>
        </p:blipFill>
        <p:spPr>
          <a:xfrm>
            <a:off x="7805687" y="4483554"/>
            <a:ext cx="2828925" cy="1619250"/>
          </a:xfrm>
          <a:prstGeom prst="rect">
            <a:avLst/>
          </a:prstGeom>
        </p:spPr>
      </p:pic>
      <p:sp>
        <p:nvSpPr>
          <p:cNvPr id="11" name="Content Placeholder 2"/>
          <p:cNvSpPr txBox="1">
            <a:spLocks/>
          </p:cNvSpPr>
          <p:nvPr/>
        </p:nvSpPr>
        <p:spPr>
          <a:xfrm>
            <a:off x="670591" y="1261997"/>
            <a:ext cx="6775238" cy="5108889"/>
          </a:xfrm>
          <a:prstGeom prst="rect">
            <a:avLst/>
          </a:prstGeom>
        </p:spPr>
        <p:txBody>
          <a:bodyPr vert="horz" lIns="91440" tIns="45720" rIns="91440" bIns="45720" rtlCol="0">
            <a:norm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38" dirty="0" smtClean="0"/>
              <a:t>It is important to remember that regardless of a persons pathway to a career or job, everyone is different and if they work hard can be successful</a:t>
            </a:r>
          </a:p>
        </p:txBody>
      </p:sp>
    </p:spTree>
    <p:extLst>
      <p:ext uri="{BB962C8B-B14F-4D97-AF65-F5344CB8AC3E}">
        <p14:creationId xmlns:p14="http://schemas.microsoft.com/office/powerpoint/2010/main" val="753126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Careers and World of Work - scenario</a:t>
            </a:r>
            <a:endParaRPr sz="2426" spc="27" dirty="0"/>
          </a:p>
        </p:txBody>
      </p:sp>
      <p:sp>
        <p:nvSpPr>
          <p:cNvPr id="11" name="Content Placeholder 2"/>
          <p:cNvSpPr txBox="1">
            <a:spLocks/>
          </p:cNvSpPr>
          <p:nvPr/>
        </p:nvSpPr>
        <p:spPr>
          <a:xfrm>
            <a:off x="670591" y="1261996"/>
            <a:ext cx="6775238" cy="5596003"/>
          </a:xfrm>
          <a:prstGeom prst="rect">
            <a:avLst/>
          </a:prstGeom>
        </p:spPr>
        <p:txBody>
          <a:bodyPr vert="horz" lIns="91440" tIns="45720" rIns="91440" bIns="45720" rtlCol="0">
            <a:normAutofit fontScale="92500" lnSpcReduction="2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t>Chloe spends most of her time in a hospital ward helping patients get better. She checks their temperature, gives them medicine, and talks to them to keep them calm. Chloe always loved science at school, especially biology. After finishing her GCSEs, she did a college course in Health and Social Care and then completed a university degree. Now she works long shifts, but she enjoys making a difference.</a:t>
            </a:r>
            <a:endParaRPr lang="en-US" sz="3638" dirty="0" smtClean="0"/>
          </a:p>
        </p:txBody>
      </p:sp>
      <p:sp>
        <p:nvSpPr>
          <p:cNvPr id="12" name="Content Placeholder 2"/>
          <p:cNvSpPr txBox="1">
            <a:spLocks/>
          </p:cNvSpPr>
          <p:nvPr/>
        </p:nvSpPr>
        <p:spPr>
          <a:xfrm>
            <a:off x="7315199" y="1261435"/>
            <a:ext cx="4893261" cy="5108889"/>
          </a:xfrm>
          <a:prstGeom prst="rect">
            <a:avLst/>
          </a:prstGeom>
        </p:spPr>
        <p:txBody>
          <a:bodyPr vert="horz" lIns="91440" tIns="45720" rIns="91440" bIns="45720" rtlCol="0">
            <a:normAutofit fontScale="92500" lnSpcReduction="2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0" indent="-1143000">
              <a:buFont typeface="Arial" panose="020B0604020202020204" pitchFamily="34" charset="0"/>
              <a:buAutoNum type="arabicPeriod"/>
            </a:pPr>
            <a:r>
              <a:rPr lang="en-US" sz="3600" dirty="0"/>
              <a:t>In the margin write “SYV” – This stands for “Secure Your Voice”</a:t>
            </a:r>
          </a:p>
          <a:p>
            <a:pPr marL="1143000" indent="-1143000">
              <a:buFont typeface="Arial" panose="020B0604020202020204" pitchFamily="34" charset="0"/>
              <a:buAutoNum type="arabicPeriod"/>
            </a:pPr>
            <a:r>
              <a:rPr lang="en-US" sz="3600" dirty="0"/>
              <a:t>Highlight “SYV”</a:t>
            </a:r>
          </a:p>
          <a:p>
            <a:pPr marL="1143000" indent="-1143000">
              <a:buFont typeface="Arial" panose="020B0604020202020204" pitchFamily="34" charset="0"/>
              <a:buAutoNum type="arabicPeriod"/>
            </a:pPr>
            <a:r>
              <a:rPr lang="en-US" sz="3600" dirty="0"/>
              <a:t>Answer the </a:t>
            </a:r>
            <a:r>
              <a:rPr lang="en-US" sz="3600" dirty="0" smtClean="0"/>
              <a:t>questions:</a:t>
            </a:r>
            <a:endParaRPr lang="en-US" sz="3600" dirty="0"/>
          </a:p>
          <a:p>
            <a:pPr marL="1143000" indent="-1143000">
              <a:buFont typeface="Arial" panose="020B0604020202020204" pitchFamily="34" charset="0"/>
              <a:buAutoNum type="arabicPeriod"/>
            </a:pPr>
            <a:endParaRPr lang="en-US" sz="3600" dirty="0"/>
          </a:p>
          <a:p>
            <a:pPr marL="0" indent="0">
              <a:buNone/>
            </a:pPr>
            <a:r>
              <a:rPr lang="en-US" sz="3600" b="1" dirty="0" smtClean="0"/>
              <a:t>- What is Chloe’s job?</a:t>
            </a:r>
          </a:p>
          <a:p>
            <a:pPr marL="0" indent="0">
              <a:buNone/>
            </a:pPr>
            <a:r>
              <a:rPr lang="en-US" sz="3600" b="1" dirty="0" smtClean="0"/>
              <a:t>- What were the main steps in their career journey?</a:t>
            </a:r>
            <a:endParaRPr lang="en-US" sz="3638" dirty="0" smtClean="0"/>
          </a:p>
        </p:txBody>
      </p:sp>
    </p:spTree>
    <p:extLst>
      <p:ext uri="{BB962C8B-B14F-4D97-AF65-F5344CB8AC3E}">
        <p14:creationId xmlns:p14="http://schemas.microsoft.com/office/powerpoint/2010/main" val="1059141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smtClean="0"/>
          </a:p>
          <a:p>
            <a:pPr marL="0" indent="0">
              <a:buNone/>
            </a:pPr>
            <a:r>
              <a:rPr lang="en-US" sz="4000" b="1" dirty="0" smtClean="0"/>
              <a:t>“What </a:t>
            </a:r>
            <a:r>
              <a:rPr lang="en-US" sz="4000" b="1" dirty="0"/>
              <a:t>is Chloe’s </a:t>
            </a:r>
            <a:r>
              <a:rPr lang="en-US" sz="4000" b="1" dirty="0" smtClean="0"/>
              <a:t>job and what </a:t>
            </a:r>
            <a:r>
              <a:rPr lang="en-US" sz="4000" b="1" dirty="0"/>
              <a:t>were the main steps in their career journey</a:t>
            </a:r>
            <a:r>
              <a:rPr lang="en-US" sz="4000" b="1" dirty="0" smtClean="0"/>
              <a:t>?”</a:t>
            </a:r>
            <a:endParaRPr lang="en-US" sz="4400" dirty="0"/>
          </a:p>
          <a:p>
            <a:pPr marL="0" indent="0">
              <a:buNone/>
            </a:pPr>
            <a:endParaRPr lang="en-US" sz="4000" dirty="0" smtClean="0"/>
          </a:p>
          <a:p>
            <a:pPr marL="0" indent="0">
              <a:buNone/>
            </a:pPr>
            <a:r>
              <a:rPr lang="en-US" sz="4000" dirty="0" smtClean="0"/>
              <a:t>Remember to use the sentence starters to add, build or challenge what your partner has said.</a:t>
            </a:r>
          </a:p>
          <a:p>
            <a:pPr marL="0" indent="0">
              <a:buNone/>
            </a:pPr>
            <a:endParaRPr lang="en-US" sz="4000" dirty="0" smtClean="0"/>
          </a:p>
          <a:p>
            <a:pPr marL="0" indent="0">
              <a:buNone/>
            </a:pPr>
            <a:r>
              <a:rPr lang="en-US" sz="4000" dirty="0" smtClean="0"/>
              <a:t>Be ready to share your discussion with the class</a:t>
            </a:r>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Careers and World of Work</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3666920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Careers and World of Work - scenario</a:t>
            </a:r>
            <a:endParaRPr sz="2426" spc="27" dirty="0"/>
          </a:p>
        </p:txBody>
      </p:sp>
      <p:sp>
        <p:nvSpPr>
          <p:cNvPr id="11" name="Content Placeholder 2"/>
          <p:cNvSpPr txBox="1">
            <a:spLocks/>
          </p:cNvSpPr>
          <p:nvPr/>
        </p:nvSpPr>
        <p:spPr>
          <a:xfrm>
            <a:off x="670591" y="1261996"/>
            <a:ext cx="6775238" cy="5596003"/>
          </a:xfrm>
          <a:prstGeom prst="rect">
            <a:avLst/>
          </a:prstGeom>
        </p:spPr>
        <p:txBody>
          <a:bodyPr vert="horz" lIns="91440" tIns="45720" rIns="91440" bIns="45720" rtlCol="0">
            <a:normAutofit fontScale="85000" lnSpcReduction="1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t>Jamal works for a popular video game company in Manchester. He spends his day designing characters, backgrounds, and game levels on his computer. He loved art and ICT at school and always enjoyed creating things. After school, he went to college to study Graphic Design, then completed a university course in Game Art. Jamal also </a:t>
            </a:r>
            <a:r>
              <a:rPr lang="en-US" sz="4000" dirty="0" err="1"/>
              <a:t>practised</a:t>
            </a:r>
            <a:r>
              <a:rPr lang="en-US" sz="4000" dirty="0"/>
              <a:t> a lot at home using design software and even made his own small games as a teen.</a:t>
            </a:r>
            <a:endParaRPr lang="en-US" sz="3638" dirty="0" smtClean="0"/>
          </a:p>
        </p:txBody>
      </p:sp>
      <p:sp>
        <p:nvSpPr>
          <p:cNvPr id="12" name="Content Placeholder 2"/>
          <p:cNvSpPr txBox="1">
            <a:spLocks/>
          </p:cNvSpPr>
          <p:nvPr/>
        </p:nvSpPr>
        <p:spPr>
          <a:xfrm>
            <a:off x="7315199" y="1261435"/>
            <a:ext cx="4893261" cy="5108889"/>
          </a:xfrm>
          <a:prstGeom prst="rect">
            <a:avLst/>
          </a:prstGeom>
        </p:spPr>
        <p:txBody>
          <a:bodyPr vert="horz" lIns="91440" tIns="45720" rIns="91440" bIns="45720" rtlCol="0">
            <a:normAutofit fontScale="92500" lnSpcReduction="2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0" indent="-1143000">
              <a:buFont typeface="Arial" panose="020B0604020202020204" pitchFamily="34" charset="0"/>
              <a:buAutoNum type="arabicPeriod"/>
            </a:pPr>
            <a:r>
              <a:rPr lang="en-US" sz="3600" dirty="0"/>
              <a:t>In the margin write “SYV” – This stands for “Secure Your Voice”</a:t>
            </a:r>
          </a:p>
          <a:p>
            <a:pPr marL="1143000" indent="-1143000">
              <a:buFont typeface="Arial" panose="020B0604020202020204" pitchFamily="34" charset="0"/>
              <a:buAutoNum type="arabicPeriod"/>
            </a:pPr>
            <a:r>
              <a:rPr lang="en-US" sz="3600" dirty="0"/>
              <a:t>Highlight “SYV”</a:t>
            </a:r>
          </a:p>
          <a:p>
            <a:pPr marL="1143000" indent="-1143000">
              <a:buFont typeface="Arial" panose="020B0604020202020204" pitchFamily="34" charset="0"/>
              <a:buAutoNum type="arabicPeriod"/>
            </a:pPr>
            <a:r>
              <a:rPr lang="en-US" sz="3600" dirty="0"/>
              <a:t>Answer the </a:t>
            </a:r>
            <a:r>
              <a:rPr lang="en-US" sz="3600" dirty="0" smtClean="0"/>
              <a:t>questions:</a:t>
            </a:r>
            <a:endParaRPr lang="en-US" sz="3600" dirty="0"/>
          </a:p>
          <a:p>
            <a:pPr marL="1143000" indent="-1143000">
              <a:buFont typeface="Arial" panose="020B0604020202020204" pitchFamily="34" charset="0"/>
              <a:buAutoNum type="arabicPeriod"/>
            </a:pPr>
            <a:endParaRPr lang="en-US" sz="3600" dirty="0"/>
          </a:p>
          <a:p>
            <a:pPr marL="0" indent="0">
              <a:buNone/>
            </a:pPr>
            <a:r>
              <a:rPr lang="en-US" sz="3600" b="1" dirty="0" smtClean="0"/>
              <a:t>- What is Jamal’s job?</a:t>
            </a:r>
          </a:p>
          <a:p>
            <a:pPr marL="0" indent="0">
              <a:buNone/>
            </a:pPr>
            <a:r>
              <a:rPr lang="en-US" sz="3600" b="1" dirty="0" smtClean="0"/>
              <a:t>- What were the main steps in their career journey?</a:t>
            </a:r>
            <a:endParaRPr lang="en-US" sz="3638" dirty="0" smtClean="0"/>
          </a:p>
        </p:txBody>
      </p:sp>
    </p:spTree>
    <p:extLst>
      <p:ext uri="{BB962C8B-B14F-4D97-AF65-F5344CB8AC3E}">
        <p14:creationId xmlns:p14="http://schemas.microsoft.com/office/powerpoint/2010/main" val="2557797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89" y="1062085"/>
            <a:ext cx="5647137" cy="5647137"/>
          </a:xfrm>
          <a:prstGeom prst="rect">
            <a:avLst/>
          </a:prstGeom>
        </p:spPr>
      </p:pic>
      <p:sp>
        <p:nvSpPr>
          <p:cNvPr id="20" name="TextBox 19"/>
          <p:cNvSpPr txBox="1"/>
          <p:nvPr/>
        </p:nvSpPr>
        <p:spPr>
          <a:xfrm>
            <a:off x="99730" y="69076"/>
            <a:ext cx="6514276" cy="1323439"/>
          </a:xfrm>
          <a:prstGeom prst="rect">
            <a:avLst/>
          </a:prstGeom>
          <a:noFill/>
        </p:spPr>
        <p:txBody>
          <a:bodyPr wrap="square" rtlCol="0">
            <a:spAutoFit/>
          </a:bodyPr>
          <a:lstStyle/>
          <a:p>
            <a:pPr algn="ctr" defTabSz="277233">
              <a:defRPr/>
            </a:pPr>
            <a:r>
              <a:rPr lang="en-GB" sz="4000" u="sng" dirty="0">
                <a:solidFill>
                  <a:prstClr val="black"/>
                </a:solidFill>
                <a:latin typeface="Comic Sans MS" panose="030F0702030302020204" pitchFamily="66" charset="0"/>
              </a:rPr>
              <a:t>Secure your </a:t>
            </a:r>
            <a:r>
              <a:rPr lang="en-GB" sz="4000" u="sng" dirty="0" smtClean="0">
                <a:solidFill>
                  <a:prstClr val="black"/>
                </a:solidFill>
                <a:latin typeface="Comic Sans MS" panose="030F0702030302020204" pitchFamily="66" charset="0"/>
              </a:rPr>
              <a:t>Future: </a:t>
            </a:r>
            <a:r>
              <a:rPr lang="en-GB" sz="4000" u="sng" dirty="0">
                <a:solidFill>
                  <a:prstClr val="black"/>
                </a:solidFill>
                <a:latin typeface="Comic Sans MS" panose="030F0702030302020204" pitchFamily="66" charset="0"/>
              </a:rPr>
              <a:t>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28" name="Rounded Rectangle 27"/>
          <p:cNvSpPr/>
          <p:nvPr/>
        </p:nvSpPr>
        <p:spPr>
          <a:xfrm>
            <a:off x="581677" y="1587019"/>
            <a:ext cx="1445948" cy="1007970"/>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smtClean="0">
                <a:solidFill>
                  <a:prstClr val="black"/>
                </a:solidFill>
                <a:latin typeface="Comic Sans MS" panose="030F0702030302020204" pitchFamily="66" charset="0"/>
              </a:rPr>
              <a:t>Introduction to careers and the world of work</a:t>
            </a:r>
            <a:endParaRPr lang="en-US" sz="1400" dirty="0">
              <a:solidFill>
                <a:prstClr val="black"/>
              </a:solidFill>
              <a:latin typeface="Comic Sans MS" panose="030F0702030302020204" pitchFamily="66" charset="0"/>
            </a:endParaRPr>
          </a:p>
        </p:txBody>
      </p:sp>
      <p:sp>
        <p:nvSpPr>
          <p:cNvPr id="29" name="Rounded Rectangle 28"/>
          <p:cNvSpPr/>
          <p:nvPr/>
        </p:nvSpPr>
        <p:spPr>
          <a:xfrm>
            <a:off x="2526026" y="1618283"/>
            <a:ext cx="1445948" cy="1007970"/>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smtClean="0">
                <a:solidFill>
                  <a:prstClr val="black"/>
                </a:solidFill>
                <a:latin typeface="Comic Sans MS" panose="030F0702030302020204" pitchFamily="66" charset="0"/>
              </a:rPr>
              <a:t>Different careers and sectors</a:t>
            </a:r>
            <a:endParaRPr lang="en-US" sz="1400" dirty="0">
              <a:solidFill>
                <a:prstClr val="black"/>
              </a:solidFill>
              <a:latin typeface="Comic Sans MS" panose="030F0702030302020204" pitchFamily="66" charset="0"/>
            </a:endParaRPr>
          </a:p>
        </p:txBody>
      </p:sp>
      <p:sp>
        <p:nvSpPr>
          <p:cNvPr id="30" name="Rounded Rectangle 29"/>
          <p:cNvSpPr/>
          <p:nvPr/>
        </p:nvSpPr>
        <p:spPr>
          <a:xfrm>
            <a:off x="4470375" y="1592986"/>
            <a:ext cx="1445948" cy="1007970"/>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smtClean="0">
                <a:solidFill>
                  <a:prstClr val="black"/>
                </a:solidFill>
                <a:latin typeface="Comic Sans MS" panose="030F0702030302020204" pitchFamily="66" charset="0"/>
              </a:rPr>
              <a:t>Skills and qualities needed for work</a:t>
            </a:r>
            <a:endParaRPr lang="en-US" sz="1400" dirty="0">
              <a:solidFill>
                <a:prstClr val="black"/>
              </a:solidFill>
              <a:latin typeface="Comic Sans MS" panose="030F0702030302020204" pitchFamily="66" charset="0"/>
            </a:endParaRPr>
          </a:p>
        </p:txBody>
      </p:sp>
      <p:sp>
        <p:nvSpPr>
          <p:cNvPr id="31" name="Rounded Rectangle 30"/>
          <p:cNvSpPr/>
          <p:nvPr/>
        </p:nvSpPr>
        <p:spPr>
          <a:xfrm>
            <a:off x="6414724" y="1587018"/>
            <a:ext cx="1445948" cy="1007970"/>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smtClean="0">
                <a:solidFill>
                  <a:prstClr val="black"/>
                </a:solidFill>
                <a:latin typeface="Comic Sans MS" panose="030F0702030302020204" pitchFamily="66" charset="0"/>
              </a:rPr>
              <a:t>The importance of education and training</a:t>
            </a:r>
            <a:endParaRPr lang="en-US" sz="1400" dirty="0">
              <a:solidFill>
                <a:prstClr val="black"/>
              </a:solidFill>
              <a:latin typeface="Comic Sans MS" panose="030F0702030302020204" pitchFamily="66" charset="0"/>
            </a:endParaRPr>
          </a:p>
        </p:txBody>
      </p:sp>
      <p:sp>
        <p:nvSpPr>
          <p:cNvPr id="32" name="Rounded Rectangle 31"/>
          <p:cNvSpPr/>
          <p:nvPr/>
        </p:nvSpPr>
        <p:spPr>
          <a:xfrm>
            <a:off x="8422591" y="1606368"/>
            <a:ext cx="1589465" cy="1007970"/>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smtClean="0">
                <a:solidFill>
                  <a:prstClr val="black"/>
                </a:solidFill>
                <a:latin typeface="Comic Sans MS" panose="030F0702030302020204" pitchFamily="66" charset="0"/>
              </a:rPr>
              <a:t>Workplace responsibilities</a:t>
            </a:r>
            <a:endParaRPr lang="en-US" sz="1400" dirty="0">
              <a:solidFill>
                <a:prstClr val="black"/>
              </a:solidFill>
              <a:latin typeface="Comic Sans MS" panose="030F0702030302020204" pitchFamily="66" charset="0"/>
            </a:endParaRPr>
          </a:p>
        </p:txBody>
      </p:sp>
      <p:sp>
        <p:nvSpPr>
          <p:cNvPr id="33" name="Rounded Rectangle 32"/>
          <p:cNvSpPr/>
          <p:nvPr/>
        </p:nvSpPr>
        <p:spPr>
          <a:xfrm>
            <a:off x="10499237" y="1605351"/>
            <a:ext cx="1445948" cy="1007970"/>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smtClean="0">
                <a:solidFill>
                  <a:prstClr val="black"/>
                </a:solidFill>
                <a:latin typeface="Comic Sans MS" panose="030F0702030302020204" pitchFamily="66" charset="0"/>
              </a:rPr>
              <a:t>Dream jobs</a:t>
            </a:r>
            <a:endParaRPr lang="en-US" sz="1400" dirty="0">
              <a:solidFill>
                <a:prstClr val="black"/>
              </a:solidFill>
              <a:latin typeface="Comic Sans MS" panose="030F0702030302020204" pitchFamily="66" charset="0"/>
            </a:endParaRPr>
          </a:p>
        </p:txBody>
      </p:sp>
      <p:sp>
        <p:nvSpPr>
          <p:cNvPr id="34" name="Content Placeholder 2"/>
          <p:cNvSpPr txBox="1">
            <a:spLocks/>
          </p:cNvSpPr>
          <p:nvPr/>
        </p:nvSpPr>
        <p:spPr>
          <a:xfrm>
            <a:off x="175906" y="3123362"/>
            <a:ext cx="6774434" cy="3585860"/>
          </a:xfrm>
          <a:prstGeom prst="rect">
            <a:avLst/>
          </a:prstGeom>
          <a:ln>
            <a:solidFill>
              <a:srgbClr val="E74519"/>
            </a:solidFill>
          </a:ln>
        </p:spPr>
        <p:txBody>
          <a:bodyPr vert="horz" lIns="55445" tIns="27723" rIns="55445" bIns="2772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73">
              <a:lnSpc>
                <a:spcPct val="110000"/>
              </a:lnSpc>
              <a:spcBef>
                <a:spcPts val="607"/>
              </a:spcBef>
              <a:buNone/>
              <a:defRPr/>
            </a:pPr>
            <a:r>
              <a:rPr lang="en-US" sz="1940" b="1" dirty="0">
                <a:solidFill>
                  <a:prstClr val="black"/>
                </a:solidFill>
                <a:latin typeface="Comic Sans MS"/>
              </a:rPr>
              <a:t>Today we will look at:</a:t>
            </a:r>
          </a:p>
          <a:p>
            <a:pPr marL="0" indent="0" defTabSz="554473">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smtClean="0">
                <a:solidFill>
                  <a:prstClr val="black"/>
                </a:solidFill>
                <a:latin typeface="Comic Sans MS"/>
              </a:rPr>
              <a:t>Introduction to careers and the world of work</a:t>
            </a:r>
            <a:endParaRPr lang="en-US" sz="1940" b="1" dirty="0">
              <a:solidFill>
                <a:prstClr val="black"/>
              </a:solidFill>
              <a:latin typeface="Comic Sans MS"/>
            </a:endParaRP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This includes:</a:t>
            </a:r>
          </a:p>
          <a:p>
            <a:pPr marL="138623" indent="-138623" defTabSz="554499">
              <a:lnSpc>
                <a:spcPct val="110000"/>
              </a:lnSpc>
              <a:spcBef>
                <a:spcPts val="607"/>
              </a:spcBef>
              <a:buFontTx/>
              <a:buChar char="-"/>
              <a:defRPr/>
            </a:pPr>
            <a:r>
              <a:rPr lang="en-US" sz="1940" b="1" dirty="0" smtClean="0">
                <a:solidFill>
                  <a:prstClr val="black"/>
                </a:solidFill>
                <a:latin typeface="Comic Sans MS"/>
              </a:rPr>
              <a:t>Definitions of careers and world of work</a:t>
            </a:r>
          </a:p>
          <a:p>
            <a:pPr marL="138623" indent="-138623" defTabSz="554499">
              <a:lnSpc>
                <a:spcPct val="110000"/>
              </a:lnSpc>
              <a:spcBef>
                <a:spcPts val="607"/>
              </a:spcBef>
              <a:buFontTx/>
              <a:buChar char="-"/>
              <a:defRPr/>
            </a:pPr>
            <a:r>
              <a:rPr lang="en-US" sz="1940" b="1" dirty="0" smtClean="0">
                <a:solidFill>
                  <a:prstClr val="black"/>
                </a:solidFill>
                <a:latin typeface="Comic Sans MS"/>
              </a:rPr>
              <a:t>Identify different careers</a:t>
            </a:r>
          </a:p>
          <a:p>
            <a:pPr marL="138623" indent="-138623" defTabSz="554499">
              <a:lnSpc>
                <a:spcPct val="110000"/>
              </a:lnSpc>
              <a:spcBef>
                <a:spcPts val="607"/>
              </a:spcBef>
              <a:buFontTx/>
              <a:buChar char="-"/>
              <a:defRPr/>
            </a:pPr>
            <a:r>
              <a:rPr lang="en-US" sz="1940" b="1" dirty="0" err="1" smtClean="0">
                <a:solidFill>
                  <a:prstClr val="black"/>
                </a:solidFill>
                <a:latin typeface="Comic Sans MS"/>
              </a:rPr>
              <a:t>Recognise</a:t>
            </a:r>
            <a:r>
              <a:rPr lang="en-US" sz="1940" b="1" dirty="0" smtClean="0">
                <a:solidFill>
                  <a:prstClr val="black"/>
                </a:solidFill>
                <a:latin typeface="Comic Sans MS"/>
              </a:rPr>
              <a:t> how people get into careers</a:t>
            </a:r>
            <a:endParaRPr lang="en-US" sz="1940" b="1" dirty="0">
              <a:solidFill>
                <a:prstClr val="black"/>
              </a:solidFill>
              <a:latin typeface="Comic Sans MS"/>
            </a:endParaRPr>
          </a:p>
          <a:p>
            <a:pPr marL="138616" indent="-138616" defTabSz="554473">
              <a:lnSpc>
                <a:spcPct val="110000"/>
              </a:lnSpc>
              <a:spcBef>
                <a:spcPts val="607"/>
              </a:spcBef>
              <a:buFontTx/>
              <a:buChar char="-"/>
              <a:defRPr/>
            </a:pPr>
            <a:endParaRPr lang="en-US" sz="1940" b="1" dirty="0" smtClean="0">
              <a:solidFill>
                <a:prstClr val="black"/>
              </a:solidFill>
              <a:latin typeface="Comic Sans MS"/>
            </a:endParaRPr>
          </a:p>
        </p:txBody>
      </p:sp>
      <p:sp>
        <p:nvSpPr>
          <p:cNvPr id="14" name="Content Placeholder 2"/>
          <p:cNvSpPr txBox="1">
            <a:spLocks/>
          </p:cNvSpPr>
          <p:nvPr/>
        </p:nvSpPr>
        <p:spPr>
          <a:xfrm>
            <a:off x="7274893" y="3095776"/>
            <a:ext cx="4674338" cy="3585860"/>
          </a:xfrm>
          <a:prstGeom prst="rect">
            <a:avLst/>
          </a:prstGeom>
          <a:ln>
            <a:solidFill>
              <a:srgbClr val="E74519"/>
            </a:solidFill>
          </a:ln>
        </p:spPr>
        <p:txBody>
          <a:bodyPr vert="horz" lIns="55445" tIns="27723" rIns="55445" bIns="2772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73">
              <a:lnSpc>
                <a:spcPct val="110000"/>
              </a:lnSpc>
              <a:spcBef>
                <a:spcPts val="607"/>
              </a:spcBef>
              <a:buNone/>
              <a:defRPr/>
            </a:pPr>
            <a:r>
              <a:rPr lang="en-US" sz="2183" b="1" dirty="0">
                <a:solidFill>
                  <a:prstClr val="black"/>
                </a:solidFill>
                <a:latin typeface="Comic Sans MS"/>
              </a:rPr>
              <a:t>Please remember that during the lesson we should not be asking any pupil or teacher personal questions.</a:t>
            </a:r>
          </a:p>
          <a:p>
            <a:pPr marL="0" indent="0" defTabSz="554473">
              <a:lnSpc>
                <a:spcPct val="110000"/>
              </a:lnSpc>
              <a:spcBef>
                <a:spcPts val="607"/>
              </a:spcBef>
              <a:buNone/>
              <a:defRPr/>
            </a:pPr>
            <a:endParaRPr lang="en-US" sz="2183" b="1" dirty="0">
              <a:solidFill>
                <a:prstClr val="black"/>
              </a:solidFill>
              <a:latin typeface="Comic Sans MS"/>
            </a:endParaRPr>
          </a:p>
          <a:p>
            <a:pPr marL="0" indent="0" defTabSz="554473">
              <a:lnSpc>
                <a:spcPct val="110000"/>
              </a:lnSpc>
              <a:spcBef>
                <a:spcPts val="607"/>
              </a:spcBef>
              <a:buNone/>
              <a:defRPr/>
            </a:pPr>
            <a:r>
              <a:rPr lang="en-US" sz="2183" b="1" dirty="0">
                <a:solidFill>
                  <a:prstClr val="black"/>
                </a:solidFill>
                <a:latin typeface="Comic Sans MS"/>
              </a:rPr>
              <a:t>Your teacher can ask you questions but this will be to check your knowledge in the lesson.</a:t>
            </a:r>
          </a:p>
        </p:txBody>
      </p:sp>
    </p:spTree>
    <p:extLst>
      <p:ext uri="{BB962C8B-B14F-4D97-AF65-F5344CB8AC3E}">
        <p14:creationId xmlns:p14="http://schemas.microsoft.com/office/powerpoint/2010/main" val="5456916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smtClean="0"/>
          </a:p>
          <a:p>
            <a:pPr marL="0" indent="0">
              <a:buNone/>
            </a:pPr>
            <a:r>
              <a:rPr lang="en-US" sz="4000" b="1" dirty="0" smtClean="0"/>
              <a:t>“What </a:t>
            </a:r>
            <a:r>
              <a:rPr lang="en-US" sz="4000" b="1" dirty="0"/>
              <a:t>is </a:t>
            </a:r>
            <a:r>
              <a:rPr lang="en-US" sz="4000" b="1" dirty="0" smtClean="0"/>
              <a:t>Jamal’s job and what </a:t>
            </a:r>
            <a:r>
              <a:rPr lang="en-US" sz="4000" b="1" dirty="0"/>
              <a:t>were the main steps in their career journey</a:t>
            </a:r>
            <a:r>
              <a:rPr lang="en-US" sz="4000" b="1" dirty="0" smtClean="0"/>
              <a:t>?”</a:t>
            </a:r>
            <a:endParaRPr lang="en-US" sz="4400" dirty="0"/>
          </a:p>
          <a:p>
            <a:pPr marL="0" indent="0">
              <a:buNone/>
            </a:pPr>
            <a:endParaRPr lang="en-US" sz="4000" dirty="0" smtClean="0"/>
          </a:p>
          <a:p>
            <a:pPr marL="0" indent="0">
              <a:buNone/>
            </a:pPr>
            <a:r>
              <a:rPr lang="en-US" sz="4000" dirty="0" smtClean="0"/>
              <a:t>Remember to use the sentence starters to add, build or challenge what your partner has said.</a:t>
            </a:r>
          </a:p>
          <a:p>
            <a:pPr marL="0" indent="0">
              <a:buNone/>
            </a:pPr>
            <a:endParaRPr lang="en-US" sz="4000" dirty="0" smtClean="0"/>
          </a:p>
          <a:p>
            <a:pPr marL="0" indent="0">
              <a:buNone/>
            </a:pPr>
            <a:r>
              <a:rPr lang="en-US" sz="4000" dirty="0" smtClean="0"/>
              <a:t>Be ready to share your discussion with the class</a:t>
            </a:r>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Careers and World of Work</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3996564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Careers and World of Work - scenario</a:t>
            </a:r>
            <a:endParaRPr sz="2426" spc="27" dirty="0"/>
          </a:p>
        </p:txBody>
      </p:sp>
      <p:sp>
        <p:nvSpPr>
          <p:cNvPr id="11" name="Content Placeholder 2"/>
          <p:cNvSpPr txBox="1">
            <a:spLocks/>
          </p:cNvSpPr>
          <p:nvPr/>
        </p:nvSpPr>
        <p:spPr>
          <a:xfrm>
            <a:off x="670591" y="1261996"/>
            <a:ext cx="6775238" cy="5596003"/>
          </a:xfrm>
          <a:prstGeom prst="rect">
            <a:avLst/>
          </a:prstGeom>
        </p:spPr>
        <p:txBody>
          <a:bodyPr vert="horz" lIns="91440" tIns="45720" rIns="91440" bIns="45720" rtlCol="0">
            <a:normAutofit fontScale="92500" lnSpcReduction="2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t>Amina loved fixing things as a child—she was always helping her grandad with tools. After school, she decided university wasn’t for her. Instead, she applied for an apprenticeship with a local company that repairs cars and vans. She worked alongside skilled professionals and learned how to diagnose engine problems and carry out repairs. Now, a few years later, she’s a qualified mechanic and works in a busy garage.</a:t>
            </a:r>
            <a:endParaRPr lang="en-US" sz="3638" dirty="0" smtClean="0"/>
          </a:p>
        </p:txBody>
      </p:sp>
      <p:sp>
        <p:nvSpPr>
          <p:cNvPr id="12" name="Content Placeholder 2"/>
          <p:cNvSpPr txBox="1">
            <a:spLocks/>
          </p:cNvSpPr>
          <p:nvPr/>
        </p:nvSpPr>
        <p:spPr>
          <a:xfrm>
            <a:off x="7315199" y="1261435"/>
            <a:ext cx="4893261" cy="5108889"/>
          </a:xfrm>
          <a:prstGeom prst="rect">
            <a:avLst/>
          </a:prstGeom>
        </p:spPr>
        <p:txBody>
          <a:bodyPr vert="horz" lIns="91440" tIns="45720" rIns="91440" bIns="45720" rtlCol="0">
            <a:normAutofit fontScale="92500" lnSpcReduction="2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0" indent="-1143000">
              <a:buFont typeface="Arial" panose="020B0604020202020204" pitchFamily="34" charset="0"/>
              <a:buAutoNum type="arabicPeriod"/>
            </a:pPr>
            <a:r>
              <a:rPr lang="en-US" sz="3600" dirty="0"/>
              <a:t>In the margin write “SYV” – This stands for “Secure Your Voice”</a:t>
            </a:r>
          </a:p>
          <a:p>
            <a:pPr marL="1143000" indent="-1143000">
              <a:buFont typeface="Arial" panose="020B0604020202020204" pitchFamily="34" charset="0"/>
              <a:buAutoNum type="arabicPeriod"/>
            </a:pPr>
            <a:r>
              <a:rPr lang="en-US" sz="3600" dirty="0"/>
              <a:t>Highlight “SYV”</a:t>
            </a:r>
          </a:p>
          <a:p>
            <a:pPr marL="1143000" indent="-1143000">
              <a:buFont typeface="Arial" panose="020B0604020202020204" pitchFamily="34" charset="0"/>
              <a:buAutoNum type="arabicPeriod"/>
            </a:pPr>
            <a:r>
              <a:rPr lang="en-US" sz="3600" dirty="0"/>
              <a:t>Answer the </a:t>
            </a:r>
            <a:r>
              <a:rPr lang="en-US" sz="3600" dirty="0" smtClean="0"/>
              <a:t>questions:</a:t>
            </a:r>
            <a:endParaRPr lang="en-US" sz="3600" dirty="0"/>
          </a:p>
          <a:p>
            <a:pPr marL="1143000" indent="-1143000">
              <a:buFont typeface="Arial" panose="020B0604020202020204" pitchFamily="34" charset="0"/>
              <a:buAutoNum type="arabicPeriod"/>
            </a:pPr>
            <a:endParaRPr lang="en-US" sz="3600" dirty="0"/>
          </a:p>
          <a:p>
            <a:pPr marL="0" indent="0">
              <a:buNone/>
            </a:pPr>
            <a:r>
              <a:rPr lang="en-US" sz="3600" b="1" dirty="0" smtClean="0"/>
              <a:t>- What is Amina’s job?</a:t>
            </a:r>
          </a:p>
          <a:p>
            <a:pPr marL="0" indent="0">
              <a:buNone/>
            </a:pPr>
            <a:r>
              <a:rPr lang="en-US" sz="3600" b="1" dirty="0" smtClean="0"/>
              <a:t>- What were the main steps in their career journey?</a:t>
            </a:r>
            <a:endParaRPr lang="en-US" sz="3638" dirty="0" smtClean="0"/>
          </a:p>
        </p:txBody>
      </p:sp>
    </p:spTree>
    <p:extLst>
      <p:ext uri="{BB962C8B-B14F-4D97-AF65-F5344CB8AC3E}">
        <p14:creationId xmlns:p14="http://schemas.microsoft.com/office/powerpoint/2010/main" val="2563543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smtClean="0"/>
          </a:p>
          <a:p>
            <a:pPr marL="0" indent="0">
              <a:buNone/>
            </a:pPr>
            <a:r>
              <a:rPr lang="en-US" sz="4000" b="1" dirty="0" smtClean="0"/>
              <a:t>“What </a:t>
            </a:r>
            <a:r>
              <a:rPr lang="en-US" sz="4000" b="1" dirty="0"/>
              <a:t>is </a:t>
            </a:r>
            <a:r>
              <a:rPr lang="en-US" sz="4000" b="1" dirty="0" smtClean="0"/>
              <a:t>Amina’s job and what </a:t>
            </a:r>
            <a:r>
              <a:rPr lang="en-US" sz="4000" b="1" dirty="0"/>
              <a:t>were the main steps in their career journey</a:t>
            </a:r>
            <a:r>
              <a:rPr lang="en-US" sz="4000" b="1" dirty="0" smtClean="0"/>
              <a:t>?”</a:t>
            </a:r>
            <a:endParaRPr lang="en-US" sz="4400" dirty="0"/>
          </a:p>
          <a:p>
            <a:pPr marL="0" indent="0">
              <a:buNone/>
            </a:pPr>
            <a:endParaRPr lang="en-US" sz="4000" dirty="0" smtClean="0"/>
          </a:p>
          <a:p>
            <a:pPr marL="0" indent="0">
              <a:buNone/>
            </a:pPr>
            <a:r>
              <a:rPr lang="en-US" sz="4000" dirty="0" smtClean="0"/>
              <a:t>Remember to use the sentence starters to add, build or challenge what your partner has said.</a:t>
            </a:r>
          </a:p>
          <a:p>
            <a:pPr marL="0" indent="0">
              <a:buNone/>
            </a:pPr>
            <a:endParaRPr lang="en-US" sz="4000" dirty="0" smtClean="0"/>
          </a:p>
          <a:p>
            <a:pPr marL="0" indent="0">
              <a:buNone/>
            </a:pPr>
            <a:r>
              <a:rPr lang="en-US" sz="4000" dirty="0" smtClean="0"/>
              <a:t>Be ready to share your discussion with the class</a:t>
            </a:r>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Careers and World of Work</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2152971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Careers and World of Work</a:t>
            </a:r>
            <a:endParaRPr sz="2426" spc="27" dirty="0"/>
          </a:p>
        </p:txBody>
      </p:sp>
      <p:pic>
        <p:nvPicPr>
          <p:cNvPr id="2" name="Picture 1"/>
          <p:cNvPicPr>
            <a:picLocks noChangeAspect="1"/>
          </p:cNvPicPr>
          <p:nvPr/>
        </p:nvPicPr>
        <p:blipFill>
          <a:blip r:embed="rId4"/>
          <a:stretch>
            <a:fillRect/>
          </a:stretch>
        </p:blipFill>
        <p:spPr>
          <a:xfrm>
            <a:off x="7805687" y="1387929"/>
            <a:ext cx="2857500" cy="1600200"/>
          </a:xfrm>
          <a:prstGeom prst="rect">
            <a:avLst/>
          </a:prstGeom>
        </p:spPr>
      </p:pic>
      <p:pic>
        <p:nvPicPr>
          <p:cNvPr id="4" name="Picture 3"/>
          <p:cNvPicPr>
            <a:picLocks noChangeAspect="1"/>
          </p:cNvPicPr>
          <p:nvPr/>
        </p:nvPicPr>
        <p:blipFill>
          <a:blip r:embed="rId5"/>
          <a:stretch>
            <a:fillRect/>
          </a:stretch>
        </p:blipFill>
        <p:spPr>
          <a:xfrm>
            <a:off x="8582025" y="2988129"/>
            <a:ext cx="3028950" cy="1514475"/>
          </a:xfrm>
          <a:prstGeom prst="rect">
            <a:avLst/>
          </a:prstGeom>
        </p:spPr>
      </p:pic>
      <p:pic>
        <p:nvPicPr>
          <p:cNvPr id="5" name="Picture 4"/>
          <p:cNvPicPr>
            <a:picLocks noChangeAspect="1"/>
          </p:cNvPicPr>
          <p:nvPr/>
        </p:nvPicPr>
        <p:blipFill>
          <a:blip r:embed="rId6"/>
          <a:stretch>
            <a:fillRect/>
          </a:stretch>
        </p:blipFill>
        <p:spPr>
          <a:xfrm>
            <a:off x="7805687" y="4483554"/>
            <a:ext cx="2828925" cy="1619250"/>
          </a:xfrm>
          <a:prstGeom prst="rect">
            <a:avLst/>
          </a:prstGeom>
        </p:spPr>
      </p:pic>
      <p:sp>
        <p:nvSpPr>
          <p:cNvPr id="11" name="Content Placeholder 2"/>
          <p:cNvSpPr txBox="1">
            <a:spLocks/>
          </p:cNvSpPr>
          <p:nvPr/>
        </p:nvSpPr>
        <p:spPr>
          <a:xfrm>
            <a:off x="670591" y="1261997"/>
            <a:ext cx="6775238" cy="5108889"/>
          </a:xfrm>
          <a:prstGeom prst="rect">
            <a:avLst/>
          </a:prstGeom>
        </p:spPr>
        <p:txBody>
          <a:bodyPr vert="horz" lIns="91440" tIns="45720" rIns="91440" bIns="45720" rtlCol="0">
            <a:normAutofit fontScale="92500" lnSpcReduction="2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38" dirty="0" smtClean="0"/>
              <a:t>It is never to early to start thinking about potential jobs and careers.</a:t>
            </a:r>
          </a:p>
          <a:p>
            <a:pPr marL="0" indent="0">
              <a:buFont typeface="Arial" panose="020B0604020202020204" pitchFamily="34" charset="0"/>
              <a:buNone/>
            </a:pPr>
            <a:endParaRPr lang="en-US" sz="3638" dirty="0"/>
          </a:p>
          <a:p>
            <a:pPr marL="0" indent="0">
              <a:buFont typeface="Arial" panose="020B0604020202020204" pitchFamily="34" charset="0"/>
              <a:buNone/>
            </a:pPr>
            <a:r>
              <a:rPr lang="en-US" sz="3638" dirty="0" smtClean="0"/>
              <a:t>Throughout your time at Hodge Hill College you will have lots of opportunities to explore careers and help to prepare you for entering the world of work.</a:t>
            </a:r>
          </a:p>
          <a:p>
            <a:pPr marL="0" indent="0">
              <a:buFont typeface="Arial" panose="020B0604020202020204" pitchFamily="34" charset="0"/>
              <a:buNone/>
            </a:pPr>
            <a:endParaRPr lang="en-US" sz="3638" dirty="0"/>
          </a:p>
          <a:p>
            <a:pPr marL="0" indent="0">
              <a:buFont typeface="Arial" panose="020B0604020202020204" pitchFamily="34" charset="0"/>
              <a:buNone/>
            </a:pPr>
            <a:r>
              <a:rPr lang="en-US" sz="3638" dirty="0" smtClean="0"/>
              <a:t>If you have any questions about careers please speak to </a:t>
            </a:r>
            <a:r>
              <a:rPr lang="en-US" sz="3638" dirty="0" err="1" smtClean="0"/>
              <a:t>Mrs</a:t>
            </a:r>
            <a:r>
              <a:rPr lang="en-US" sz="3638" dirty="0" smtClean="0"/>
              <a:t> Jamil or </a:t>
            </a:r>
            <a:r>
              <a:rPr lang="en-US" sz="3638" dirty="0" err="1" smtClean="0"/>
              <a:t>Mr</a:t>
            </a:r>
            <a:r>
              <a:rPr lang="en-US" sz="3638" dirty="0" smtClean="0"/>
              <a:t> </a:t>
            </a:r>
            <a:r>
              <a:rPr lang="en-US" sz="3638" dirty="0" err="1" smtClean="0"/>
              <a:t>Broadrick</a:t>
            </a:r>
            <a:endParaRPr lang="en-US" sz="3638" dirty="0" smtClean="0"/>
          </a:p>
        </p:txBody>
      </p:sp>
    </p:spTree>
    <p:extLst>
      <p:ext uri="{BB962C8B-B14F-4D97-AF65-F5344CB8AC3E}">
        <p14:creationId xmlns:p14="http://schemas.microsoft.com/office/powerpoint/2010/main" val="610352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 y="241"/>
            <a:ext cx="12191144" cy="6857519"/>
          </a:xfrm>
          <a:prstGeom prst="rect">
            <a:avLst/>
          </a:prstGeom>
        </p:spPr>
      </p:pic>
    </p:spTree>
    <p:extLst>
      <p:ext uri="{BB962C8B-B14F-4D97-AF65-F5344CB8AC3E}">
        <p14:creationId xmlns:p14="http://schemas.microsoft.com/office/powerpoint/2010/main" val="1307841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860189"/>
          </a:xfrm>
        </p:spPr>
        <p:txBody>
          <a:bodyPr>
            <a:normAutofit/>
          </a:bodyPr>
          <a:lstStyle/>
          <a:p>
            <a:pPr marL="0" indent="0">
              <a:buNone/>
            </a:pPr>
            <a:r>
              <a:rPr lang="en-US" sz="3638" dirty="0" smtClean="0"/>
              <a:t>In your books complete the following sentence:</a:t>
            </a:r>
          </a:p>
          <a:p>
            <a:pPr marL="0" indent="0">
              <a:buNone/>
            </a:pPr>
            <a:endParaRPr lang="en-US" sz="3638" dirty="0"/>
          </a:p>
          <a:p>
            <a:pPr marL="0" indent="0">
              <a:buNone/>
            </a:pPr>
            <a:endParaRPr lang="en-US" sz="3638" dirty="0" smtClean="0"/>
          </a:p>
          <a:p>
            <a:pPr marL="0" indent="0">
              <a:buNone/>
            </a:pPr>
            <a:r>
              <a:rPr lang="en-US" sz="3638" dirty="0" smtClean="0"/>
              <a:t>“I think the definition of a career is…”</a:t>
            </a:r>
            <a:endParaRPr lang="en-US" sz="3638" dirty="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are Careers?</a:t>
            </a:r>
            <a:endParaRPr sz="2426" spc="27" dirty="0"/>
          </a:p>
        </p:txBody>
      </p:sp>
      <p:pic>
        <p:nvPicPr>
          <p:cNvPr id="2" name="Picture 1"/>
          <p:cNvPicPr>
            <a:picLocks noChangeAspect="1"/>
          </p:cNvPicPr>
          <p:nvPr/>
        </p:nvPicPr>
        <p:blipFill>
          <a:blip r:embed="rId4"/>
          <a:stretch>
            <a:fillRect/>
          </a:stretch>
        </p:blipFill>
        <p:spPr>
          <a:xfrm>
            <a:off x="7805687" y="1387929"/>
            <a:ext cx="2857500" cy="1600200"/>
          </a:xfrm>
          <a:prstGeom prst="rect">
            <a:avLst/>
          </a:prstGeom>
        </p:spPr>
      </p:pic>
      <p:pic>
        <p:nvPicPr>
          <p:cNvPr id="4" name="Picture 3"/>
          <p:cNvPicPr>
            <a:picLocks noChangeAspect="1"/>
          </p:cNvPicPr>
          <p:nvPr/>
        </p:nvPicPr>
        <p:blipFill>
          <a:blip r:embed="rId5"/>
          <a:stretch>
            <a:fillRect/>
          </a:stretch>
        </p:blipFill>
        <p:spPr>
          <a:xfrm>
            <a:off x="8582025" y="2988129"/>
            <a:ext cx="3028950" cy="1514475"/>
          </a:xfrm>
          <a:prstGeom prst="rect">
            <a:avLst/>
          </a:prstGeom>
        </p:spPr>
      </p:pic>
      <p:pic>
        <p:nvPicPr>
          <p:cNvPr id="5" name="Picture 4"/>
          <p:cNvPicPr>
            <a:picLocks noChangeAspect="1"/>
          </p:cNvPicPr>
          <p:nvPr/>
        </p:nvPicPr>
        <p:blipFill>
          <a:blip r:embed="rId6"/>
          <a:stretch>
            <a:fillRect/>
          </a:stretch>
        </p:blipFill>
        <p:spPr>
          <a:xfrm>
            <a:off x="7805687" y="4483554"/>
            <a:ext cx="2828925" cy="1619250"/>
          </a:xfrm>
          <a:prstGeom prst="rect">
            <a:avLst/>
          </a:prstGeom>
        </p:spPr>
      </p:pic>
    </p:spTree>
    <p:extLst>
      <p:ext uri="{BB962C8B-B14F-4D97-AF65-F5344CB8AC3E}">
        <p14:creationId xmlns:p14="http://schemas.microsoft.com/office/powerpoint/2010/main" val="299659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860189"/>
          </a:xfrm>
        </p:spPr>
        <p:txBody>
          <a:bodyPr>
            <a:normAutofit/>
          </a:bodyPr>
          <a:lstStyle/>
          <a:p>
            <a:pPr marL="0" indent="0">
              <a:buNone/>
            </a:pPr>
            <a:r>
              <a:rPr lang="en-US" sz="3638" dirty="0" smtClean="0"/>
              <a:t>The definition of career is…</a:t>
            </a:r>
          </a:p>
          <a:p>
            <a:pPr marL="0" indent="0">
              <a:buNone/>
            </a:pPr>
            <a:endParaRPr lang="en-US" sz="3638" dirty="0"/>
          </a:p>
          <a:p>
            <a:pPr marL="0" indent="0">
              <a:buNone/>
            </a:pPr>
            <a:r>
              <a:rPr lang="en-US" sz="3638" dirty="0" smtClean="0"/>
              <a:t>“a journey through working life”</a:t>
            </a:r>
          </a:p>
          <a:p>
            <a:pPr marL="0" indent="0">
              <a:buNone/>
            </a:pPr>
            <a:endParaRPr lang="en-US" sz="3638" dirty="0"/>
          </a:p>
          <a:p>
            <a:pPr marL="0" indent="0">
              <a:buNone/>
            </a:pPr>
            <a:r>
              <a:rPr lang="en-US" sz="3638" dirty="0" smtClean="0"/>
              <a:t>It is not just one job</a:t>
            </a:r>
            <a:endParaRPr lang="en-US" sz="3638" dirty="0"/>
          </a:p>
          <a:p>
            <a:pPr marL="0" indent="0">
              <a:buNone/>
            </a:pPr>
            <a:endParaRPr lang="en-US" sz="3638" dirty="0"/>
          </a:p>
          <a:p>
            <a:pPr marL="0" indent="0">
              <a:buNone/>
            </a:pPr>
            <a:r>
              <a:rPr lang="en-US" sz="3638" b="1" dirty="0"/>
              <a:t>Task</a:t>
            </a:r>
            <a:r>
              <a:rPr lang="en-US" sz="3638" dirty="0"/>
              <a:t> – use your red pen to add to what you had written down</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are Careers?</a:t>
            </a:r>
            <a:endParaRPr sz="2426" spc="27" dirty="0"/>
          </a:p>
        </p:txBody>
      </p:sp>
      <p:pic>
        <p:nvPicPr>
          <p:cNvPr id="2" name="Picture 1"/>
          <p:cNvPicPr>
            <a:picLocks noChangeAspect="1"/>
          </p:cNvPicPr>
          <p:nvPr/>
        </p:nvPicPr>
        <p:blipFill>
          <a:blip r:embed="rId4"/>
          <a:stretch>
            <a:fillRect/>
          </a:stretch>
        </p:blipFill>
        <p:spPr>
          <a:xfrm>
            <a:off x="7805687" y="1387929"/>
            <a:ext cx="2857500" cy="1600200"/>
          </a:xfrm>
          <a:prstGeom prst="rect">
            <a:avLst/>
          </a:prstGeom>
        </p:spPr>
      </p:pic>
      <p:pic>
        <p:nvPicPr>
          <p:cNvPr id="4" name="Picture 3"/>
          <p:cNvPicPr>
            <a:picLocks noChangeAspect="1"/>
          </p:cNvPicPr>
          <p:nvPr/>
        </p:nvPicPr>
        <p:blipFill>
          <a:blip r:embed="rId5"/>
          <a:stretch>
            <a:fillRect/>
          </a:stretch>
        </p:blipFill>
        <p:spPr>
          <a:xfrm>
            <a:off x="8582025" y="2988129"/>
            <a:ext cx="3028950" cy="1514475"/>
          </a:xfrm>
          <a:prstGeom prst="rect">
            <a:avLst/>
          </a:prstGeom>
        </p:spPr>
      </p:pic>
      <p:pic>
        <p:nvPicPr>
          <p:cNvPr id="5" name="Picture 4"/>
          <p:cNvPicPr>
            <a:picLocks noChangeAspect="1"/>
          </p:cNvPicPr>
          <p:nvPr/>
        </p:nvPicPr>
        <p:blipFill>
          <a:blip r:embed="rId6"/>
          <a:stretch>
            <a:fillRect/>
          </a:stretch>
        </p:blipFill>
        <p:spPr>
          <a:xfrm>
            <a:off x="7805687" y="4483554"/>
            <a:ext cx="2828925" cy="1619250"/>
          </a:xfrm>
          <a:prstGeom prst="rect">
            <a:avLst/>
          </a:prstGeom>
        </p:spPr>
      </p:pic>
    </p:spTree>
    <p:extLst>
      <p:ext uri="{BB962C8B-B14F-4D97-AF65-F5344CB8AC3E}">
        <p14:creationId xmlns:p14="http://schemas.microsoft.com/office/powerpoint/2010/main" val="1717402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860189"/>
          </a:xfrm>
        </p:spPr>
        <p:txBody>
          <a:bodyPr>
            <a:normAutofit/>
          </a:bodyPr>
          <a:lstStyle/>
          <a:p>
            <a:pPr marL="0" indent="0">
              <a:buNone/>
            </a:pPr>
            <a:r>
              <a:rPr lang="en-US" sz="3638" dirty="0" smtClean="0"/>
              <a:t>In your books complete the following sentence:</a:t>
            </a:r>
          </a:p>
          <a:p>
            <a:pPr marL="0" indent="0">
              <a:buNone/>
            </a:pPr>
            <a:endParaRPr lang="en-US" sz="3638" dirty="0"/>
          </a:p>
          <a:p>
            <a:pPr marL="0" indent="0">
              <a:buNone/>
            </a:pPr>
            <a:endParaRPr lang="en-US" sz="3638" dirty="0" smtClean="0"/>
          </a:p>
          <a:p>
            <a:pPr marL="0" indent="0">
              <a:buNone/>
            </a:pPr>
            <a:r>
              <a:rPr lang="en-US" sz="3638" dirty="0" smtClean="0"/>
              <a:t>“I think the definition of world of work is…”</a:t>
            </a:r>
            <a:endParaRPr lang="en-US" sz="3638" dirty="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the world of work</a:t>
            </a:r>
            <a:endParaRPr sz="2426" spc="27" dirty="0"/>
          </a:p>
        </p:txBody>
      </p:sp>
      <p:pic>
        <p:nvPicPr>
          <p:cNvPr id="2" name="Picture 1"/>
          <p:cNvPicPr>
            <a:picLocks noChangeAspect="1"/>
          </p:cNvPicPr>
          <p:nvPr/>
        </p:nvPicPr>
        <p:blipFill>
          <a:blip r:embed="rId4"/>
          <a:stretch>
            <a:fillRect/>
          </a:stretch>
        </p:blipFill>
        <p:spPr>
          <a:xfrm>
            <a:off x="7805687" y="1387929"/>
            <a:ext cx="2857500" cy="1600200"/>
          </a:xfrm>
          <a:prstGeom prst="rect">
            <a:avLst/>
          </a:prstGeom>
        </p:spPr>
      </p:pic>
      <p:pic>
        <p:nvPicPr>
          <p:cNvPr id="4" name="Picture 3"/>
          <p:cNvPicPr>
            <a:picLocks noChangeAspect="1"/>
          </p:cNvPicPr>
          <p:nvPr/>
        </p:nvPicPr>
        <p:blipFill>
          <a:blip r:embed="rId5"/>
          <a:stretch>
            <a:fillRect/>
          </a:stretch>
        </p:blipFill>
        <p:spPr>
          <a:xfrm>
            <a:off x="8582025" y="2988129"/>
            <a:ext cx="3028950" cy="1514475"/>
          </a:xfrm>
          <a:prstGeom prst="rect">
            <a:avLst/>
          </a:prstGeom>
        </p:spPr>
      </p:pic>
      <p:pic>
        <p:nvPicPr>
          <p:cNvPr id="5" name="Picture 4"/>
          <p:cNvPicPr>
            <a:picLocks noChangeAspect="1"/>
          </p:cNvPicPr>
          <p:nvPr/>
        </p:nvPicPr>
        <p:blipFill>
          <a:blip r:embed="rId6"/>
          <a:stretch>
            <a:fillRect/>
          </a:stretch>
        </p:blipFill>
        <p:spPr>
          <a:xfrm>
            <a:off x="7805687" y="4483554"/>
            <a:ext cx="2828925" cy="1619250"/>
          </a:xfrm>
          <a:prstGeom prst="rect">
            <a:avLst/>
          </a:prstGeom>
        </p:spPr>
      </p:pic>
    </p:spTree>
    <p:extLst>
      <p:ext uri="{BB962C8B-B14F-4D97-AF65-F5344CB8AC3E}">
        <p14:creationId xmlns:p14="http://schemas.microsoft.com/office/powerpoint/2010/main" val="2471052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860189"/>
          </a:xfrm>
        </p:spPr>
        <p:txBody>
          <a:bodyPr>
            <a:normAutofit/>
          </a:bodyPr>
          <a:lstStyle/>
          <a:p>
            <a:pPr marL="0" indent="0">
              <a:buNone/>
            </a:pPr>
            <a:r>
              <a:rPr lang="en-US" sz="3638" dirty="0" smtClean="0"/>
              <a:t>The definition of the world of work is…</a:t>
            </a:r>
          </a:p>
          <a:p>
            <a:pPr marL="0" indent="0">
              <a:buNone/>
            </a:pPr>
            <a:endParaRPr lang="en-US" sz="3638" dirty="0"/>
          </a:p>
          <a:p>
            <a:pPr marL="0" indent="0">
              <a:buNone/>
            </a:pPr>
            <a:r>
              <a:rPr lang="en-US" sz="3638" dirty="0" smtClean="0"/>
              <a:t>“all the jobs people do and how workplaces operate”</a:t>
            </a:r>
            <a:endParaRPr lang="en-US" sz="3638" dirty="0"/>
          </a:p>
          <a:p>
            <a:pPr marL="0" indent="0">
              <a:buNone/>
            </a:pPr>
            <a:endParaRPr lang="en-US" sz="3638" dirty="0"/>
          </a:p>
          <a:p>
            <a:pPr marL="0" indent="0">
              <a:buNone/>
            </a:pPr>
            <a:r>
              <a:rPr lang="en-US" sz="3638" b="1" dirty="0"/>
              <a:t>Task</a:t>
            </a:r>
            <a:r>
              <a:rPr lang="en-US" sz="3638" dirty="0"/>
              <a:t> – use your red pen to add to what you had written down</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What is the world of </a:t>
            </a:r>
            <a:r>
              <a:rPr lang="en-US" sz="2426" spc="6" dirty="0" smtClean="0"/>
              <a:t>work?</a:t>
            </a:r>
            <a:endParaRPr sz="2426" spc="27" dirty="0"/>
          </a:p>
        </p:txBody>
      </p:sp>
      <p:pic>
        <p:nvPicPr>
          <p:cNvPr id="2" name="Picture 1"/>
          <p:cNvPicPr>
            <a:picLocks noChangeAspect="1"/>
          </p:cNvPicPr>
          <p:nvPr/>
        </p:nvPicPr>
        <p:blipFill>
          <a:blip r:embed="rId4"/>
          <a:stretch>
            <a:fillRect/>
          </a:stretch>
        </p:blipFill>
        <p:spPr>
          <a:xfrm>
            <a:off x="7805687" y="1387929"/>
            <a:ext cx="2857500" cy="1600200"/>
          </a:xfrm>
          <a:prstGeom prst="rect">
            <a:avLst/>
          </a:prstGeom>
        </p:spPr>
      </p:pic>
      <p:pic>
        <p:nvPicPr>
          <p:cNvPr id="4" name="Picture 3"/>
          <p:cNvPicPr>
            <a:picLocks noChangeAspect="1"/>
          </p:cNvPicPr>
          <p:nvPr/>
        </p:nvPicPr>
        <p:blipFill>
          <a:blip r:embed="rId5"/>
          <a:stretch>
            <a:fillRect/>
          </a:stretch>
        </p:blipFill>
        <p:spPr>
          <a:xfrm>
            <a:off x="8582025" y="2988129"/>
            <a:ext cx="3028950" cy="1514475"/>
          </a:xfrm>
          <a:prstGeom prst="rect">
            <a:avLst/>
          </a:prstGeom>
        </p:spPr>
      </p:pic>
      <p:pic>
        <p:nvPicPr>
          <p:cNvPr id="5" name="Picture 4"/>
          <p:cNvPicPr>
            <a:picLocks noChangeAspect="1"/>
          </p:cNvPicPr>
          <p:nvPr/>
        </p:nvPicPr>
        <p:blipFill>
          <a:blip r:embed="rId6"/>
          <a:stretch>
            <a:fillRect/>
          </a:stretch>
        </p:blipFill>
        <p:spPr>
          <a:xfrm>
            <a:off x="7805687" y="4483554"/>
            <a:ext cx="2828925" cy="1619250"/>
          </a:xfrm>
          <a:prstGeom prst="rect">
            <a:avLst/>
          </a:prstGeom>
        </p:spPr>
      </p:pic>
    </p:spTree>
    <p:extLst>
      <p:ext uri="{BB962C8B-B14F-4D97-AF65-F5344CB8AC3E}">
        <p14:creationId xmlns:p14="http://schemas.microsoft.com/office/powerpoint/2010/main" val="1543973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defRPr/>
            </a:pPr>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49"/>
            <a:ext cx="5873595" cy="5827193"/>
          </a:xfrm>
        </p:spPr>
        <p:txBody>
          <a:bodyPr>
            <a:normAutofit fontScale="92500"/>
          </a:bodyPr>
          <a:lstStyle/>
          <a:p>
            <a:pPr marL="0" indent="0">
              <a:buNone/>
            </a:pPr>
            <a:r>
              <a:rPr lang="en-US" sz="3638" dirty="0"/>
              <a:t>This links to the Golden Thread of </a:t>
            </a:r>
            <a:r>
              <a:rPr lang="en-US" sz="3638" b="1" dirty="0"/>
              <a:t>“Secure your </a:t>
            </a:r>
            <a:r>
              <a:rPr lang="en-US" sz="3638" b="1" dirty="0" smtClean="0"/>
              <a:t>Future”</a:t>
            </a:r>
          </a:p>
          <a:p>
            <a:pPr marL="0" indent="0">
              <a:buNone/>
            </a:pPr>
            <a:endParaRPr lang="en-US" sz="3638" b="1" dirty="0">
              <a:solidFill>
                <a:srgbClr val="323232"/>
              </a:solidFill>
              <a:latin typeface="Calibri" panose="020F0502020204030204"/>
            </a:endParaRPr>
          </a:p>
          <a:p>
            <a:pPr marL="0" indent="0">
              <a:buNone/>
            </a:pPr>
            <a:r>
              <a:rPr lang="en-US" sz="3638" dirty="0" smtClean="0">
                <a:solidFill>
                  <a:srgbClr val="323232"/>
                </a:solidFill>
                <a:latin typeface="Calibri" panose="020F0502020204030204"/>
              </a:rPr>
              <a:t>This is really important for your future as what we will learn can clarify questions you had about different careers, what different jobs do and what will be expected of you when you are old enough to have a job or even run your own business</a:t>
            </a:r>
            <a:endParaRPr lang="en-US" sz="3638" dirty="0">
              <a:solidFill>
                <a:srgbClr val="323232"/>
              </a:solidFill>
              <a:latin typeface="Calibri" panose="020F0502020204030204"/>
            </a:endParaRP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Why are we learning about this?</a:t>
            </a:r>
            <a:endParaRPr sz="2426" spc="27" dirty="0"/>
          </a:p>
        </p:txBody>
      </p:sp>
      <p:pic>
        <p:nvPicPr>
          <p:cNvPr id="11" name="Picture 10"/>
          <p:cNvPicPr>
            <a:picLocks noChangeAspect="1"/>
          </p:cNvPicPr>
          <p:nvPr/>
        </p:nvPicPr>
        <p:blipFill>
          <a:blip r:embed="rId4"/>
          <a:stretch>
            <a:fillRect/>
          </a:stretch>
        </p:blipFill>
        <p:spPr>
          <a:xfrm>
            <a:off x="6650454" y="2754707"/>
            <a:ext cx="5529551" cy="1816765"/>
          </a:xfrm>
          <a:prstGeom prst="rect">
            <a:avLst/>
          </a:prstGeom>
        </p:spPr>
      </p:pic>
    </p:spTree>
    <p:extLst>
      <p:ext uri="{BB962C8B-B14F-4D97-AF65-F5344CB8AC3E}">
        <p14:creationId xmlns:p14="http://schemas.microsoft.com/office/powerpoint/2010/main" val="779756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sp>
        <p:nvSpPr>
          <p:cNvPr id="3" name="Rounded Rectangle 2"/>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dirty="0">
                <a:solidFill>
                  <a:prstClr val="black"/>
                </a:solidFill>
                <a:latin typeface="Comic Sans MS" panose="030F0702030302020204" pitchFamily="66" charset="0"/>
              </a:rPr>
              <a:t>Rules!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I will ask the question and give you some thinking time. (no more than 10 seconds)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Write the answer and turn your whiteboard over so nobody can see it.</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I am ready I will put on the 3 to 1 counter.</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‘Show me’ appears on the board you must hold up your whiteboard (even if you don’t know the answer and there is nothing on your board)</a:t>
            </a:r>
          </a:p>
        </p:txBody>
      </p:sp>
      <p:sp>
        <p:nvSpPr>
          <p:cNvPr id="6" name="Rounded Rectangle 5"/>
          <p:cNvSpPr/>
          <p:nvPr/>
        </p:nvSpPr>
        <p:spPr>
          <a:xfrm>
            <a:off x="1277832" y="212903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3</a:t>
            </a:r>
          </a:p>
        </p:txBody>
      </p:sp>
      <p:sp>
        <p:nvSpPr>
          <p:cNvPr id="7" name="Rounded Rectangle 6"/>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2</a:t>
            </a:r>
          </a:p>
        </p:txBody>
      </p:sp>
      <p:sp>
        <p:nvSpPr>
          <p:cNvPr id="8" name="Rounded Rectangle 7"/>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1</a:t>
            </a:r>
          </a:p>
        </p:txBody>
      </p:sp>
      <p:sp>
        <p:nvSpPr>
          <p:cNvPr id="9" name="Rounded Rectangle 8"/>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4800" dirty="0">
                <a:solidFill>
                  <a:prstClr val="black"/>
                </a:solidFill>
                <a:latin typeface="Comic Sans MS" panose="030F0702030302020204" pitchFamily="66" charset="0"/>
              </a:rPr>
              <a:t>Show me! </a:t>
            </a:r>
          </a:p>
          <a:p>
            <a:pPr algn="ctr" defTabSz="914358">
              <a:defRPr/>
            </a:pPr>
            <a:r>
              <a:rPr lang="en-US" sz="3200" dirty="0">
                <a:solidFill>
                  <a:prstClr val="black"/>
                </a:solidFill>
                <a:latin typeface="Comic Sans MS" panose="030F0702030302020204" pitchFamily="66" charset="0"/>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Tree>
    <p:extLst>
      <p:ext uri="{BB962C8B-B14F-4D97-AF65-F5344CB8AC3E}">
        <p14:creationId xmlns:p14="http://schemas.microsoft.com/office/powerpoint/2010/main" val="1548143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690</TotalTime>
  <Words>1776</Words>
  <Application>Microsoft Office PowerPoint</Application>
  <PresentationFormat>Widescreen</PresentationFormat>
  <Paragraphs>236</Paragraphs>
  <Slides>34</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34</vt:i4>
      </vt:variant>
    </vt:vector>
  </HeadingPairs>
  <TitlesOfParts>
    <vt:vector size="42" baseType="lpstr">
      <vt:lpstr>Arial</vt:lpstr>
      <vt:lpstr>Calibri</vt:lpstr>
      <vt:lpstr>Calibri Light</vt:lpstr>
      <vt:lpstr>Comic Sans MS</vt:lpstr>
      <vt:lpstr>Franklin Gothic Book</vt:lpstr>
      <vt:lpstr>Lato</vt:lpstr>
      <vt:lpstr>3_Office Theme</vt:lpstr>
      <vt:lpstr>Office Theme</vt:lpstr>
      <vt:lpstr>PowerPoint Presentation</vt:lpstr>
      <vt:lpstr>PowerPoint Presentation</vt:lpstr>
      <vt:lpstr>PowerPoint Presentation</vt:lpstr>
      <vt:lpstr>What are Careers?</vt:lpstr>
      <vt:lpstr>What are Careers?</vt:lpstr>
      <vt:lpstr>What is the world of work</vt:lpstr>
      <vt:lpstr>What is the world of work?</vt:lpstr>
      <vt:lpstr>Why are we learning about this?</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Careers and World of Work</vt:lpstr>
      <vt:lpstr>Careers and World of Work</vt:lpstr>
      <vt:lpstr>Careers and World of Work</vt:lpstr>
      <vt:lpstr>Careers and World of Work</vt:lpstr>
      <vt:lpstr>Careers and World of Work</vt:lpstr>
      <vt:lpstr>Careers and World of Work</vt:lpstr>
      <vt:lpstr>Careers and World of Work</vt:lpstr>
      <vt:lpstr>Careers and World of Work</vt:lpstr>
      <vt:lpstr>Careers and World of Work</vt:lpstr>
      <vt:lpstr>Careers and World of Work</vt:lpstr>
      <vt:lpstr>Careers and World of Work - scenario</vt:lpstr>
      <vt:lpstr>Careers and World of Work</vt:lpstr>
      <vt:lpstr>Careers and World of Work - scenario</vt:lpstr>
      <vt:lpstr>Careers and World of Work</vt:lpstr>
      <vt:lpstr>Careers and World of Work - scenario</vt:lpstr>
      <vt:lpstr>Careers and World of Work</vt:lpstr>
      <vt:lpstr>Careers and World of Work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77</cp:revision>
  <dcterms:created xsi:type="dcterms:W3CDTF">2024-08-15T13:31:51Z</dcterms:created>
  <dcterms:modified xsi:type="dcterms:W3CDTF">2025-04-14T10:00:58Z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