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0"/>
  </p:notesMasterIdLst>
  <p:sldIdLst>
    <p:sldId id="425" r:id="rId3"/>
    <p:sldId id="426" r:id="rId4"/>
    <p:sldId id="427" r:id="rId5"/>
    <p:sldId id="332" r:id="rId6"/>
    <p:sldId id="507" r:id="rId7"/>
    <p:sldId id="430" r:id="rId8"/>
    <p:sldId id="538" r:id="rId9"/>
    <p:sldId id="539" r:id="rId10"/>
    <p:sldId id="513" r:id="rId11"/>
    <p:sldId id="540" r:id="rId12"/>
    <p:sldId id="520" r:id="rId13"/>
    <p:sldId id="521" r:id="rId14"/>
    <p:sldId id="525" r:id="rId15"/>
    <p:sldId id="541" r:id="rId16"/>
    <p:sldId id="542" r:id="rId17"/>
    <p:sldId id="543" r:id="rId18"/>
    <p:sldId id="544" r:id="rId19"/>
    <p:sldId id="545" r:id="rId20"/>
    <p:sldId id="546" r:id="rId21"/>
    <p:sldId id="514" r:id="rId22"/>
    <p:sldId id="547" r:id="rId23"/>
    <p:sldId id="548" r:id="rId24"/>
    <p:sldId id="549" r:id="rId25"/>
    <p:sldId id="516" r:id="rId26"/>
    <p:sldId id="434" r:id="rId27"/>
    <p:sldId id="550" r:id="rId28"/>
    <p:sldId id="551" r:id="rId29"/>
    <p:sldId id="552" r:id="rId30"/>
    <p:sldId id="553" r:id="rId31"/>
    <p:sldId id="515" r:id="rId32"/>
    <p:sldId id="555" r:id="rId33"/>
    <p:sldId id="517" r:id="rId34"/>
    <p:sldId id="519" r:id="rId35"/>
    <p:sldId id="532" r:id="rId36"/>
    <p:sldId id="556" r:id="rId37"/>
    <p:sldId id="537"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uP5U1IACl1wTCvKbpktWA==" hashData="i/YJxV7kcfMDKhN6WpC2UHzdfhXafTBk11iFQ/3o1qpimQmzyufN7M6plVR3SNqXpCdoawV0JUeOuGLcvhR1h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https://www.youtube.com/watch?v=P6ccfmejRiw</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29</a:t>
            </a:fld>
            <a:endParaRPr lang="en-GB"/>
          </a:p>
        </p:txBody>
      </p:sp>
    </p:spTree>
    <p:extLst>
      <p:ext uri="{BB962C8B-B14F-4D97-AF65-F5344CB8AC3E}">
        <p14:creationId xmlns:p14="http://schemas.microsoft.com/office/powerpoint/2010/main" val="71862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P6ccfmejRiw?si=wITV0-7SopopUZhX&amp;start=0&amp;end=65" TargetMode="Externa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Different careers and career sectors</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Future</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899657"/>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solidFill>
                  <a:prstClr val="black"/>
                </a:solidFill>
                <a:latin typeface="Franklin Gothic Book" panose="020B0503020102020204" pitchFamily="34" charset="0"/>
              </a:rPr>
              <a:t>“</a:t>
            </a:r>
            <a:r>
              <a:rPr lang="en-US" sz="2400" dirty="0"/>
              <a:t>a journey through working life”</a:t>
            </a: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State a physical change that happens to everyone during puberty</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a:t>
            </a:r>
            <a:r>
              <a:rPr lang="en-US" sz="2426" dirty="0" smtClean="0">
                <a:solidFill>
                  <a:prstClr val="black"/>
                </a:solidFill>
                <a:latin typeface="Franklin Gothic Book" panose="020B0503020102020204" pitchFamily="34" charset="0"/>
              </a:rPr>
              <a:t>: one benefit of social health is that people might eat less unhealthy foods and snacks?</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33974" y="4039458"/>
            <a:ext cx="11087909" cy="63467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Career</a:t>
            </a:r>
            <a:endParaRPr lang="en-GB" sz="1940" b="1" kern="0" dirty="0">
              <a:solidFill>
                <a:prstClr val="white"/>
              </a:solidFill>
              <a:latin typeface="Calibri" panose="020F0502020204030204"/>
            </a:endParaRPr>
          </a:p>
        </p:txBody>
      </p:sp>
      <p:sp>
        <p:nvSpPr>
          <p:cNvPr id="22" name="Rectangle 21"/>
          <p:cNvSpPr/>
          <p:nvPr/>
        </p:nvSpPr>
        <p:spPr>
          <a:xfrm>
            <a:off x="633974" y="4688067"/>
            <a:ext cx="11087909" cy="81093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Growth spurt, stretch marks, genitals grow, sweat more, spots and acne, thicker body hair,</a:t>
            </a:r>
            <a:endParaRPr lang="en-GB" sz="1940" b="1" kern="0" dirty="0">
              <a:solidFill>
                <a:prstClr val="white"/>
              </a:solidFill>
              <a:latin typeface="Calibri" panose="020F0502020204030204"/>
            </a:endParaRPr>
          </a:p>
        </p:txBody>
      </p:sp>
      <p:sp>
        <p:nvSpPr>
          <p:cNvPr id="24" name="Rectangle 23"/>
          <p:cNvSpPr/>
          <p:nvPr/>
        </p:nvSpPr>
        <p:spPr>
          <a:xfrm>
            <a:off x="634851" y="5502229"/>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765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sp>
        <p:nvSpPr>
          <p:cNvPr id="11" name="Content Placeholder 2"/>
          <p:cNvSpPr txBox="1">
            <a:spLocks/>
          </p:cNvSpPr>
          <p:nvPr/>
        </p:nvSpPr>
        <p:spPr>
          <a:xfrm>
            <a:off x="670590" y="1261997"/>
            <a:ext cx="11200567" cy="116036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Looking at the pictures below, decide what career sector they work in</a:t>
            </a:r>
          </a:p>
        </p:txBody>
      </p:sp>
      <p:pic>
        <p:nvPicPr>
          <p:cNvPr id="3" name="Picture 2"/>
          <p:cNvPicPr>
            <a:picLocks noChangeAspect="1"/>
          </p:cNvPicPr>
          <p:nvPr/>
        </p:nvPicPr>
        <p:blipFill>
          <a:blip r:embed="rId4"/>
          <a:stretch>
            <a:fillRect/>
          </a:stretch>
        </p:blipFill>
        <p:spPr>
          <a:xfrm>
            <a:off x="689694" y="2422358"/>
            <a:ext cx="2334104" cy="1553240"/>
          </a:xfrm>
          <a:prstGeom prst="rect">
            <a:avLst/>
          </a:prstGeom>
        </p:spPr>
      </p:pic>
      <p:pic>
        <p:nvPicPr>
          <p:cNvPr id="6" name="Picture 5"/>
          <p:cNvPicPr>
            <a:picLocks noChangeAspect="1"/>
          </p:cNvPicPr>
          <p:nvPr/>
        </p:nvPicPr>
        <p:blipFill>
          <a:blip r:embed="rId5"/>
          <a:stretch>
            <a:fillRect/>
          </a:stretch>
        </p:blipFill>
        <p:spPr>
          <a:xfrm>
            <a:off x="3474512" y="2422359"/>
            <a:ext cx="2334104" cy="1553240"/>
          </a:xfrm>
          <a:prstGeom prst="rect">
            <a:avLst/>
          </a:prstGeom>
        </p:spPr>
      </p:pic>
      <p:pic>
        <p:nvPicPr>
          <p:cNvPr id="9" name="Picture 8"/>
          <p:cNvPicPr>
            <a:picLocks noChangeAspect="1"/>
          </p:cNvPicPr>
          <p:nvPr/>
        </p:nvPicPr>
        <p:blipFill>
          <a:blip r:embed="rId6"/>
          <a:stretch>
            <a:fillRect/>
          </a:stretch>
        </p:blipFill>
        <p:spPr>
          <a:xfrm>
            <a:off x="6259330" y="2422358"/>
            <a:ext cx="2178817" cy="1556298"/>
          </a:xfrm>
          <a:prstGeom prst="rect">
            <a:avLst/>
          </a:prstGeom>
        </p:spPr>
      </p:pic>
      <p:pic>
        <p:nvPicPr>
          <p:cNvPr id="12" name="Picture 11"/>
          <p:cNvPicPr>
            <a:picLocks noChangeAspect="1"/>
          </p:cNvPicPr>
          <p:nvPr/>
        </p:nvPicPr>
        <p:blipFill>
          <a:blip r:embed="rId7"/>
          <a:stretch>
            <a:fillRect/>
          </a:stretch>
        </p:blipFill>
        <p:spPr>
          <a:xfrm>
            <a:off x="8897808" y="2422359"/>
            <a:ext cx="2334104" cy="1553240"/>
          </a:xfrm>
          <a:prstGeom prst="rect">
            <a:avLst/>
          </a:prstGeom>
        </p:spPr>
      </p:pic>
      <p:pic>
        <p:nvPicPr>
          <p:cNvPr id="13" name="Picture 12"/>
          <p:cNvPicPr>
            <a:picLocks noChangeAspect="1"/>
          </p:cNvPicPr>
          <p:nvPr/>
        </p:nvPicPr>
        <p:blipFill>
          <a:blip r:embed="rId8"/>
          <a:stretch>
            <a:fillRect/>
          </a:stretch>
        </p:blipFill>
        <p:spPr>
          <a:xfrm>
            <a:off x="670590" y="4599572"/>
            <a:ext cx="2342291" cy="1544554"/>
          </a:xfrm>
          <a:prstGeom prst="rect">
            <a:avLst/>
          </a:prstGeom>
        </p:spPr>
      </p:pic>
      <p:pic>
        <p:nvPicPr>
          <p:cNvPr id="14" name="Picture 13"/>
          <p:cNvPicPr>
            <a:picLocks noChangeAspect="1"/>
          </p:cNvPicPr>
          <p:nvPr/>
        </p:nvPicPr>
        <p:blipFill>
          <a:blip r:embed="rId9"/>
          <a:stretch>
            <a:fillRect/>
          </a:stretch>
        </p:blipFill>
        <p:spPr>
          <a:xfrm>
            <a:off x="3474512" y="4599572"/>
            <a:ext cx="2433320" cy="1544554"/>
          </a:xfrm>
          <a:prstGeom prst="rect">
            <a:avLst/>
          </a:prstGeom>
        </p:spPr>
      </p:pic>
      <p:pic>
        <p:nvPicPr>
          <p:cNvPr id="15" name="Picture 14"/>
          <p:cNvPicPr>
            <a:picLocks noChangeAspect="1"/>
          </p:cNvPicPr>
          <p:nvPr/>
        </p:nvPicPr>
        <p:blipFill>
          <a:blip r:embed="rId10"/>
          <a:stretch>
            <a:fillRect/>
          </a:stretch>
        </p:blipFill>
        <p:spPr>
          <a:xfrm>
            <a:off x="6365277" y="4599573"/>
            <a:ext cx="2321051" cy="1544554"/>
          </a:xfrm>
          <a:prstGeom prst="rect">
            <a:avLst/>
          </a:prstGeom>
        </p:spPr>
      </p:pic>
      <p:pic>
        <p:nvPicPr>
          <p:cNvPr id="16" name="Picture 15"/>
          <p:cNvPicPr>
            <a:picLocks noChangeAspect="1"/>
          </p:cNvPicPr>
          <p:nvPr/>
        </p:nvPicPr>
        <p:blipFill>
          <a:blip r:embed="rId11"/>
          <a:stretch>
            <a:fillRect/>
          </a:stretch>
        </p:blipFill>
        <p:spPr>
          <a:xfrm>
            <a:off x="9148493" y="4599573"/>
            <a:ext cx="2321051" cy="1544554"/>
          </a:xfrm>
          <a:prstGeom prst="rect">
            <a:avLst/>
          </a:prstGeom>
        </p:spPr>
      </p:pic>
      <p:sp>
        <p:nvSpPr>
          <p:cNvPr id="18" name="Content Placeholder 2"/>
          <p:cNvSpPr txBox="1">
            <a:spLocks/>
          </p:cNvSpPr>
          <p:nvPr/>
        </p:nvSpPr>
        <p:spPr>
          <a:xfrm>
            <a:off x="815494" y="4034793"/>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Healthcare</a:t>
            </a:r>
          </a:p>
        </p:txBody>
      </p:sp>
      <p:sp>
        <p:nvSpPr>
          <p:cNvPr id="19" name="Content Placeholder 2"/>
          <p:cNvSpPr txBox="1">
            <a:spLocks/>
          </p:cNvSpPr>
          <p:nvPr/>
        </p:nvSpPr>
        <p:spPr>
          <a:xfrm>
            <a:off x="3711954" y="4034793"/>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Education</a:t>
            </a:r>
          </a:p>
        </p:txBody>
      </p:sp>
      <p:sp>
        <p:nvSpPr>
          <p:cNvPr id="20" name="Content Placeholder 2"/>
          <p:cNvSpPr txBox="1">
            <a:spLocks/>
          </p:cNvSpPr>
          <p:nvPr/>
        </p:nvSpPr>
        <p:spPr>
          <a:xfrm>
            <a:off x="6416788" y="4067391"/>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Construction</a:t>
            </a:r>
          </a:p>
        </p:txBody>
      </p:sp>
      <p:sp>
        <p:nvSpPr>
          <p:cNvPr id="21" name="Content Placeholder 2"/>
          <p:cNvSpPr txBox="1">
            <a:spLocks/>
          </p:cNvSpPr>
          <p:nvPr/>
        </p:nvSpPr>
        <p:spPr>
          <a:xfrm>
            <a:off x="9068508" y="4049631"/>
            <a:ext cx="2949574"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Digital/technology</a:t>
            </a:r>
          </a:p>
        </p:txBody>
      </p:sp>
      <p:sp>
        <p:nvSpPr>
          <p:cNvPr id="22" name="Content Placeholder 2"/>
          <p:cNvSpPr txBox="1">
            <a:spLocks/>
          </p:cNvSpPr>
          <p:nvPr/>
        </p:nvSpPr>
        <p:spPr>
          <a:xfrm>
            <a:off x="711183" y="6144126"/>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Public Services</a:t>
            </a:r>
          </a:p>
        </p:txBody>
      </p:sp>
      <p:sp>
        <p:nvSpPr>
          <p:cNvPr id="23" name="Content Placeholder 2"/>
          <p:cNvSpPr txBox="1">
            <a:spLocks/>
          </p:cNvSpPr>
          <p:nvPr/>
        </p:nvSpPr>
        <p:spPr>
          <a:xfrm>
            <a:off x="3554623" y="6144126"/>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Creative Arts</a:t>
            </a:r>
          </a:p>
        </p:txBody>
      </p:sp>
      <p:sp>
        <p:nvSpPr>
          <p:cNvPr id="24" name="Content Placeholder 2"/>
          <p:cNvSpPr txBox="1">
            <a:spLocks/>
          </p:cNvSpPr>
          <p:nvPr/>
        </p:nvSpPr>
        <p:spPr>
          <a:xfrm>
            <a:off x="6416788" y="6189247"/>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Hospitality</a:t>
            </a:r>
          </a:p>
        </p:txBody>
      </p:sp>
      <p:sp>
        <p:nvSpPr>
          <p:cNvPr id="25" name="Content Placeholder 2"/>
          <p:cNvSpPr txBox="1">
            <a:spLocks/>
          </p:cNvSpPr>
          <p:nvPr/>
        </p:nvSpPr>
        <p:spPr>
          <a:xfrm>
            <a:off x="9406764" y="6189246"/>
            <a:ext cx="2481020" cy="434423"/>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Construction</a:t>
            </a:r>
          </a:p>
        </p:txBody>
      </p:sp>
    </p:spTree>
    <p:extLst>
      <p:ext uri="{BB962C8B-B14F-4D97-AF65-F5344CB8AC3E}">
        <p14:creationId xmlns:p14="http://schemas.microsoft.com/office/powerpoint/2010/main" val="224352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5481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is being described?</a:t>
            </a:r>
          </a:p>
          <a:p>
            <a:pPr marL="0" indent="0">
              <a:buNone/>
            </a:pPr>
            <a:endParaRPr lang="en-US" sz="3638" dirty="0"/>
          </a:p>
          <a:p>
            <a:pPr marL="0" indent="0">
              <a:buNone/>
            </a:pPr>
            <a:r>
              <a:rPr lang="en-US" sz="3638" dirty="0"/>
              <a:t>“a broad grouping of industries and </a:t>
            </a:r>
            <a:r>
              <a:rPr lang="en-US" sz="3638" dirty="0" err="1"/>
              <a:t>organisations</a:t>
            </a:r>
            <a:r>
              <a:rPr lang="en-US" sz="3638" dirty="0"/>
              <a:t> in a similar type of work”</a:t>
            </a:r>
          </a:p>
          <a:p>
            <a:pPr marL="0" indent="0">
              <a:buNone/>
            </a:pPr>
            <a:endParaRPr lang="en-US" sz="3638" dirty="0"/>
          </a:p>
          <a:p>
            <a:pPr marL="0" indent="0">
              <a:buNone/>
            </a:pPr>
            <a:r>
              <a:rPr lang="en-US" sz="3638" dirty="0" smtClean="0">
                <a:solidFill>
                  <a:srgbClr val="FF0000"/>
                </a:solidFill>
              </a:rPr>
              <a:t>Career sectors</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3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 paramedic work in?</a:t>
            </a:r>
          </a:p>
          <a:p>
            <a:pPr marL="0" indent="0">
              <a:buNone/>
            </a:pPr>
            <a:endParaRPr lang="en-US" sz="3638" dirty="0"/>
          </a:p>
          <a:p>
            <a:pPr marL="0" indent="0">
              <a:buNone/>
            </a:pPr>
            <a:r>
              <a:rPr lang="en-US" sz="2911" dirty="0" smtClean="0">
                <a:solidFill>
                  <a:srgbClr val="FF0000"/>
                </a:solidFill>
              </a:rPr>
              <a:t>A – Construction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Hospitality</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Creative Arts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Healthcare</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2687220" y="5296986"/>
            <a:ext cx="974684" cy="974684"/>
          </a:xfrm>
          <a:prstGeom prst="rect">
            <a:avLst/>
          </a:prstGeom>
        </p:spPr>
      </p:pic>
    </p:spTree>
    <p:extLst>
      <p:ext uri="{BB962C8B-B14F-4D97-AF65-F5344CB8AC3E}">
        <p14:creationId xmlns:p14="http://schemas.microsoft.com/office/powerpoint/2010/main" val="25363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an electrician work in?</a:t>
            </a:r>
          </a:p>
          <a:p>
            <a:pPr marL="0" indent="0">
              <a:buNone/>
            </a:pPr>
            <a:endParaRPr lang="en-US" sz="3638" dirty="0"/>
          </a:p>
          <a:p>
            <a:pPr marL="0" indent="0">
              <a:buNone/>
            </a:pPr>
            <a:r>
              <a:rPr lang="en-US" sz="2911" dirty="0" smtClean="0">
                <a:solidFill>
                  <a:srgbClr val="FF0000"/>
                </a:solidFill>
              </a:rPr>
              <a:t>A – Public Services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Construction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Education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Healthcare</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3152442" y="3404018"/>
            <a:ext cx="974684" cy="974684"/>
          </a:xfrm>
          <a:prstGeom prst="rect">
            <a:avLst/>
          </a:prstGeom>
        </p:spPr>
      </p:pic>
    </p:spTree>
    <p:extLst>
      <p:ext uri="{BB962C8B-B14F-4D97-AF65-F5344CB8AC3E}">
        <p14:creationId xmlns:p14="http://schemas.microsoft.com/office/powerpoint/2010/main" val="315985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 chef work in?</a:t>
            </a:r>
          </a:p>
          <a:p>
            <a:pPr marL="0" indent="0">
              <a:buNone/>
            </a:pPr>
            <a:endParaRPr lang="en-US" sz="3638" dirty="0"/>
          </a:p>
          <a:p>
            <a:pPr marL="0" indent="0">
              <a:buNone/>
            </a:pPr>
            <a:r>
              <a:rPr lang="en-US" sz="2911" dirty="0" smtClean="0">
                <a:solidFill>
                  <a:srgbClr val="FF0000"/>
                </a:solidFill>
              </a:rPr>
              <a:t>A – Healthcare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Construction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Hospitality</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Education</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2655137" y="4430713"/>
            <a:ext cx="974684" cy="974684"/>
          </a:xfrm>
          <a:prstGeom prst="rect">
            <a:avLst/>
          </a:prstGeom>
        </p:spPr>
      </p:pic>
    </p:spTree>
    <p:extLst>
      <p:ext uri="{BB962C8B-B14F-4D97-AF65-F5344CB8AC3E}">
        <p14:creationId xmlns:p14="http://schemas.microsoft.com/office/powerpoint/2010/main" val="362346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an app developer work in?</a:t>
            </a:r>
          </a:p>
          <a:p>
            <a:pPr marL="0" indent="0">
              <a:buNone/>
            </a:pPr>
            <a:endParaRPr lang="en-US" sz="3638" dirty="0"/>
          </a:p>
          <a:p>
            <a:pPr marL="0" indent="0">
              <a:buNone/>
            </a:pPr>
            <a:r>
              <a:rPr lang="en-US" sz="2911" dirty="0" smtClean="0">
                <a:solidFill>
                  <a:srgbClr val="FF0000"/>
                </a:solidFill>
              </a:rPr>
              <a:t>A – Education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Construction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Hospitality</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Digital/technology</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3794127" y="5296986"/>
            <a:ext cx="974684" cy="974684"/>
          </a:xfrm>
          <a:prstGeom prst="rect">
            <a:avLst/>
          </a:prstGeom>
        </p:spPr>
      </p:pic>
    </p:spTree>
    <p:extLst>
      <p:ext uri="{BB962C8B-B14F-4D97-AF65-F5344CB8AC3E}">
        <p14:creationId xmlns:p14="http://schemas.microsoft.com/office/powerpoint/2010/main" val="57408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What job sector would a fashion designer work in?</a:t>
            </a:r>
          </a:p>
          <a:p>
            <a:pPr marL="0" indent="0">
              <a:buNone/>
            </a:pPr>
            <a:endParaRPr lang="en-US" sz="3638" dirty="0"/>
          </a:p>
          <a:p>
            <a:pPr marL="0" indent="0">
              <a:buNone/>
            </a:pPr>
            <a:r>
              <a:rPr lang="en-US" sz="2911" dirty="0" smtClean="0">
                <a:solidFill>
                  <a:srgbClr val="FF0000"/>
                </a:solidFill>
              </a:rPr>
              <a:t>A – Education</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B – Creative Arts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C – Hospitality</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rPr>
              <a:t>D – Digital/technology</a:t>
            </a:r>
            <a:endParaRPr lang="en-US" sz="2911" dirty="0">
              <a:solidFill>
                <a:srgbClr val="FF0000"/>
              </a:solidFill>
            </a:endParaRPr>
          </a:p>
        </p:txBody>
      </p:sp>
      <p:pic>
        <p:nvPicPr>
          <p:cNvPr id="6" name="Picture 5"/>
          <p:cNvPicPr>
            <a:picLocks noChangeAspect="1"/>
          </p:cNvPicPr>
          <p:nvPr/>
        </p:nvPicPr>
        <p:blipFill>
          <a:blip r:embed="rId4"/>
          <a:stretch>
            <a:fillRect/>
          </a:stretch>
        </p:blipFill>
        <p:spPr>
          <a:xfrm>
            <a:off x="3004326" y="3404018"/>
            <a:ext cx="974684" cy="974684"/>
          </a:xfrm>
          <a:prstGeom prst="rect">
            <a:avLst/>
          </a:prstGeom>
        </p:spPr>
      </p:pic>
    </p:spTree>
    <p:extLst>
      <p:ext uri="{BB962C8B-B14F-4D97-AF65-F5344CB8AC3E}">
        <p14:creationId xmlns:p14="http://schemas.microsoft.com/office/powerpoint/2010/main" val="182998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8060957" y="1354512"/>
            <a:ext cx="3800455" cy="5360563"/>
          </a:xfrm>
          <a:prstGeom prst="rect">
            <a:avLst/>
          </a:prstGeom>
        </p:spPr>
      </p:pic>
      <p:sp>
        <p:nvSpPr>
          <p:cNvPr id="9" name="Content Placeholder 2"/>
          <p:cNvSpPr>
            <a:spLocks noGrp="1"/>
          </p:cNvSpPr>
          <p:nvPr>
            <p:ph idx="1"/>
          </p:nvPr>
        </p:nvSpPr>
        <p:spPr>
          <a:xfrm>
            <a:off x="670441" y="1262049"/>
            <a:ext cx="5874160" cy="5108844"/>
          </a:xfrm>
        </p:spPr>
        <p:txBody>
          <a:bodyPr>
            <a:normAutofit/>
          </a:bodyPr>
          <a:lstStyle/>
          <a:p>
            <a:pPr marL="0" indent="0">
              <a:buNone/>
            </a:pPr>
            <a:endParaRPr lang="en-US" sz="3638" dirty="0"/>
          </a:p>
          <a:p>
            <a:pPr marL="0" indent="0">
              <a:buNone/>
            </a:pPr>
            <a:r>
              <a:rPr lang="en-US" sz="3638" dirty="0"/>
              <a:t>You have 1 minute to think about the following question:</a:t>
            </a:r>
          </a:p>
          <a:p>
            <a:pPr marL="0" indent="0">
              <a:buNone/>
            </a:pPr>
            <a:endParaRPr lang="en-US" sz="3638" dirty="0"/>
          </a:p>
          <a:p>
            <a:pPr marL="0" indent="0">
              <a:buNone/>
            </a:pPr>
            <a:r>
              <a:rPr lang="en-US" sz="3638" b="1" dirty="0" smtClean="0"/>
              <a:t>“What do you think are the biggest career sectors in the UK?”</a:t>
            </a:r>
            <a:endParaRPr lang="en-US" sz="3638" b="1" dirty="0"/>
          </a:p>
          <a:p>
            <a:pPr marL="0" indent="0">
              <a:buNone/>
            </a:pPr>
            <a:endParaRPr lang="en-US" sz="3638" b="1" dirty="0"/>
          </a:p>
          <a:p>
            <a:pPr marL="0" indent="0">
              <a:buNone/>
            </a:pPr>
            <a:endParaRPr lang="en-US" sz="3638" b="1" dirty="0"/>
          </a:p>
          <a:p>
            <a:pPr marL="0" indent="0">
              <a:buNone/>
            </a:pPr>
            <a:endParaRPr lang="en-US" sz="3638" b="1" dirty="0"/>
          </a:p>
        </p:txBody>
      </p:sp>
    </p:spTree>
    <p:extLst>
      <p:ext uri="{BB962C8B-B14F-4D97-AF65-F5344CB8AC3E}">
        <p14:creationId xmlns:p14="http://schemas.microsoft.com/office/powerpoint/2010/main" val="181044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84959"/>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9457" y="1217934"/>
            <a:ext cx="5874008" cy="5108889"/>
          </a:xfrm>
        </p:spPr>
        <p:txBody>
          <a:bodyPr>
            <a:normAutofit fontScale="77500" lnSpcReduction="20000"/>
          </a:bodyPr>
          <a:lstStyle/>
          <a:p>
            <a:pPr marL="0" indent="0">
              <a:buNone/>
            </a:pPr>
            <a:r>
              <a:rPr lang="en-US" sz="3638" dirty="0"/>
              <a:t>With the person next to you, discuss your response to the question:</a:t>
            </a:r>
          </a:p>
          <a:p>
            <a:pPr marL="0" indent="0">
              <a:buNone/>
            </a:pPr>
            <a:endParaRPr lang="en-US" sz="3638" b="1" dirty="0" smtClean="0"/>
          </a:p>
          <a:p>
            <a:pPr marL="0" indent="0">
              <a:buNone/>
            </a:pPr>
            <a:r>
              <a:rPr lang="en-US" sz="3638" b="1" dirty="0"/>
              <a:t>“What do you think are the biggest career sectors in the UK?”</a:t>
            </a:r>
          </a:p>
          <a:p>
            <a:pPr marL="0" indent="0">
              <a:buNone/>
            </a:pPr>
            <a:endParaRPr lang="en-US" sz="3638" b="1" dirty="0"/>
          </a:p>
          <a:p>
            <a:pPr marL="0" indent="0">
              <a:buNone/>
            </a:pPr>
            <a:r>
              <a:rPr lang="en-US" sz="3638" dirty="0"/>
              <a:t>Remember to use your </a:t>
            </a:r>
            <a:r>
              <a:rPr lang="en-US" sz="3638" dirty="0" err="1"/>
              <a:t>oracy</a:t>
            </a:r>
            <a:r>
              <a:rPr lang="en-US" sz="3638" dirty="0"/>
              <a:t> </a:t>
            </a:r>
            <a:r>
              <a:rPr lang="en-US" sz="3638" dirty="0" err="1"/>
              <a:t>helpsheet</a:t>
            </a:r>
            <a:r>
              <a:rPr lang="en-US" sz="3638" dirty="0"/>
              <a:t> to add, build and challenge during the discussion.</a:t>
            </a:r>
          </a:p>
          <a:p>
            <a:pPr marL="0" indent="0">
              <a:buNone/>
            </a:pPr>
            <a:endParaRPr lang="en-US" sz="3638" b="1" dirty="0"/>
          </a:p>
          <a:p>
            <a:pPr marL="0" indent="0">
              <a:buNone/>
            </a:pPr>
            <a:r>
              <a:rPr lang="en-US" sz="3638" dirty="0"/>
              <a:t>Be ready to share your discussion with the class.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7446305" y="1217934"/>
            <a:ext cx="3844120" cy="5422154"/>
          </a:xfrm>
          <a:prstGeom prst="rect">
            <a:avLst/>
          </a:prstGeom>
        </p:spPr>
      </p:pic>
    </p:spTree>
    <p:extLst>
      <p:ext uri="{BB962C8B-B14F-4D97-AF65-F5344CB8AC3E}">
        <p14:creationId xmlns:p14="http://schemas.microsoft.com/office/powerpoint/2010/main" val="243407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6077"/>
            <a:ext cx="12191144" cy="6857517"/>
          </a:xfrm>
          <a:prstGeom prst="rect">
            <a:avLst/>
          </a:prstGeom>
        </p:spPr>
      </p:pic>
    </p:spTree>
    <p:extLst>
      <p:ext uri="{BB962C8B-B14F-4D97-AF65-F5344CB8AC3E}">
        <p14:creationId xmlns:p14="http://schemas.microsoft.com/office/powerpoint/2010/main" val="380384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 in the UK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596563"/>
          </a:xfrm>
          <a:prstGeom prst="rect">
            <a:avLst/>
          </a:prstGeom>
        </p:spPr>
        <p:txBody>
          <a:bodyPr vert="horz" lIns="91440" tIns="45720" rIns="91440" bIns="45720" rtlCol="0">
            <a:normAutofit fontScale="7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Across the UK, the career sectors with the biggest employment are:</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b="1" dirty="0" smtClean="0"/>
              <a:t>Healthcare</a:t>
            </a:r>
            <a:r>
              <a:rPr lang="en-US" sz="3638" dirty="0" smtClean="0"/>
              <a:t> – the NHS is the largest employer</a:t>
            </a:r>
          </a:p>
          <a:p>
            <a:pPr marL="742950" indent="-742950">
              <a:buFont typeface="Arial" panose="020B0604020202020204" pitchFamily="34" charset="0"/>
              <a:buAutoNum type="arabicPeriod"/>
            </a:pPr>
            <a:r>
              <a:rPr lang="en-US" sz="3638" b="1" dirty="0" smtClean="0"/>
              <a:t>Retail</a:t>
            </a:r>
            <a:r>
              <a:rPr lang="en-US" sz="3638" dirty="0" smtClean="0"/>
              <a:t> – supermarkets, high street shops</a:t>
            </a:r>
          </a:p>
          <a:p>
            <a:pPr marL="742950" indent="-742950">
              <a:buFont typeface="Arial" panose="020B0604020202020204" pitchFamily="34" charset="0"/>
              <a:buAutoNum type="arabicPeriod"/>
            </a:pPr>
            <a:r>
              <a:rPr lang="en-US" sz="3638" b="1" dirty="0" smtClean="0"/>
              <a:t>Education</a:t>
            </a:r>
            <a:r>
              <a:rPr lang="en-US" sz="3638" dirty="0" smtClean="0"/>
              <a:t> – schools, colleges, universities</a:t>
            </a:r>
          </a:p>
          <a:p>
            <a:pPr marL="742950" indent="-742950">
              <a:buFont typeface="Arial" panose="020B0604020202020204" pitchFamily="34" charset="0"/>
              <a:buAutoNum type="arabicPeriod"/>
            </a:pPr>
            <a:r>
              <a:rPr lang="en-US" sz="3638" b="1" dirty="0" smtClean="0"/>
              <a:t>Hospitality</a:t>
            </a:r>
            <a:r>
              <a:rPr lang="en-US" sz="3638" dirty="0" smtClean="0"/>
              <a:t> – hotels, restaurants and tourism</a:t>
            </a:r>
          </a:p>
          <a:p>
            <a:pPr marL="742950" indent="-742950">
              <a:buFont typeface="Arial" panose="020B0604020202020204" pitchFamily="34" charset="0"/>
              <a:buAutoNum type="arabicPeriod"/>
            </a:pPr>
            <a:r>
              <a:rPr lang="en-US" sz="3638" b="1" dirty="0" smtClean="0"/>
              <a:t>Manufacturing</a:t>
            </a:r>
            <a:r>
              <a:rPr lang="en-US" sz="3638" dirty="0" smtClean="0"/>
              <a:t> – factories, </a:t>
            </a:r>
            <a:r>
              <a:rPr lang="en-US" sz="3638" dirty="0" err="1" smtClean="0"/>
              <a:t>automotives</a:t>
            </a:r>
            <a:r>
              <a:rPr lang="en-US" sz="3638" dirty="0" smtClean="0"/>
              <a:t> and aerospace</a:t>
            </a:r>
          </a:p>
          <a:p>
            <a:pPr marL="742950" indent="-742950">
              <a:buFont typeface="Arial" panose="020B0604020202020204" pitchFamily="34" charset="0"/>
              <a:buAutoNum type="arabicPeriod"/>
            </a:pPr>
            <a:r>
              <a:rPr lang="en-US" sz="3638" b="1" dirty="0" smtClean="0"/>
              <a:t>Construction</a:t>
            </a:r>
            <a:r>
              <a:rPr lang="en-US" sz="3638" dirty="0" smtClean="0"/>
              <a:t> – builders, trades people</a:t>
            </a:r>
          </a:p>
          <a:p>
            <a:pPr marL="742950" indent="-742950">
              <a:buFont typeface="Arial" panose="020B0604020202020204" pitchFamily="34" charset="0"/>
              <a:buAutoNum type="arabicPeriod"/>
            </a:pPr>
            <a:r>
              <a:rPr lang="en-US" sz="3638" b="1" dirty="0" smtClean="0"/>
              <a:t>Digital/technology</a:t>
            </a:r>
            <a:r>
              <a:rPr lang="en-US" sz="3638" dirty="0" smtClean="0"/>
              <a:t> – app developers and software</a:t>
            </a:r>
          </a:p>
        </p:txBody>
      </p:sp>
    </p:spTree>
    <p:extLst>
      <p:ext uri="{BB962C8B-B14F-4D97-AF65-F5344CB8AC3E}">
        <p14:creationId xmlns:p14="http://schemas.microsoft.com/office/powerpoint/2010/main" val="404089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8060957" y="1354512"/>
            <a:ext cx="3800455" cy="5360563"/>
          </a:xfrm>
          <a:prstGeom prst="rect">
            <a:avLst/>
          </a:prstGeom>
        </p:spPr>
      </p:pic>
      <p:sp>
        <p:nvSpPr>
          <p:cNvPr id="9" name="Content Placeholder 2"/>
          <p:cNvSpPr>
            <a:spLocks noGrp="1"/>
          </p:cNvSpPr>
          <p:nvPr>
            <p:ph idx="1"/>
          </p:nvPr>
        </p:nvSpPr>
        <p:spPr>
          <a:xfrm>
            <a:off x="670441" y="1262049"/>
            <a:ext cx="5874160" cy="5108844"/>
          </a:xfrm>
        </p:spPr>
        <p:txBody>
          <a:bodyPr>
            <a:normAutofit/>
          </a:bodyPr>
          <a:lstStyle/>
          <a:p>
            <a:pPr marL="0" indent="0">
              <a:buNone/>
            </a:pPr>
            <a:endParaRPr lang="en-US" sz="3638" dirty="0"/>
          </a:p>
          <a:p>
            <a:pPr marL="0" indent="0">
              <a:buNone/>
            </a:pPr>
            <a:r>
              <a:rPr lang="en-US" sz="3638" dirty="0"/>
              <a:t>You have 1 minute to think about the following question:</a:t>
            </a:r>
          </a:p>
          <a:p>
            <a:pPr marL="0" indent="0">
              <a:buNone/>
            </a:pPr>
            <a:endParaRPr lang="en-US" sz="3638" dirty="0"/>
          </a:p>
          <a:p>
            <a:pPr marL="0" indent="0">
              <a:buNone/>
            </a:pPr>
            <a:r>
              <a:rPr lang="en-US" sz="3638" b="1" dirty="0" smtClean="0"/>
              <a:t>“What do you think are the biggest career sectors in Birmingham?”</a:t>
            </a:r>
            <a:endParaRPr lang="en-US" sz="3638" b="1" dirty="0"/>
          </a:p>
          <a:p>
            <a:pPr marL="0" indent="0">
              <a:buNone/>
            </a:pPr>
            <a:endParaRPr lang="en-US" sz="3638" b="1" dirty="0"/>
          </a:p>
          <a:p>
            <a:pPr marL="0" indent="0">
              <a:buNone/>
            </a:pPr>
            <a:endParaRPr lang="en-US" sz="3638" b="1" dirty="0"/>
          </a:p>
          <a:p>
            <a:pPr marL="0" indent="0">
              <a:buNone/>
            </a:pPr>
            <a:endParaRPr lang="en-US" sz="3638" b="1" dirty="0"/>
          </a:p>
        </p:txBody>
      </p:sp>
    </p:spTree>
    <p:extLst>
      <p:ext uri="{BB962C8B-B14F-4D97-AF65-F5344CB8AC3E}">
        <p14:creationId xmlns:p14="http://schemas.microsoft.com/office/powerpoint/2010/main" val="352035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84959"/>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9457" y="1217934"/>
            <a:ext cx="5874008" cy="5108889"/>
          </a:xfrm>
        </p:spPr>
        <p:txBody>
          <a:bodyPr>
            <a:normAutofit fontScale="77500" lnSpcReduction="20000"/>
          </a:bodyPr>
          <a:lstStyle/>
          <a:p>
            <a:pPr marL="0" indent="0">
              <a:buNone/>
            </a:pPr>
            <a:r>
              <a:rPr lang="en-US" sz="3638" dirty="0"/>
              <a:t>With the person next to you, discuss your response to the question:</a:t>
            </a:r>
          </a:p>
          <a:p>
            <a:pPr marL="0" indent="0">
              <a:buNone/>
            </a:pPr>
            <a:endParaRPr lang="en-US" sz="3638" b="1" dirty="0" smtClean="0"/>
          </a:p>
          <a:p>
            <a:pPr marL="0" indent="0">
              <a:buNone/>
            </a:pPr>
            <a:r>
              <a:rPr lang="en-US" sz="3638" b="1" dirty="0"/>
              <a:t>“What do you think are the biggest career sectors in Birmingham?”</a:t>
            </a:r>
          </a:p>
          <a:p>
            <a:pPr marL="0" indent="0">
              <a:buNone/>
            </a:pPr>
            <a:endParaRPr lang="en-US" sz="3638" b="1" dirty="0"/>
          </a:p>
          <a:p>
            <a:pPr marL="0" indent="0">
              <a:buNone/>
            </a:pPr>
            <a:r>
              <a:rPr lang="en-US" sz="3638" dirty="0"/>
              <a:t>Remember to use your </a:t>
            </a:r>
            <a:r>
              <a:rPr lang="en-US" sz="3638" dirty="0" err="1"/>
              <a:t>oracy</a:t>
            </a:r>
            <a:r>
              <a:rPr lang="en-US" sz="3638" dirty="0"/>
              <a:t> </a:t>
            </a:r>
            <a:r>
              <a:rPr lang="en-US" sz="3638" dirty="0" err="1"/>
              <a:t>helpsheet</a:t>
            </a:r>
            <a:r>
              <a:rPr lang="en-US" sz="3638" dirty="0"/>
              <a:t> to add, build and challenge during the discussion.</a:t>
            </a:r>
          </a:p>
          <a:p>
            <a:pPr marL="0" indent="0">
              <a:buNone/>
            </a:pPr>
            <a:endParaRPr lang="en-US" sz="3638" b="1" dirty="0"/>
          </a:p>
          <a:p>
            <a:pPr marL="0" indent="0">
              <a:buNone/>
            </a:pPr>
            <a:r>
              <a:rPr lang="en-US" sz="3638" dirty="0"/>
              <a:t>Be ready to share your discussion with the class.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7446305" y="1217934"/>
            <a:ext cx="3844120" cy="5422154"/>
          </a:xfrm>
          <a:prstGeom prst="rect">
            <a:avLst/>
          </a:prstGeom>
        </p:spPr>
      </p:pic>
    </p:spTree>
    <p:extLst>
      <p:ext uri="{BB962C8B-B14F-4D97-AF65-F5344CB8AC3E}">
        <p14:creationId xmlns:p14="http://schemas.microsoft.com/office/powerpoint/2010/main" val="25817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 in Birmingham</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596563"/>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In Birmingham, the career sectors with the biggest employment are:</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b="1" dirty="0" smtClean="0"/>
              <a:t>Manufacturing</a:t>
            </a:r>
            <a:r>
              <a:rPr lang="en-US" sz="3638" dirty="0" smtClean="0"/>
              <a:t> – particularly automotive due to Jaguar Land Rover and others.</a:t>
            </a:r>
          </a:p>
          <a:p>
            <a:pPr marL="742950" indent="-742950">
              <a:buFont typeface="Arial" panose="020B0604020202020204" pitchFamily="34" charset="0"/>
              <a:buAutoNum type="arabicPeriod"/>
            </a:pPr>
            <a:r>
              <a:rPr lang="en-US" sz="3638" b="1" dirty="0" smtClean="0"/>
              <a:t>Healthcare</a:t>
            </a:r>
            <a:r>
              <a:rPr lang="en-US" sz="3638" dirty="0" smtClean="0"/>
              <a:t> – two big hospitals – Birmingham Women’s and Children Hospital and Queen Elizabeth Hospital</a:t>
            </a:r>
          </a:p>
          <a:p>
            <a:pPr marL="742950" indent="-742950">
              <a:buFont typeface="Arial" panose="020B0604020202020204" pitchFamily="34" charset="0"/>
              <a:buAutoNum type="arabicPeriod"/>
            </a:pPr>
            <a:r>
              <a:rPr lang="en-US" sz="3638" b="1" dirty="0" smtClean="0"/>
              <a:t>Construction</a:t>
            </a:r>
            <a:r>
              <a:rPr lang="en-US" sz="3638" dirty="0" smtClean="0"/>
              <a:t> – particularly due to HS2 rail project and lots of major urban development projects</a:t>
            </a:r>
          </a:p>
          <a:p>
            <a:pPr marL="742950" indent="-742950">
              <a:buFont typeface="Arial" panose="020B0604020202020204" pitchFamily="34" charset="0"/>
              <a:buAutoNum type="arabicPeriod"/>
            </a:pPr>
            <a:r>
              <a:rPr lang="en-US" sz="3638" b="1" dirty="0" smtClean="0"/>
              <a:t>Education</a:t>
            </a:r>
            <a:r>
              <a:rPr lang="en-US" sz="3638" dirty="0" smtClean="0"/>
              <a:t> – large number of schools and 5 universities</a:t>
            </a:r>
          </a:p>
          <a:p>
            <a:pPr marL="742950" indent="-742950">
              <a:buFont typeface="Arial" panose="020B0604020202020204" pitchFamily="34" charset="0"/>
              <a:buAutoNum type="arabicPeriod"/>
            </a:pPr>
            <a:r>
              <a:rPr lang="en-US" sz="3638" b="1" dirty="0" smtClean="0"/>
              <a:t>Technology/digital</a:t>
            </a:r>
            <a:r>
              <a:rPr lang="en-US" sz="3638" dirty="0" smtClean="0"/>
              <a:t> – particularly in areas like </a:t>
            </a:r>
            <a:r>
              <a:rPr lang="en-US" sz="3638" dirty="0" err="1" smtClean="0"/>
              <a:t>Digbeth</a:t>
            </a:r>
            <a:r>
              <a:rPr lang="en-US" sz="3638" dirty="0" smtClean="0"/>
              <a:t> and what has been dubbed “Silicon Canal”</a:t>
            </a:r>
            <a:endParaRPr lang="en-US" sz="3638" b="1" dirty="0" smtClean="0"/>
          </a:p>
        </p:txBody>
      </p:sp>
    </p:spTree>
    <p:extLst>
      <p:ext uri="{BB962C8B-B14F-4D97-AF65-F5344CB8AC3E}">
        <p14:creationId xmlns:p14="http://schemas.microsoft.com/office/powerpoint/2010/main" val="307554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question:</a:t>
            </a:r>
          </a:p>
          <a:p>
            <a:pPr marL="1143000" indent="-1143000">
              <a:buFont typeface="Arial" panose="020B0604020202020204" pitchFamily="34" charset="0"/>
              <a:buAutoNum type="arabicPeriod"/>
            </a:pPr>
            <a:endParaRPr lang="en-US" sz="3600" dirty="0"/>
          </a:p>
          <a:p>
            <a:pPr marL="0" indent="0">
              <a:buNone/>
            </a:pPr>
            <a:r>
              <a:rPr lang="en-US" sz="3600" b="1" dirty="0" smtClean="0"/>
              <a:t>“What career sector would you like to work in and why?”</a:t>
            </a:r>
            <a:endParaRPr lang="en-US" sz="3600" b="1"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74257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career </a:t>
            </a:r>
            <a:r>
              <a:rPr lang="en-US" sz="4000" b="1" dirty="0" smtClean="0"/>
              <a:t>sector would </a:t>
            </a:r>
            <a:r>
              <a:rPr lang="en-US" sz="4000" b="1" dirty="0"/>
              <a:t>you like to work in and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sectors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6539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question:</a:t>
            </a:r>
          </a:p>
          <a:p>
            <a:pPr marL="1143000" indent="-1143000">
              <a:buFont typeface="Arial" panose="020B0604020202020204" pitchFamily="34" charset="0"/>
              <a:buAutoNum type="arabicPeriod"/>
            </a:pPr>
            <a:endParaRPr lang="en-US" sz="3600" dirty="0"/>
          </a:p>
          <a:p>
            <a:pPr marL="0" indent="0">
              <a:buNone/>
            </a:pPr>
            <a:r>
              <a:rPr lang="en-US" sz="3600" b="1" dirty="0" smtClean="0"/>
              <a:t>“What career sector would you not like to work in and why?”</a:t>
            </a:r>
            <a:endParaRPr lang="en-US" sz="3600" b="1"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57614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a:t>
            </a:r>
            <a:r>
              <a:rPr lang="en-US" sz="4000" b="1" dirty="0" smtClean="0"/>
              <a:t>career sector </a:t>
            </a:r>
            <a:r>
              <a:rPr lang="en-US" sz="4000" b="1" dirty="0"/>
              <a:t>would you </a:t>
            </a:r>
            <a:r>
              <a:rPr lang="en-US" sz="4000" b="1" dirty="0" smtClean="0"/>
              <a:t>not like </a:t>
            </a:r>
            <a:r>
              <a:rPr lang="en-US" sz="4000" b="1" dirty="0"/>
              <a:t>to work in and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sectors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90293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Choosing a career sector can be difficult.</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There are lots of things to consider when choosing.</a:t>
            </a:r>
          </a:p>
          <a:p>
            <a:pPr marL="0" indent="0">
              <a:buFont typeface="Arial" panose="020B0604020202020204" pitchFamily="34" charset="0"/>
              <a:buNone/>
            </a:pPr>
            <a:endParaRPr lang="en-US" sz="3638"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37614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sp>
        <p:nvSpPr>
          <p:cNvPr id="11" name="Content Placeholder 2"/>
          <p:cNvSpPr txBox="1">
            <a:spLocks/>
          </p:cNvSpPr>
          <p:nvPr/>
        </p:nvSpPr>
        <p:spPr>
          <a:xfrm>
            <a:off x="9673389" y="1480348"/>
            <a:ext cx="2518742"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While watching the video, write down some things to consider when choosing a career sector</a:t>
            </a:r>
          </a:p>
          <a:p>
            <a:pPr marL="0" indent="0">
              <a:buFont typeface="Arial" panose="020B0604020202020204" pitchFamily="34" charset="0"/>
              <a:buNone/>
            </a:pPr>
            <a:endParaRPr lang="en-US" sz="3638" dirty="0"/>
          </a:p>
          <a:p>
            <a:pPr marL="0" indent="0">
              <a:buFont typeface="Arial" panose="020B0604020202020204" pitchFamily="34" charset="0"/>
              <a:buNone/>
            </a:pPr>
            <a:endParaRPr lang="en-US" sz="3638" dirty="0" smtClean="0"/>
          </a:p>
        </p:txBody>
      </p:sp>
      <p:pic>
        <p:nvPicPr>
          <p:cNvPr id="3" name="P6ccfmejRiw"/>
          <p:cNvPicPr>
            <a:picLocks noRot="1" noChangeAspect="1"/>
          </p:cNvPicPr>
          <p:nvPr>
            <a:videoFile r:link="rId1"/>
          </p:nvPr>
        </p:nvPicPr>
        <p:blipFill>
          <a:blip r:embed="rId6"/>
          <a:stretch>
            <a:fillRect/>
          </a:stretch>
        </p:blipFill>
        <p:spPr>
          <a:xfrm>
            <a:off x="185685" y="1243615"/>
            <a:ext cx="9307291" cy="5235351"/>
          </a:xfrm>
          <a:prstGeom prst="rect">
            <a:avLst/>
          </a:prstGeom>
        </p:spPr>
      </p:pic>
    </p:spTree>
    <p:extLst>
      <p:ext uri="{BB962C8B-B14F-4D97-AF65-F5344CB8AC3E}">
        <p14:creationId xmlns:p14="http://schemas.microsoft.com/office/powerpoint/2010/main" val="107777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Future: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Introduction to careers and the world of work</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Different careers and sectors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Skills and qualities needed for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The importance of education and training</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1" y="1606368"/>
            <a:ext cx="1589465"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Workplace responsibilities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Dream jobs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Introduction to careers and the world of work</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Definitions of careers and world of work</a:t>
            </a:r>
          </a:p>
          <a:p>
            <a:pPr marL="138623" indent="-138623" defTabSz="554499">
              <a:lnSpc>
                <a:spcPct val="110000"/>
              </a:lnSpc>
              <a:spcBef>
                <a:spcPts val="607"/>
              </a:spcBef>
              <a:buFontTx/>
              <a:buChar char="-"/>
              <a:defRPr/>
            </a:pPr>
            <a:r>
              <a:rPr lang="en-US" sz="1940" b="1" dirty="0" smtClean="0">
                <a:solidFill>
                  <a:prstClr val="black"/>
                </a:solidFill>
                <a:latin typeface="Comic Sans MS"/>
              </a:rPr>
              <a:t>Identify different careers</a:t>
            </a:r>
          </a:p>
          <a:p>
            <a:pPr marL="138623" indent="-138623" defTabSz="554499">
              <a:lnSpc>
                <a:spcPct val="110000"/>
              </a:lnSpc>
              <a:spcBef>
                <a:spcPts val="607"/>
              </a:spcBef>
              <a:buFontTx/>
              <a:buChar char="-"/>
              <a:defRPr/>
            </a:pPr>
            <a:r>
              <a:rPr lang="en-US" sz="1940" b="1" dirty="0" err="1" smtClean="0">
                <a:solidFill>
                  <a:prstClr val="black"/>
                </a:solidFill>
                <a:latin typeface="Comic Sans MS"/>
              </a:rPr>
              <a:t>Recognise</a:t>
            </a:r>
            <a:r>
              <a:rPr lang="en-US" sz="1940" b="1" dirty="0" smtClean="0">
                <a:solidFill>
                  <a:prstClr val="black"/>
                </a:solidFill>
                <a:latin typeface="Comic Sans MS"/>
              </a:rPr>
              <a:t> how people get into careers</a:t>
            </a:r>
            <a:endParaRPr lang="en-US" sz="1940" b="1" dirty="0">
              <a:solidFill>
                <a:prstClr val="black"/>
              </a:solidFill>
              <a:latin typeface="Comic Sans MS"/>
            </a:endParaRP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545691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Choosing a career sector</a:t>
            </a:r>
            <a:endParaRPr sz="2426" spc="27" dirty="0"/>
          </a:p>
        </p:txBody>
      </p:sp>
      <p:sp>
        <p:nvSpPr>
          <p:cNvPr id="11" name="Content Placeholder 2"/>
          <p:cNvSpPr txBox="1">
            <a:spLocks/>
          </p:cNvSpPr>
          <p:nvPr/>
        </p:nvSpPr>
        <p:spPr>
          <a:xfrm>
            <a:off x="708797" y="1021521"/>
            <a:ext cx="11084458"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Match up the reasons for choosing a career sector</a:t>
            </a:r>
          </a:p>
        </p:txBody>
      </p:sp>
      <p:sp>
        <p:nvSpPr>
          <p:cNvPr id="12" name="Content Placeholder 2"/>
          <p:cNvSpPr txBox="1">
            <a:spLocks/>
          </p:cNvSpPr>
          <p:nvPr/>
        </p:nvSpPr>
        <p:spPr>
          <a:xfrm>
            <a:off x="670591" y="1826352"/>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Longevity and stability</a:t>
            </a:r>
          </a:p>
        </p:txBody>
      </p:sp>
      <p:sp>
        <p:nvSpPr>
          <p:cNvPr id="13" name="Content Placeholder 2"/>
          <p:cNvSpPr txBox="1">
            <a:spLocks/>
          </p:cNvSpPr>
          <p:nvPr/>
        </p:nvSpPr>
        <p:spPr>
          <a:xfrm>
            <a:off x="708797" y="2576858"/>
            <a:ext cx="4470135" cy="9750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Job satisfaction</a:t>
            </a:r>
          </a:p>
        </p:txBody>
      </p:sp>
      <p:sp>
        <p:nvSpPr>
          <p:cNvPr id="14" name="Content Placeholder 2"/>
          <p:cNvSpPr txBox="1">
            <a:spLocks/>
          </p:cNvSpPr>
          <p:nvPr/>
        </p:nvSpPr>
        <p:spPr>
          <a:xfrm>
            <a:off x="642077" y="3406955"/>
            <a:ext cx="4470135" cy="635506"/>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Career progression</a:t>
            </a:r>
          </a:p>
        </p:txBody>
      </p:sp>
      <p:sp>
        <p:nvSpPr>
          <p:cNvPr id="15" name="Content Placeholder 2"/>
          <p:cNvSpPr txBox="1">
            <a:spLocks/>
          </p:cNvSpPr>
          <p:nvPr/>
        </p:nvSpPr>
        <p:spPr>
          <a:xfrm>
            <a:off x="7171180" y="4174806"/>
            <a:ext cx="4470135" cy="975017"/>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Some sectors provide clearer or more varied pathways for career development</a:t>
            </a:r>
          </a:p>
        </p:txBody>
      </p:sp>
      <p:sp>
        <p:nvSpPr>
          <p:cNvPr id="16" name="Content Placeholder 2"/>
          <p:cNvSpPr txBox="1">
            <a:spLocks/>
          </p:cNvSpPr>
          <p:nvPr/>
        </p:nvSpPr>
        <p:spPr>
          <a:xfrm>
            <a:off x="7113873" y="1611599"/>
            <a:ext cx="4470135" cy="975017"/>
          </a:xfrm>
          <a:prstGeom prst="rect">
            <a:avLst/>
          </a:prstGeom>
        </p:spPr>
        <p:txBody>
          <a:bodyPr vert="horz" lIns="91440" tIns="45720" rIns="91440" bIns="45720" rtlCol="0">
            <a:normAutofit fontScale="6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Working in an industry that aligns with your passions or interests can be immensely satisfying</a:t>
            </a:r>
          </a:p>
        </p:txBody>
      </p:sp>
      <p:sp>
        <p:nvSpPr>
          <p:cNvPr id="17" name="Content Placeholder 2"/>
          <p:cNvSpPr txBox="1">
            <a:spLocks/>
          </p:cNvSpPr>
          <p:nvPr/>
        </p:nvSpPr>
        <p:spPr>
          <a:xfrm>
            <a:off x="7133292" y="6193889"/>
            <a:ext cx="4470135" cy="769366"/>
          </a:xfrm>
          <a:prstGeom prst="rect">
            <a:avLst/>
          </a:prstGeom>
        </p:spPr>
        <p:txBody>
          <a:bodyPr vert="horz" lIns="91440" tIns="45720" rIns="91440" bIns="45720" rtlCol="0">
            <a:normAutofit fontScale="7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Some industries have more staying power than others</a:t>
            </a:r>
          </a:p>
        </p:txBody>
      </p:sp>
      <p:cxnSp>
        <p:nvCxnSpPr>
          <p:cNvPr id="18" name="Straight Arrow Connector 17"/>
          <p:cNvCxnSpPr/>
          <p:nvPr/>
        </p:nvCxnSpPr>
        <p:spPr>
          <a:xfrm>
            <a:off x="4981181" y="2151038"/>
            <a:ext cx="2366103" cy="42799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689693" y="4407033"/>
            <a:ext cx="4470135" cy="635506"/>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Work – Life balance</a:t>
            </a:r>
          </a:p>
        </p:txBody>
      </p:sp>
      <p:sp>
        <p:nvSpPr>
          <p:cNvPr id="20" name="Content Placeholder 2"/>
          <p:cNvSpPr txBox="1">
            <a:spLocks/>
          </p:cNvSpPr>
          <p:nvPr/>
        </p:nvSpPr>
        <p:spPr>
          <a:xfrm>
            <a:off x="7171181" y="2367388"/>
            <a:ext cx="4470135" cy="975017"/>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Different industries have distinct work cultures</a:t>
            </a:r>
          </a:p>
        </p:txBody>
      </p:sp>
      <p:sp>
        <p:nvSpPr>
          <p:cNvPr id="22" name="Content Placeholder 2"/>
          <p:cNvSpPr txBox="1">
            <a:spLocks/>
          </p:cNvSpPr>
          <p:nvPr/>
        </p:nvSpPr>
        <p:spPr>
          <a:xfrm>
            <a:off x="708797" y="5240012"/>
            <a:ext cx="4470135" cy="635506"/>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Personal growth and development </a:t>
            </a:r>
          </a:p>
        </p:txBody>
      </p:sp>
      <p:sp>
        <p:nvSpPr>
          <p:cNvPr id="23" name="Content Placeholder 2"/>
          <p:cNvSpPr txBox="1">
            <a:spLocks/>
          </p:cNvSpPr>
          <p:nvPr/>
        </p:nvSpPr>
        <p:spPr>
          <a:xfrm>
            <a:off x="7186271" y="5096496"/>
            <a:ext cx="4470135" cy="975017"/>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smtClean="0"/>
              <a:t>Industries at the forefront of innovation and change often provide opportunities for continuous learning</a:t>
            </a:r>
          </a:p>
        </p:txBody>
      </p:sp>
      <p:cxnSp>
        <p:nvCxnSpPr>
          <p:cNvPr id="24" name="Straight Arrow Connector 23"/>
          <p:cNvCxnSpPr/>
          <p:nvPr/>
        </p:nvCxnSpPr>
        <p:spPr>
          <a:xfrm flipV="1">
            <a:off x="3701876" y="1787185"/>
            <a:ext cx="3645408" cy="11478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67117" y="2631624"/>
            <a:ext cx="2975655" cy="21430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330940" y="3670357"/>
            <a:ext cx="3016344" cy="7243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40056" y="5453284"/>
            <a:ext cx="3922319" cy="1017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708797" y="6113209"/>
            <a:ext cx="4470135" cy="635506"/>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Financial Prospects</a:t>
            </a:r>
          </a:p>
        </p:txBody>
      </p:sp>
      <p:sp>
        <p:nvSpPr>
          <p:cNvPr id="31" name="Content Placeholder 2"/>
          <p:cNvSpPr txBox="1">
            <a:spLocks/>
          </p:cNvSpPr>
          <p:nvPr/>
        </p:nvSpPr>
        <p:spPr>
          <a:xfrm>
            <a:off x="7195064" y="3394390"/>
            <a:ext cx="4470135" cy="975017"/>
          </a:xfrm>
          <a:prstGeom prst="rect">
            <a:avLst/>
          </a:prstGeom>
        </p:spPr>
        <p:txBody>
          <a:bodyPr vert="horz" lIns="91440" tIns="45720" rIns="91440" bIns="45720" rtlCol="0">
            <a:normAutofit fontScale="7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dirty="0" smtClean="0"/>
              <a:t>Chosen industry can dictate your earning potential</a:t>
            </a:r>
          </a:p>
        </p:txBody>
      </p:sp>
      <p:cxnSp>
        <p:nvCxnSpPr>
          <p:cNvPr id="35" name="Straight Arrow Connector 34"/>
          <p:cNvCxnSpPr/>
          <p:nvPr/>
        </p:nvCxnSpPr>
        <p:spPr>
          <a:xfrm flipV="1">
            <a:off x="4346402" y="3661201"/>
            <a:ext cx="3000882" cy="2778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4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Choosing a career sector</a:t>
            </a:r>
            <a:endParaRPr sz="2426" spc="27" dirty="0"/>
          </a:p>
        </p:txBody>
      </p:sp>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Some reasons for choosing a career sector are:</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Longevity and stability</a:t>
            </a:r>
          </a:p>
          <a:p>
            <a:pPr marL="742950" indent="-742950">
              <a:buFont typeface="Arial" panose="020B0604020202020204" pitchFamily="34" charset="0"/>
              <a:buAutoNum type="arabicPeriod"/>
            </a:pPr>
            <a:r>
              <a:rPr lang="en-US" sz="3638" dirty="0" smtClean="0"/>
              <a:t>Job satisfaction</a:t>
            </a:r>
          </a:p>
          <a:p>
            <a:pPr marL="742950" indent="-742950">
              <a:buFont typeface="Arial" panose="020B0604020202020204" pitchFamily="34" charset="0"/>
              <a:buAutoNum type="arabicPeriod"/>
            </a:pPr>
            <a:r>
              <a:rPr lang="en-US" sz="3638" dirty="0" smtClean="0"/>
              <a:t>Financial prospects</a:t>
            </a:r>
          </a:p>
          <a:p>
            <a:pPr marL="742950" indent="-742950">
              <a:buFont typeface="Arial" panose="020B0604020202020204" pitchFamily="34" charset="0"/>
              <a:buAutoNum type="arabicPeriod"/>
            </a:pPr>
            <a:r>
              <a:rPr lang="en-US" sz="3638" dirty="0" smtClean="0"/>
              <a:t>Career Progression</a:t>
            </a:r>
          </a:p>
          <a:p>
            <a:pPr marL="742950" indent="-742950">
              <a:buFont typeface="Arial" panose="020B0604020202020204" pitchFamily="34" charset="0"/>
              <a:buAutoNum type="arabicPeriod"/>
            </a:pPr>
            <a:r>
              <a:rPr lang="en-US" sz="3638" dirty="0" smtClean="0"/>
              <a:t>Work – life balance</a:t>
            </a:r>
          </a:p>
          <a:p>
            <a:pPr marL="742950" indent="-742950">
              <a:buFont typeface="Arial" panose="020B0604020202020204" pitchFamily="34" charset="0"/>
              <a:buAutoNum type="arabicPeriod"/>
            </a:pPr>
            <a:r>
              <a:rPr lang="en-US" sz="3638" dirty="0" smtClean="0"/>
              <a:t>Personal growth and development</a:t>
            </a:r>
          </a:p>
        </p:txBody>
      </p:sp>
      <p:sp>
        <p:nvSpPr>
          <p:cNvPr id="12" name="Content Placeholder 2"/>
          <p:cNvSpPr txBox="1">
            <a:spLocks/>
          </p:cNvSpPr>
          <p:nvPr/>
        </p:nvSpPr>
        <p:spPr>
          <a:xfrm>
            <a:off x="7202904" y="1261997"/>
            <a:ext cx="4989095" cy="5108889"/>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question:</a:t>
            </a:r>
          </a:p>
          <a:p>
            <a:pPr marL="1143000" indent="-1143000">
              <a:buFont typeface="Arial" panose="020B0604020202020204" pitchFamily="34" charset="0"/>
              <a:buAutoNum type="arabicPeriod"/>
            </a:pPr>
            <a:endParaRPr lang="en-US" sz="3600" dirty="0"/>
          </a:p>
          <a:p>
            <a:pPr marL="0" indent="0">
              <a:buNone/>
            </a:pPr>
            <a:r>
              <a:rPr lang="en-US" sz="3600" b="1" dirty="0" smtClean="0"/>
              <a:t>“What reason is most important for you when choosing a career sector? Why?”</a:t>
            </a:r>
            <a:endParaRPr lang="en-US" sz="3600" b="1" dirty="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41107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reason is most important for you when choosing a career sector?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Choosing a career sector</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2723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t>Dylan has always loved taking things apart and figuring out how they work. At home, he helped his uncle fix a motorbike, and at school, he enjoys science and design technology the most. When he left school at 16, he started an apprenticeship with Jaguar Land Rover in Solihull to train as a mechanical engineer. He likes learning by doing, and one day he hopes to help design eco-friendly electric cars.</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1143000" indent="-1143000">
              <a:buFont typeface="Arial" panose="020B0604020202020204" pitchFamily="34" charset="0"/>
              <a:buAutoNum type="arabicPeriod"/>
            </a:pPr>
            <a:endParaRPr lang="en-US" sz="3600" dirty="0"/>
          </a:p>
          <a:p>
            <a:pPr marL="0" indent="0">
              <a:buNone/>
            </a:pPr>
            <a:r>
              <a:rPr lang="en-US" sz="3600" b="1" dirty="0" smtClean="0"/>
              <a:t>- What is Dylan’s job?</a:t>
            </a:r>
          </a:p>
          <a:p>
            <a:pPr marL="0" indent="0">
              <a:buNone/>
            </a:pPr>
            <a:r>
              <a:rPr lang="en-US" sz="3600" b="1" dirty="0" smtClean="0"/>
              <a:t>- What career sector does Dylan work in?</a:t>
            </a:r>
          </a:p>
          <a:p>
            <a:pPr marL="0" indent="0">
              <a:buNone/>
            </a:pPr>
            <a:r>
              <a:rPr lang="en-US" sz="3600" b="1" dirty="0" smtClean="0"/>
              <a:t>- Why did Dylan choose this job sector?</a:t>
            </a:r>
            <a:endParaRPr lang="en-US" sz="3638" dirty="0" smtClean="0"/>
          </a:p>
        </p:txBody>
      </p:sp>
    </p:spTree>
    <p:extLst>
      <p:ext uri="{BB962C8B-B14F-4D97-AF65-F5344CB8AC3E}">
        <p14:creationId xmlns:p14="http://schemas.microsoft.com/office/powerpoint/2010/main" val="105914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t>Aaliyah is friendly, calm under pressure, and loves helping people. She volunteers at her local community centre in Birmingham and always knew she wanted to make a difference. After getting her GCSEs, she went to college to study health and social care, then went to university to become a nurse. She now works at Birmingham Children’s Hospital and says she loves making young patients smile</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0" indent="0">
              <a:buNone/>
            </a:pPr>
            <a:r>
              <a:rPr lang="en-US" sz="3600" b="1" dirty="0"/>
              <a:t>- What is </a:t>
            </a:r>
            <a:r>
              <a:rPr lang="en-US" sz="3600" b="1" dirty="0" smtClean="0"/>
              <a:t>Aaliyah’s </a:t>
            </a:r>
            <a:r>
              <a:rPr lang="en-US" sz="3600" b="1" dirty="0"/>
              <a:t>job?</a:t>
            </a:r>
          </a:p>
          <a:p>
            <a:pPr marL="0" indent="0">
              <a:buNone/>
            </a:pPr>
            <a:r>
              <a:rPr lang="en-US" sz="3600" b="1" dirty="0"/>
              <a:t>- What career sector does </a:t>
            </a:r>
            <a:r>
              <a:rPr lang="en-US" sz="3600" b="1" dirty="0" smtClean="0"/>
              <a:t>Aaliyah </a:t>
            </a:r>
            <a:r>
              <a:rPr lang="en-US" sz="3600" b="1" dirty="0"/>
              <a:t>work in?</a:t>
            </a:r>
          </a:p>
          <a:p>
            <a:pPr marL="0" indent="0">
              <a:buNone/>
            </a:pPr>
            <a:r>
              <a:rPr lang="en-US" sz="3600" b="1" dirty="0"/>
              <a:t>- Why did </a:t>
            </a:r>
            <a:r>
              <a:rPr lang="en-US" sz="3600" b="1" dirty="0" smtClean="0"/>
              <a:t>Aaliyah </a:t>
            </a:r>
            <a:r>
              <a:rPr lang="en-US" sz="3600" b="1" dirty="0"/>
              <a:t>choose this job sector</a:t>
            </a:r>
            <a:r>
              <a:rPr lang="en-US" sz="3600" b="1" dirty="0" smtClean="0"/>
              <a:t>?</a:t>
            </a:r>
            <a:endParaRPr lang="en-US" sz="3638" dirty="0"/>
          </a:p>
        </p:txBody>
      </p:sp>
    </p:spTree>
    <p:extLst>
      <p:ext uri="{BB962C8B-B14F-4D97-AF65-F5344CB8AC3E}">
        <p14:creationId xmlns:p14="http://schemas.microsoft.com/office/powerpoint/2010/main" val="255779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 - scenario</a:t>
            </a:r>
            <a:endParaRPr sz="2426" spc="27" dirty="0"/>
          </a:p>
        </p:txBody>
      </p:sp>
      <p:sp>
        <p:nvSpPr>
          <p:cNvPr id="11" name="Content Placeholder 2"/>
          <p:cNvSpPr txBox="1">
            <a:spLocks/>
          </p:cNvSpPr>
          <p:nvPr/>
        </p:nvSpPr>
        <p:spPr>
          <a:xfrm>
            <a:off x="670591" y="1261996"/>
            <a:ext cx="6775238" cy="5596003"/>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err="1"/>
              <a:t>Priya</a:t>
            </a:r>
            <a:r>
              <a:rPr lang="en-GB" sz="4000" dirty="0"/>
              <a:t> grew up in a large family where money was sometimes tight. She’s very ambitious and has always said she wants to earn a lot of money when she’s older so she can help her family, travel the world, and one day buy her own house. At school, she’s excellent at maths and problem-solving. After doing well in her GCSEs and A-levels, she got into a top university to study finance. </a:t>
            </a:r>
            <a:r>
              <a:rPr lang="en-GB" sz="4000" dirty="0" smtClean="0"/>
              <a:t>She is now an investment </a:t>
            </a:r>
            <a:r>
              <a:rPr lang="en-GB" sz="4000" dirty="0"/>
              <a:t>banker in London — a job that pays very well but also involves long hours and hard work.</a:t>
            </a:r>
            <a:endParaRPr lang="en-US" sz="3638" dirty="0" smtClean="0"/>
          </a:p>
        </p:txBody>
      </p:sp>
      <p:sp>
        <p:nvSpPr>
          <p:cNvPr id="12" name="Content Placeholder 2"/>
          <p:cNvSpPr txBox="1">
            <a:spLocks/>
          </p:cNvSpPr>
          <p:nvPr/>
        </p:nvSpPr>
        <p:spPr>
          <a:xfrm>
            <a:off x="7315199" y="1261435"/>
            <a:ext cx="4893261"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3600" dirty="0"/>
              <a:t>In the margin write “SYV” – This stands for “Secure Your Voice”</a:t>
            </a:r>
          </a:p>
          <a:p>
            <a:pPr marL="1143000" indent="-1143000">
              <a:buFont typeface="Arial" panose="020B0604020202020204" pitchFamily="34" charset="0"/>
              <a:buAutoNum type="arabicPeriod"/>
            </a:pPr>
            <a:r>
              <a:rPr lang="en-US" sz="3600" dirty="0"/>
              <a:t>Highlight “SYV”</a:t>
            </a:r>
          </a:p>
          <a:p>
            <a:pPr marL="1143000" indent="-1143000">
              <a:buFont typeface="Arial" panose="020B0604020202020204" pitchFamily="34" charset="0"/>
              <a:buAutoNum type="arabicPeriod"/>
            </a:pPr>
            <a:r>
              <a:rPr lang="en-US" sz="3600" dirty="0"/>
              <a:t>Answer the </a:t>
            </a:r>
            <a:r>
              <a:rPr lang="en-US" sz="3600" dirty="0" smtClean="0"/>
              <a:t>questions:</a:t>
            </a:r>
            <a:endParaRPr lang="en-US" sz="3600" dirty="0"/>
          </a:p>
          <a:p>
            <a:pPr marL="0" indent="0">
              <a:buNone/>
            </a:pPr>
            <a:r>
              <a:rPr lang="en-US" sz="3600" b="1" dirty="0"/>
              <a:t>- What is </a:t>
            </a:r>
            <a:r>
              <a:rPr lang="en-US" sz="3600" b="1" dirty="0" err="1" smtClean="0"/>
              <a:t>Priya’s</a:t>
            </a:r>
            <a:r>
              <a:rPr lang="en-US" sz="3600" b="1" dirty="0" smtClean="0"/>
              <a:t> </a:t>
            </a:r>
            <a:r>
              <a:rPr lang="en-US" sz="3600" b="1" dirty="0"/>
              <a:t>job?</a:t>
            </a:r>
          </a:p>
          <a:p>
            <a:pPr marL="0" indent="0">
              <a:buNone/>
            </a:pPr>
            <a:r>
              <a:rPr lang="en-US" sz="3600" b="1" dirty="0"/>
              <a:t>- What career sector does </a:t>
            </a:r>
            <a:r>
              <a:rPr lang="en-US" sz="3600" b="1" dirty="0" err="1" smtClean="0"/>
              <a:t>Priya</a:t>
            </a:r>
            <a:r>
              <a:rPr lang="en-US" sz="3600" b="1" dirty="0" smtClean="0"/>
              <a:t> </a:t>
            </a:r>
            <a:r>
              <a:rPr lang="en-US" sz="3600" b="1" dirty="0"/>
              <a:t>work in?</a:t>
            </a:r>
          </a:p>
          <a:p>
            <a:pPr marL="0" indent="0">
              <a:buNone/>
            </a:pPr>
            <a:r>
              <a:rPr lang="en-US" sz="3600" b="1" dirty="0"/>
              <a:t>- Why did </a:t>
            </a:r>
            <a:r>
              <a:rPr lang="en-US" sz="3600" b="1" dirty="0" err="1" smtClean="0"/>
              <a:t>Priya</a:t>
            </a:r>
            <a:r>
              <a:rPr lang="en-US" sz="3600" b="1" dirty="0" smtClean="0"/>
              <a:t> </a:t>
            </a:r>
            <a:r>
              <a:rPr lang="en-US" sz="3600" b="1" dirty="0"/>
              <a:t>choose this job sector</a:t>
            </a:r>
            <a:r>
              <a:rPr lang="en-US" sz="3600" b="1" dirty="0" smtClean="0"/>
              <a:t>?</a:t>
            </a:r>
            <a:endParaRPr lang="en-US" sz="3638" dirty="0"/>
          </a:p>
        </p:txBody>
      </p:sp>
    </p:spTree>
    <p:extLst>
      <p:ext uri="{BB962C8B-B14F-4D97-AF65-F5344CB8AC3E}">
        <p14:creationId xmlns:p14="http://schemas.microsoft.com/office/powerpoint/2010/main" val="101414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Careers and World of Work</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It is never to early to start thinking about potential jobs and careers.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Throughout your time at Hodge Hill College you will have lots of opportunities to explore careers and help to prepare you for entering the world of work.</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If you have any questions about careers please speak to </a:t>
            </a:r>
            <a:r>
              <a:rPr lang="en-US" sz="3638" dirty="0" err="1" smtClean="0"/>
              <a:t>Mrs</a:t>
            </a:r>
            <a:r>
              <a:rPr lang="en-US" sz="3638" dirty="0" smtClean="0"/>
              <a:t> Jamil or </a:t>
            </a:r>
            <a:r>
              <a:rPr lang="en-US" sz="3638" dirty="0" err="1" smtClean="0"/>
              <a:t>Mr</a:t>
            </a:r>
            <a:r>
              <a:rPr lang="en-US" sz="3638" dirty="0" smtClean="0"/>
              <a:t> </a:t>
            </a:r>
            <a:r>
              <a:rPr lang="en-US" sz="3638" dirty="0" err="1" smtClean="0"/>
              <a:t>Broadrick</a:t>
            </a:r>
            <a:endParaRPr lang="en-US" sz="3638" dirty="0" smtClean="0"/>
          </a:p>
        </p:txBody>
      </p:sp>
    </p:spTree>
    <p:extLst>
      <p:ext uri="{BB962C8B-B14F-4D97-AF65-F5344CB8AC3E}">
        <p14:creationId xmlns:p14="http://schemas.microsoft.com/office/powerpoint/2010/main" val="61035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In your books complete the following sentence:</a:t>
            </a:r>
          </a:p>
          <a:p>
            <a:pPr marL="0" indent="0">
              <a:buNone/>
            </a:pPr>
            <a:endParaRPr lang="en-US" sz="3638" dirty="0"/>
          </a:p>
          <a:p>
            <a:pPr marL="0" indent="0">
              <a:buNone/>
            </a:pPr>
            <a:endParaRPr lang="en-US" sz="3638" dirty="0" smtClean="0"/>
          </a:p>
          <a:p>
            <a:pPr marL="0" indent="0">
              <a:buNone/>
            </a:pPr>
            <a:r>
              <a:rPr lang="en-US" sz="3638" dirty="0" smtClean="0"/>
              <a:t>“I think the definition of a career sector is…”</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career sector?</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The definition of career sector is…</a:t>
            </a:r>
          </a:p>
          <a:p>
            <a:pPr marL="0" indent="0">
              <a:buNone/>
            </a:pPr>
            <a:endParaRPr lang="en-US" sz="3638" dirty="0"/>
          </a:p>
          <a:p>
            <a:pPr marL="0" indent="0">
              <a:buNone/>
            </a:pPr>
            <a:r>
              <a:rPr lang="en-US" sz="3638" dirty="0" smtClean="0"/>
              <a:t>“a broad grouping of industries and </a:t>
            </a:r>
            <a:r>
              <a:rPr lang="en-US" sz="3638" dirty="0" err="1" smtClean="0"/>
              <a:t>organisations</a:t>
            </a:r>
            <a:r>
              <a:rPr lang="en-US" sz="3638" dirty="0" smtClean="0"/>
              <a:t> in a similar type of work”</a:t>
            </a:r>
          </a:p>
          <a:p>
            <a:pPr marL="0" indent="0">
              <a:buNone/>
            </a:pPr>
            <a:endParaRPr lang="en-US" sz="3638" dirty="0"/>
          </a:p>
          <a:p>
            <a:pPr marL="0" indent="0">
              <a:buNone/>
            </a:pPr>
            <a:r>
              <a:rPr lang="en-US" sz="3638" dirty="0" smtClean="0"/>
              <a:t>It is not just one job</a:t>
            </a:r>
            <a:endParaRPr lang="en-US" sz="3638" dirty="0"/>
          </a:p>
          <a:p>
            <a:pPr marL="0" indent="0">
              <a:buNone/>
            </a:pPr>
            <a:endParaRPr lang="en-US" sz="3638" dirty="0"/>
          </a:p>
          <a:p>
            <a:pPr marL="0" indent="0">
              <a:buNone/>
            </a:pPr>
            <a:r>
              <a:rPr lang="en-US" sz="3638" b="1" dirty="0"/>
              <a:t>Task</a:t>
            </a:r>
            <a:r>
              <a:rPr lang="en-US" sz="3638" dirty="0"/>
              <a:t> – use your red pen to add to what you had written down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career sector?</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Tree>
    <p:extLst>
      <p:ext uri="{BB962C8B-B14F-4D97-AF65-F5344CB8AC3E}">
        <p14:creationId xmlns:p14="http://schemas.microsoft.com/office/powerpoint/2010/main" val="171740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827193"/>
          </a:xfrm>
        </p:spPr>
        <p:txBody>
          <a:bodyPr>
            <a:normAutofit fontScale="92500"/>
          </a:bodyPr>
          <a:lstStyle/>
          <a:p>
            <a:pPr marL="0" indent="0">
              <a:buNone/>
            </a:pPr>
            <a:r>
              <a:rPr lang="en-US" sz="3638" dirty="0"/>
              <a:t>This links to the Golden Thread of </a:t>
            </a:r>
            <a:r>
              <a:rPr lang="en-US" sz="3638" b="1" dirty="0"/>
              <a:t>“Secure your </a:t>
            </a:r>
            <a:r>
              <a:rPr lang="en-US" sz="3638" b="1" dirty="0" smtClean="0"/>
              <a:t>Future”</a:t>
            </a:r>
          </a:p>
          <a:p>
            <a:pPr marL="0" indent="0">
              <a:buNone/>
            </a:pPr>
            <a:endParaRPr lang="en-US" sz="3638" b="1" dirty="0">
              <a:solidFill>
                <a:srgbClr val="323232"/>
              </a:solidFill>
              <a:latin typeface="Calibri" panose="020F0502020204030204"/>
            </a:endParaRPr>
          </a:p>
          <a:p>
            <a:pPr marL="0" indent="0">
              <a:buNone/>
            </a:pPr>
            <a:r>
              <a:rPr lang="en-US" sz="3638" dirty="0" smtClean="0">
                <a:solidFill>
                  <a:srgbClr val="323232"/>
                </a:solidFill>
                <a:latin typeface="Calibri" panose="020F0502020204030204"/>
              </a:rPr>
              <a:t>This is really important for your future as what we will learn can clarify questions you had about different careers, what different jobs do and what will be expected of you when you are old enough to have a job or even run your own business</a:t>
            </a:r>
            <a:endParaRPr lang="en-US" sz="3638" dirty="0">
              <a:solidFill>
                <a:srgbClr val="323232"/>
              </a:solidFill>
              <a:latin typeface="Calibri" panose="020F0502020204030204"/>
            </a:endParaRP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are we learning about this?</a:t>
            </a:r>
            <a:endParaRPr sz="2426" spc="27" dirty="0"/>
          </a:p>
        </p:txBody>
      </p:sp>
      <p:pic>
        <p:nvPicPr>
          <p:cNvPr id="11" name="Picture 10"/>
          <p:cNvPicPr>
            <a:picLocks noChangeAspect="1"/>
          </p:cNvPicPr>
          <p:nvPr/>
        </p:nvPicPr>
        <p:blipFill>
          <a:blip r:embed="rId4"/>
          <a:stretch>
            <a:fillRect/>
          </a:stretch>
        </p:blipFill>
        <p:spPr>
          <a:xfrm>
            <a:off x="6650454" y="2754707"/>
            <a:ext cx="5529551" cy="1816765"/>
          </a:xfrm>
          <a:prstGeom prst="rect">
            <a:avLst/>
          </a:prstGeom>
        </p:spPr>
      </p:pic>
    </p:spTree>
    <p:extLst>
      <p:ext uri="{BB962C8B-B14F-4D97-AF65-F5344CB8AC3E}">
        <p14:creationId xmlns:p14="http://schemas.microsoft.com/office/powerpoint/2010/main" val="77975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8060957" y="1354512"/>
            <a:ext cx="3800455" cy="5360563"/>
          </a:xfrm>
          <a:prstGeom prst="rect">
            <a:avLst/>
          </a:prstGeom>
        </p:spPr>
      </p:pic>
      <p:sp>
        <p:nvSpPr>
          <p:cNvPr id="9" name="Content Placeholder 2"/>
          <p:cNvSpPr>
            <a:spLocks noGrp="1"/>
          </p:cNvSpPr>
          <p:nvPr>
            <p:ph idx="1"/>
          </p:nvPr>
        </p:nvSpPr>
        <p:spPr>
          <a:xfrm>
            <a:off x="670441" y="1262049"/>
            <a:ext cx="5874160" cy="5108844"/>
          </a:xfrm>
        </p:spPr>
        <p:txBody>
          <a:bodyPr>
            <a:normAutofit/>
          </a:bodyPr>
          <a:lstStyle/>
          <a:p>
            <a:pPr marL="0" indent="0">
              <a:buNone/>
            </a:pPr>
            <a:endParaRPr lang="en-US" sz="3638" dirty="0"/>
          </a:p>
          <a:p>
            <a:pPr marL="0" indent="0">
              <a:buNone/>
            </a:pPr>
            <a:r>
              <a:rPr lang="en-US" sz="3638" dirty="0"/>
              <a:t>You have 1 minute to think about the following question:</a:t>
            </a:r>
          </a:p>
          <a:p>
            <a:pPr marL="0" indent="0">
              <a:buNone/>
            </a:pPr>
            <a:endParaRPr lang="en-US" sz="3638" dirty="0"/>
          </a:p>
          <a:p>
            <a:pPr marL="0" indent="0">
              <a:buNone/>
            </a:pPr>
            <a:r>
              <a:rPr lang="en-US" sz="3638" b="1" dirty="0" smtClean="0"/>
              <a:t>“What career sectors do you know?”</a:t>
            </a:r>
            <a:endParaRPr lang="en-US" sz="3638" b="1" dirty="0"/>
          </a:p>
          <a:p>
            <a:pPr marL="0" indent="0">
              <a:buNone/>
            </a:pPr>
            <a:endParaRPr lang="en-US" sz="3638" b="1" dirty="0"/>
          </a:p>
          <a:p>
            <a:pPr marL="0" indent="0">
              <a:buNone/>
            </a:pPr>
            <a:endParaRPr lang="en-US" sz="3638" b="1" dirty="0"/>
          </a:p>
          <a:p>
            <a:pPr marL="0" indent="0">
              <a:buNone/>
            </a:pPr>
            <a:endParaRPr lang="en-US" sz="3638" b="1" dirty="0"/>
          </a:p>
        </p:txBody>
      </p:sp>
    </p:spTree>
    <p:extLst>
      <p:ext uri="{BB962C8B-B14F-4D97-AF65-F5344CB8AC3E}">
        <p14:creationId xmlns:p14="http://schemas.microsoft.com/office/powerpoint/2010/main" val="64875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84959"/>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sz="1092"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9457" y="1217934"/>
            <a:ext cx="5874008" cy="5108889"/>
          </a:xfrm>
        </p:spPr>
        <p:txBody>
          <a:bodyPr>
            <a:normAutofit fontScale="77500" lnSpcReduction="20000"/>
          </a:bodyPr>
          <a:lstStyle/>
          <a:p>
            <a:pPr marL="0" indent="0">
              <a:buNone/>
            </a:pPr>
            <a:r>
              <a:rPr lang="en-US" sz="3638" dirty="0"/>
              <a:t>With the person next to you, discuss your response to the question:</a:t>
            </a:r>
          </a:p>
          <a:p>
            <a:pPr marL="0" indent="0">
              <a:buNone/>
            </a:pPr>
            <a:endParaRPr lang="en-US" sz="3638" b="1" dirty="0" smtClean="0"/>
          </a:p>
          <a:p>
            <a:pPr marL="0" indent="0">
              <a:buNone/>
            </a:pPr>
            <a:r>
              <a:rPr lang="en-US" sz="3638" b="1" dirty="0"/>
              <a:t>“What career sectors do you know?”</a:t>
            </a:r>
          </a:p>
          <a:p>
            <a:pPr marL="0" indent="0">
              <a:buNone/>
            </a:pPr>
            <a:endParaRPr lang="en-US" sz="3638" b="1" dirty="0"/>
          </a:p>
          <a:p>
            <a:pPr marL="0" indent="0">
              <a:buNone/>
            </a:pPr>
            <a:r>
              <a:rPr lang="en-US" sz="3638" dirty="0"/>
              <a:t>Remember to use your </a:t>
            </a:r>
            <a:r>
              <a:rPr lang="en-US" sz="3638" dirty="0" err="1"/>
              <a:t>oracy</a:t>
            </a:r>
            <a:r>
              <a:rPr lang="en-US" sz="3638" dirty="0"/>
              <a:t> </a:t>
            </a:r>
            <a:r>
              <a:rPr lang="en-US" sz="3638" dirty="0" err="1"/>
              <a:t>helpsheet</a:t>
            </a:r>
            <a:r>
              <a:rPr lang="en-US" sz="3638" dirty="0"/>
              <a:t> to add, build and challenge during the discussion.</a:t>
            </a:r>
          </a:p>
          <a:p>
            <a:pPr marL="0" indent="0">
              <a:buNone/>
            </a:pPr>
            <a:endParaRPr lang="en-US" sz="3638" b="1" dirty="0"/>
          </a:p>
          <a:p>
            <a:pPr marL="0" indent="0">
              <a:buNone/>
            </a:pPr>
            <a:r>
              <a:rPr lang="en-US" sz="3638" dirty="0"/>
              <a:t>Be ready to share your discussion with the class.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Discussion Point</a:t>
            </a:r>
            <a:endParaRPr sz="2426" spc="27" dirty="0"/>
          </a:p>
        </p:txBody>
      </p:sp>
      <p:pic>
        <p:nvPicPr>
          <p:cNvPr id="5" name="Picture 4"/>
          <p:cNvPicPr>
            <a:picLocks noChangeAspect="1"/>
          </p:cNvPicPr>
          <p:nvPr/>
        </p:nvPicPr>
        <p:blipFill>
          <a:blip r:embed="rId4"/>
          <a:stretch>
            <a:fillRect/>
          </a:stretch>
        </p:blipFill>
        <p:spPr>
          <a:xfrm>
            <a:off x="7446305" y="1217934"/>
            <a:ext cx="3844120" cy="5422154"/>
          </a:xfrm>
          <a:prstGeom prst="rect">
            <a:avLst/>
          </a:prstGeom>
        </p:spPr>
      </p:pic>
    </p:spTree>
    <p:extLst>
      <p:ext uri="{BB962C8B-B14F-4D97-AF65-F5344CB8AC3E}">
        <p14:creationId xmlns:p14="http://schemas.microsoft.com/office/powerpoint/2010/main" val="72288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Career Sectors</a:t>
            </a:r>
            <a:endParaRPr sz="2426" spc="27" dirty="0"/>
          </a:p>
        </p:txBody>
      </p:sp>
      <p:pic>
        <p:nvPicPr>
          <p:cNvPr id="2" name="Picture 1"/>
          <p:cNvPicPr>
            <a:picLocks noChangeAspect="1"/>
          </p:cNvPicPr>
          <p:nvPr/>
        </p:nvPicPr>
        <p:blipFill>
          <a:blip r:embed="rId4"/>
          <a:stretch>
            <a:fillRect/>
          </a:stretch>
        </p:blipFill>
        <p:spPr>
          <a:xfrm>
            <a:off x="7805687" y="1387929"/>
            <a:ext cx="2857500" cy="1600200"/>
          </a:xfrm>
          <a:prstGeom prst="rect">
            <a:avLst/>
          </a:prstGeom>
        </p:spPr>
      </p:pic>
      <p:pic>
        <p:nvPicPr>
          <p:cNvPr id="4" name="Picture 3"/>
          <p:cNvPicPr>
            <a:picLocks noChangeAspect="1"/>
          </p:cNvPicPr>
          <p:nvPr/>
        </p:nvPicPr>
        <p:blipFill>
          <a:blip r:embed="rId5"/>
          <a:stretch>
            <a:fillRect/>
          </a:stretch>
        </p:blipFill>
        <p:spPr>
          <a:xfrm>
            <a:off x="8582025" y="2988129"/>
            <a:ext cx="3028950" cy="1514475"/>
          </a:xfrm>
          <a:prstGeom prst="rect">
            <a:avLst/>
          </a:prstGeom>
        </p:spPr>
      </p:pic>
      <p:pic>
        <p:nvPicPr>
          <p:cNvPr id="5" name="Picture 4"/>
          <p:cNvPicPr>
            <a:picLocks noChangeAspect="1"/>
          </p:cNvPicPr>
          <p:nvPr/>
        </p:nvPicPr>
        <p:blipFill>
          <a:blip r:embed="rId6"/>
          <a:stretch>
            <a:fillRect/>
          </a:stretch>
        </p:blipFill>
        <p:spPr>
          <a:xfrm>
            <a:off x="7805687" y="4483554"/>
            <a:ext cx="2828925" cy="1619250"/>
          </a:xfrm>
          <a:prstGeom prst="rect">
            <a:avLst/>
          </a:prstGeom>
        </p:spPr>
      </p:pic>
      <p:sp>
        <p:nvSpPr>
          <p:cNvPr id="11" name="Content Placeholder 2"/>
          <p:cNvSpPr txBox="1">
            <a:spLocks/>
          </p:cNvSpPr>
          <p:nvPr/>
        </p:nvSpPr>
        <p:spPr>
          <a:xfrm>
            <a:off x="670591" y="1261997"/>
            <a:ext cx="6775238"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Some career sectors are:</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Healthcare</a:t>
            </a:r>
          </a:p>
          <a:p>
            <a:pPr marL="742950" indent="-742950">
              <a:buFont typeface="Arial" panose="020B0604020202020204" pitchFamily="34" charset="0"/>
              <a:buAutoNum type="arabicPeriod"/>
            </a:pPr>
            <a:r>
              <a:rPr lang="en-US" sz="3638" dirty="0" smtClean="0"/>
              <a:t>Education</a:t>
            </a:r>
          </a:p>
          <a:p>
            <a:pPr marL="742950" indent="-742950">
              <a:buFont typeface="Arial" panose="020B0604020202020204" pitchFamily="34" charset="0"/>
              <a:buAutoNum type="arabicPeriod"/>
            </a:pPr>
            <a:r>
              <a:rPr lang="en-US" sz="3638" dirty="0" smtClean="0"/>
              <a:t>Construction</a:t>
            </a:r>
          </a:p>
          <a:p>
            <a:pPr marL="742950" indent="-742950">
              <a:buFont typeface="Arial" panose="020B0604020202020204" pitchFamily="34" charset="0"/>
              <a:buAutoNum type="arabicPeriod"/>
            </a:pPr>
            <a:r>
              <a:rPr lang="en-US" sz="3638" dirty="0" smtClean="0"/>
              <a:t>Digital/technology</a:t>
            </a:r>
          </a:p>
          <a:p>
            <a:pPr marL="742950" indent="-742950">
              <a:buFont typeface="Arial" panose="020B0604020202020204" pitchFamily="34" charset="0"/>
              <a:buAutoNum type="arabicPeriod"/>
            </a:pPr>
            <a:r>
              <a:rPr lang="en-US" sz="3638" dirty="0" smtClean="0"/>
              <a:t>Creative Arts</a:t>
            </a:r>
          </a:p>
          <a:p>
            <a:pPr marL="742950" indent="-742950">
              <a:buFont typeface="Arial" panose="020B0604020202020204" pitchFamily="34" charset="0"/>
              <a:buAutoNum type="arabicPeriod"/>
            </a:pPr>
            <a:r>
              <a:rPr lang="en-US" sz="3638" dirty="0" smtClean="0"/>
              <a:t>Public services</a:t>
            </a:r>
          </a:p>
          <a:p>
            <a:pPr marL="742950" indent="-742950">
              <a:buFont typeface="Arial" panose="020B0604020202020204" pitchFamily="34" charset="0"/>
              <a:buAutoNum type="arabicPeriod"/>
            </a:pPr>
            <a:r>
              <a:rPr lang="en-US" sz="3638" dirty="0" smtClean="0"/>
              <a:t>Hospitality</a:t>
            </a:r>
          </a:p>
        </p:txBody>
      </p:sp>
    </p:spTree>
    <p:extLst>
      <p:ext uri="{BB962C8B-B14F-4D97-AF65-F5344CB8AC3E}">
        <p14:creationId xmlns:p14="http://schemas.microsoft.com/office/powerpoint/2010/main" val="99062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1986</Words>
  <Application>Microsoft Office PowerPoint</Application>
  <PresentationFormat>Widescreen</PresentationFormat>
  <Paragraphs>305</Paragraphs>
  <Slides>37</Slides>
  <Notes>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Comic Sans MS</vt:lpstr>
      <vt:lpstr>Franklin Gothic Book</vt:lpstr>
      <vt:lpstr>Lato</vt:lpstr>
      <vt:lpstr>3_Office Theme</vt:lpstr>
      <vt:lpstr>Office Theme</vt:lpstr>
      <vt:lpstr>PowerPoint Presentation</vt:lpstr>
      <vt:lpstr>PowerPoint Presentation</vt:lpstr>
      <vt:lpstr>PowerPoint Presentation</vt:lpstr>
      <vt:lpstr>What is a career sector?</vt:lpstr>
      <vt:lpstr>What is a career sector?</vt:lpstr>
      <vt:lpstr>Why are we learning about this?</vt:lpstr>
      <vt:lpstr>Discussion Point</vt:lpstr>
      <vt:lpstr>Discussion Point</vt:lpstr>
      <vt:lpstr>Career Sectors</vt:lpstr>
      <vt:lpstr>Career Sectors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Discussion Point</vt:lpstr>
      <vt:lpstr>Discussion Point</vt:lpstr>
      <vt:lpstr>Career Sectors in the UK</vt:lpstr>
      <vt:lpstr>Discussion Point</vt:lpstr>
      <vt:lpstr>Discussion Point</vt:lpstr>
      <vt:lpstr>Career Sectors in Birmingham</vt:lpstr>
      <vt:lpstr>Career Sectors</vt:lpstr>
      <vt:lpstr>Careers sectors</vt:lpstr>
      <vt:lpstr>Career Sectors</vt:lpstr>
      <vt:lpstr>Careers sectors</vt:lpstr>
      <vt:lpstr>Career Sectors</vt:lpstr>
      <vt:lpstr>Career Sectors</vt:lpstr>
      <vt:lpstr>Choosing a career sector</vt:lpstr>
      <vt:lpstr>Choosing a career sector</vt:lpstr>
      <vt:lpstr>Choosing a career sector</vt:lpstr>
      <vt:lpstr>Careers and World of Work - scenario</vt:lpstr>
      <vt:lpstr>Careers and World of Work - scenario</vt:lpstr>
      <vt:lpstr>Careers and World of Work - scenario</vt:lpstr>
      <vt:lpstr>Careers and World of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84</cp:revision>
  <dcterms:created xsi:type="dcterms:W3CDTF">2024-08-15T13:31:51Z</dcterms:created>
  <dcterms:modified xsi:type="dcterms:W3CDTF">2025-04-14T10:01:40Z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