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828" r:id="rId3"/>
  </p:sldMasterIdLst>
  <p:notesMasterIdLst>
    <p:notesMasterId r:id="rId45"/>
  </p:notesMasterIdLst>
  <p:sldIdLst>
    <p:sldId id="425" r:id="rId4"/>
    <p:sldId id="426" r:id="rId5"/>
    <p:sldId id="427" r:id="rId6"/>
    <p:sldId id="332" r:id="rId7"/>
    <p:sldId id="431" r:id="rId8"/>
    <p:sldId id="430" r:id="rId9"/>
    <p:sldId id="397" r:id="rId10"/>
    <p:sldId id="440" r:id="rId11"/>
    <p:sldId id="441" r:id="rId12"/>
    <p:sldId id="442" r:id="rId13"/>
    <p:sldId id="434" r:id="rId14"/>
    <p:sldId id="363" r:id="rId15"/>
    <p:sldId id="364" r:id="rId16"/>
    <p:sldId id="443" r:id="rId17"/>
    <p:sldId id="444" r:id="rId18"/>
    <p:sldId id="445" r:id="rId19"/>
    <p:sldId id="446" r:id="rId20"/>
    <p:sldId id="447" r:id="rId21"/>
    <p:sldId id="448" r:id="rId22"/>
    <p:sldId id="449" r:id="rId23"/>
    <p:sldId id="468" r:id="rId24"/>
    <p:sldId id="450" r:id="rId25"/>
    <p:sldId id="451" r:id="rId26"/>
    <p:sldId id="452" r:id="rId27"/>
    <p:sldId id="453" r:id="rId28"/>
    <p:sldId id="454" r:id="rId29"/>
    <p:sldId id="455" r:id="rId30"/>
    <p:sldId id="456" r:id="rId31"/>
    <p:sldId id="457" r:id="rId32"/>
    <p:sldId id="470" r:id="rId33"/>
    <p:sldId id="458" r:id="rId34"/>
    <p:sldId id="460" r:id="rId35"/>
    <p:sldId id="462" r:id="rId36"/>
    <p:sldId id="461" r:id="rId37"/>
    <p:sldId id="463" r:id="rId38"/>
    <p:sldId id="464" r:id="rId39"/>
    <p:sldId id="465" r:id="rId40"/>
    <p:sldId id="466" r:id="rId41"/>
    <p:sldId id="469" r:id="rId42"/>
    <p:sldId id="424"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dK+7DWumkKlnD4wMAmEQg==" hashData="jm54KIsYYIJQwVsQ0M310dDIB+5vLt3UT2gZ0GfUsM+fr/DL3Rd3hJlyVQOaAGEAVc/7NlrOATDFl91ib/WYs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https://www.youtube.com/watch?v=f3dBPulbLSk</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8</a:t>
            </a:fld>
            <a:endParaRPr lang="en-GB"/>
          </a:p>
        </p:txBody>
      </p:sp>
    </p:spTree>
    <p:extLst>
      <p:ext uri="{BB962C8B-B14F-4D97-AF65-F5344CB8AC3E}">
        <p14:creationId xmlns:p14="http://schemas.microsoft.com/office/powerpoint/2010/main" val="243871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f3dBPulbLSk?si=vLiHJJFhxaFNQJTa" TargetMode="Externa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What is social health</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Wellbeing</a:t>
              </a: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265014"/>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solidFill>
                  <a:prstClr val="black"/>
                </a:solidFill>
                <a:latin typeface="Franklin Gothic Book" panose="020B0503020102020204" pitchFamily="34" charset="0"/>
              </a:rPr>
              <a:t>“</a:t>
            </a:r>
            <a:r>
              <a:rPr lang="en-US" sz="2400" dirty="0"/>
              <a:t>a state of mental well being that enables people to cope with the stresses of life, </a:t>
            </a:r>
            <a:r>
              <a:rPr lang="en-US" sz="2400" dirty="0" err="1"/>
              <a:t>realise</a:t>
            </a:r>
            <a:r>
              <a:rPr lang="en-US" sz="2400" dirty="0"/>
              <a:t> their abilities, learn well and work well and contribute to their community”</a:t>
            </a: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dirty="0" smtClean="0">
                <a:solidFill>
                  <a:prstClr val="black"/>
                </a:solidFill>
                <a:latin typeface="Franklin Gothic Book" panose="020B0503020102020204" pitchFamily="34" charset="0"/>
              </a:rPr>
              <a:t>What parts of the body sweat the most</a:t>
            </a:r>
            <a:endParaRPr lang="en-US" sz="2426"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toothpaste should include fluoride</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715289" y="4086232"/>
            <a:ext cx="11087909" cy="12000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Mental Health</a:t>
            </a:r>
            <a:endParaRPr lang="en-GB" sz="1940" b="1" kern="0" dirty="0">
              <a:solidFill>
                <a:prstClr val="white"/>
              </a:solidFill>
              <a:latin typeface="Calibri" panose="020F0502020204030204"/>
            </a:endParaRPr>
          </a:p>
        </p:txBody>
      </p:sp>
      <p:sp>
        <p:nvSpPr>
          <p:cNvPr id="22" name="Rectangle 21"/>
          <p:cNvSpPr/>
          <p:nvPr/>
        </p:nvSpPr>
        <p:spPr>
          <a:xfrm>
            <a:off x="650383" y="5225366"/>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Feet, armpits, genitals</a:t>
            </a:r>
            <a:endParaRPr lang="en-GB" sz="1940" b="1" kern="0" dirty="0">
              <a:solidFill>
                <a:prstClr val="white"/>
              </a:solidFill>
              <a:latin typeface="Calibri" panose="020F0502020204030204"/>
            </a:endParaRPr>
          </a:p>
        </p:txBody>
      </p:sp>
      <p:sp>
        <p:nvSpPr>
          <p:cNvPr id="24" name="Rectangle 23"/>
          <p:cNvSpPr/>
          <p:nvPr/>
        </p:nvSpPr>
        <p:spPr>
          <a:xfrm>
            <a:off x="642616" y="5982787"/>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765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Benefits of social health are:</a:t>
            </a:r>
          </a:p>
          <a:p>
            <a:pPr marL="0" indent="0">
              <a:buNone/>
            </a:pPr>
            <a:endParaRPr lang="en-US" sz="3638" dirty="0"/>
          </a:p>
          <a:p>
            <a:pPr marL="742950" indent="-742950">
              <a:buAutoNum type="arabicPeriod"/>
            </a:pPr>
            <a:r>
              <a:rPr lang="en-US" sz="3638" dirty="0" smtClean="0"/>
              <a:t>Eat a healthier diet</a:t>
            </a:r>
          </a:p>
          <a:p>
            <a:pPr marL="742950" indent="-742950">
              <a:buAutoNum type="arabicPeriod"/>
            </a:pPr>
            <a:r>
              <a:rPr lang="en-US" sz="3638" dirty="0" smtClean="0"/>
              <a:t>Be more physical active</a:t>
            </a:r>
          </a:p>
          <a:p>
            <a:pPr marL="742950" indent="-742950">
              <a:buAutoNum type="arabicPeriod"/>
            </a:pPr>
            <a:r>
              <a:rPr lang="en-US" sz="3638" dirty="0" smtClean="0"/>
              <a:t>Less likely to smoke/vape</a:t>
            </a:r>
          </a:p>
          <a:p>
            <a:pPr marL="742950" indent="-742950">
              <a:buAutoNum type="arabicPeriod"/>
            </a:pPr>
            <a:r>
              <a:rPr lang="en-US" sz="3638" dirty="0" smtClean="0"/>
              <a:t>Manage stress</a:t>
            </a:r>
          </a:p>
          <a:p>
            <a:pPr marL="742950" indent="-742950">
              <a:buAutoNum type="arabicPeriod"/>
            </a:pPr>
            <a:r>
              <a:rPr lang="en-US" sz="3638" dirty="0" smtClean="0"/>
              <a:t>Lower risk of major health problems</a:t>
            </a:r>
          </a:p>
          <a:p>
            <a:pPr marL="742950" indent="-742950">
              <a:buAutoNum type="arabicPeriod"/>
            </a:pPr>
            <a:r>
              <a:rPr lang="en-US" sz="3638" dirty="0" smtClean="0"/>
              <a:t>Overall happier life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sp>
        <p:nvSpPr>
          <p:cNvPr id="14" name="Content Placeholder 2"/>
          <p:cNvSpPr txBox="1">
            <a:spLocks/>
          </p:cNvSpPr>
          <p:nvPr/>
        </p:nvSpPr>
        <p:spPr>
          <a:xfrm>
            <a:off x="7071987" y="1072405"/>
            <a:ext cx="4896855" cy="604978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Add to your list in red pen and number the benefits in order of what you think is most important.</a:t>
            </a:r>
            <a:endParaRPr lang="en-US" sz="6000" dirty="0"/>
          </a:p>
          <a:p>
            <a:pPr marL="0" indent="0">
              <a:buNone/>
            </a:pPr>
            <a:endParaRPr lang="en-US" sz="6000" dirty="0" smtClean="0"/>
          </a:p>
        </p:txBody>
      </p:sp>
    </p:spTree>
    <p:extLst>
      <p:ext uri="{BB962C8B-B14F-4D97-AF65-F5344CB8AC3E}">
        <p14:creationId xmlns:p14="http://schemas.microsoft.com/office/powerpoint/2010/main" val="48599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benefit of social health do you think is most important? Why?”</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6539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2911" dirty="0" smtClean="0"/>
              <a:t>“</a:t>
            </a:r>
            <a:r>
              <a:rPr lang="en-US" sz="3200" dirty="0"/>
              <a:t>how we interact with other people in different </a:t>
            </a:r>
            <a:r>
              <a:rPr lang="en-US" sz="3200" dirty="0" smtClean="0"/>
              <a:t>situations”</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Social health</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a:t>What golden thread does this topic relate to?</a:t>
            </a:r>
          </a:p>
          <a:p>
            <a:pPr marL="0" indent="0">
              <a:buNone/>
            </a:pPr>
            <a:endParaRPr lang="en-US" sz="3638" dirty="0"/>
          </a:p>
          <a:p>
            <a:pPr marL="0" indent="0">
              <a:buNone/>
            </a:pPr>
            <a:r>
              <a:rPr lang="en-US" sz="3638" dirty="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3638"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339736" y="3298003"/>
            <a:ext cx="1204700" cy="1205316"/>
          </a:xfrm>
          <a:prstGeom prst="rect">
            <a:avLst/>
          </a:prstGeom>
        </p:spPr>
      </p:pic>
    </p:spTree>
    <p:extLst>
      <p:ext uri="{BB962C8B-B14F-4D97-AF65-F5344CB8AC3E}">
        <p14:creationId xmlns:p14="http://schemas.microsoft.com/office/powerpoint/2010/main" val="2778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“One </a:t>
            </a:r>
            <a:r>
              <a:rPr lang="en-US" sz="3638" dirty="0" smtClean="0"/>
              <a:t>benefit of social health is that people might eat less unhealthy foods and snacks”</a:t>
            </a:r>
            <a:endParaRPr lang="en-US" sz="3638" dirty="0"/>
          </a:p>
          <a:p>
            <a:pPr marL="0" indent="0">
              <a:buNone/>
            </a:pPr>
            <a:endParaRPr lang="en-US" sz="3638" dirty="0"/>
          </a:p>
          <a:p>
            <a:pPr marL="0" indent="0">
              <a:buNone/>
            </a:pPr>
            <a:r>
              <a:rPr lang="en-US" sz="3638" dirty="0">
                <a:solidFill>
                  <a:srgbClr val="FF0000"/>
                </a:solidFill>
                <a:latin typeface="Calibri" panose="020F0502020204030204" pitchFamily="34" charset="0"/>
                <a:cs typeface="Calibri" panose="020F0502020204030204" pitchFamily="34" charset="0"/>
              </a:rPr>
              <a:t>A – True</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B – False</a:t>
            </a:r>
          </a:p>
          <a:p>
            <a:pPr marL="0" indent="0">
              <a:buNone/>
            </a:pPr>
            <a:endParaRPr lang="en-US" sz="3638" dirty="0"/>
          </a:p>
          <a:p>
            <a:pPr marL="0" indent="0">
              <a:buNone/>
            </a:pPr>
            <a:endParaRPr lang="en-US" sz="3638" dirty="0"/>
          </a:p>
          <a:p>
            <a:pPr marL="0" indent="0">
              <a:buNone/>
            </a:pPr>
            <a:endParaRPr lang="en-US" sz="3638"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991423" y="4222037"/>
            <a:ext cx="1204700" cy="1205316"/>
          </a:xfrm>
          <a:prstGeom prst="rect">
            <a:avLst/>
          </a:prstGeom>
        </p:spPr>
      </p:pic>
    </p:spTree>
    <p:extLst>
      <p:ext uri="{BB962C8B-B14F-4D97-AF65-F5344CB8AC3E}">
        <p14:creationId xmlns:p14="http://schemas.microsoft.com/office/powerpoint/2010/main" val="28575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a:t>True or False</a:t>
            </a:r>
          </a:p>
          <a:p>
            <a:pPr marL="0" indent="0">
              <a:buNone/>
            </a:pPr>
            <a:endParaRPr lang="en-US" sz="3638" dirty="0"/>
          </a:p>
          <a:p>
            <a:pPr marL="0" indent="0">
              <a:buNone/>
            </a:pPr>
            <a:r>
              <a:rPr lang="en-US" sz="3638" dirty="0"/>
              <a:t>“One </a:t>
            </a:r>
            <a:r>
              <a:rPr lang="en-US" sz="3638" dirty="0" smtClean="0"/>
              <a:t>benefit of social health is that people might spend more time on social media instead of being physically active”</a:t>
            </a:r>
            <a:endParaRPr lang="en-US" sz="3638" dirty="0"/>
          </a:p>
          <a:p>
            <a:pPr marL="0" indent="0">
              <a:buNone/>
            </a:pPr>
            <a:endParaRPr lang="en-US" sz="3638" dirty="0"/>
          </a:p>
          <a:p>
            <a:pPr marL="0" indent="0">
              <a:buNone/>
            </a:pPr>
            <a:r>
              <a:rPr lang="en-US" sz="3638" dirty="0">
                <a:solidFill>
                  <a:srgbClr val="FF0000"/>
                </a:solidFill>
                <a:latin typeface="Calibri" panose="020F0502020204030204" pitchFamily="34" charset="0"/>
                <a:cs typeface="Calibri" panose="020F0502020204030204" pitchFamily="34" charset="0"/>
              </a:rPr>
              <a:t>A – True</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B – False</a:t>
            </a:r>
          </a:p>
          <a:p>
            <a:pPr marL="0" indent="0">
              <a:buNone/>
            </a:pPr>
            <a:endParaRPr lang="en-US" sz="3638" dirty="0"/>
          </a:p>
          <a:p>
            <a:pPr marL="0" indent="0">
              <a:buNone/>
            </a:pPr>
            <a:endParaRPr lang="en-US" sz="3638" dirty="0"/>
          </a:p>
          <a:p>
            <a:pPr marL="0" indent="0">
              <a:buNone/>
            </a:pPr>
            <a:endParaRPr lang="en-US" sz="3638"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105723" y="5454947"/>
            <a:ext cx="1204700" cy="1205316"/>
          </a:xfrm>
          <a:prstGeom prst="rect">
            <a:avLst/>
          </a:prstGeom>
        </p:spPr>
      </p:pic>
    </p:spTree>
    <p:extLst>
      <p:ext uri="{BB962C8B-B14F-4D97-AF65-F5344CB8AC3E}">
        <p14:creationId xmlns:p14="http://schemas.microsoft.com/office/powerpoint/2010/main" val="1091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“One </a:t>
            </a:r>
            <a:r>
              <a:rPr lang="en-US" sz="3638" dirty="0" smtClean="0"/>
              <a:t>benefit of social health is that people are more likely to smoke and vape”</a:t>
            </a:r>
            <a:endParaRPr lang="en-US" sz="3638" dirty="0"/>
          </a:p>
          <a:p>
            <a:pPr marL="0" indent="0">
              <a:buNone/>
            </a:pPr>
            <a:endParaRPr lang="en-US" sz="3638" dirty="0"/>
          </a:p>
          <a:p>
            <a:pPr marL="0" indent="0">
              <a:buNone/>
            </a:pPr>
            <a:r>
              <a:rPr lang="en-US" sz="3638" dirty="0">
                <a:solidFill>
                  <a:srgbClr val="FF0000"/>
                </a:solidFill>
                <a:latin typeface="Calibri" panose="020F0502020204030204" pitchFamily="34" charset="0"/>
                <a:cs typeface="Calibri" panose="020F0502020204030204" pitchFamily="34" charset="0"/>
              </a:rPr>
              <a:t>A – True</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B – False</a:t>
            </a:r>
          </a:p>
          <a:p>
            <a:pPr marL="0" indent="0">
              <a:buNone/>
            </a:pPr>
            <a:endParaRPr lang="en-US" sz="3638" dirty="0"/>
          </a:p>
          <a:p>
            <a:pPr marL="0" indent="0">
              <a:buNone/>
            </a:pPr>
            <a:endParaRPr lang="en-US" sz="3638" dirty="0"/>
          </a:p>
          <a:p>
            <a:pPr marL="0" indent="0">
              <a:buNone/>
            </a:pPr>
            <a:endParaRPr lang="en-US" sz="3638"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105723" y="5454947"/>
            <a:ext cx="1204700" cy="1205316"/>
          </a:xfrm>
          <a:prstGeom prst="rect">
            <a:avLst/>
          </a:prstGeom>
        </p:spPr>
      </p:pic>
    </p:spTree>
    <p:extLst>
      <p:ext uri="{BB962C8B-B14F-4D97-AF65-F5344CB8AC3E}">
        <p14:creationId xmlns:p14="http://schemas.microsoft.com/office/powerpoint/2010/main" val="16100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a:t>True or False</a:t>
            </a:r>
          </a:p>
          <a:p>
            <a:pPr marL="0" indent="0">
              <a:buNone/>
            </a:pPr>
            <a:endParaRPr lang="en-US" sz="3638" dirty="0"/>
          </a:p>
          <a:p>
            <a:pPr marL="0" indent="0">
              <a:buNone/>
            </a:pPr>
            <a:r>
              <a:rPr lang="en-US" sz="3638" dirty="0"/>
              <a:t>“One </a:t>
            </a:r>
            <a:r>
              <a:rPr lang="en-US" sz="3638" dirty="0" smtClean="0"/>
              <a:t>benefit of social health is that people less likely to have some major health problems in the future such as cardiovascular disease”</a:t>
            </a:r>
            <a:endParaRPr lang="en-US" sz="3638" dirty="0"/>
          </a:p>
          <a:p>
            <a:pPr marL="0" indent="0">
              <a:buNone/>
            </a:pPr>
            <a:endParaRPr lang="en-US" sz="3638" dirty="0"/>
          </a:p>
          <a:p>
            <a:pPr marL="0" indent="0">
              <a:buNone/>
            </a:pPr>
            <a:r>
              <a:rPr lang="en-US" sz="3638" dirty="0">
                <a:solidFill>
                  <a:srgbClr val="FF0000"/>
                </a:solidFill>
                <a:latin typeface="Calibri" panose="020F0502020204030204" pitchFamily="34" charset="0"/>
                <a:cs typeface="Calibri" panose="020F0502020204030204" pitchFamily="34" charset="0"/>
              </a:rPr>
              <a:t>A – True</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B – False</a:t>
            </a:r>
          </a:p>
          <a:p>
            <a:pPr marL="0" indent="0">
              <a:buNone/>
            </a:pPr>
            <a:endParaRPr lang="en-US" sz="3638" dirty="0"/>
          </a:p>
          <a:p>
            <a:pPr marL="0" indent="0">
              <a:buNone/>
            </a:pPr>
            <a:endParaRPr lang="en-US" sz="3638" dirty="0"/>
          </a:p>
          <a:p>
            <a:pPr marL="0" indent="0">
              <a:buNone/>
            </a:pPr>
            <a:endParaRPr lang="en-US" sz="3638"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256211" y="4344604"/>
            <a:ext cx="1204700" cy="1205316"/>
          </a:xfrm>
          <a:prstGeom prst="rect">
            <a:avLst/>
          </a:prstGeom>
        </p:spPr>
      </p:pic>
    </p:spTree>
    <p:extLst>
      <p:ext uri="{BB962C8B-B14F-4D97-AF65-F5344CB8AC3E}">
        <p14:creationId xmlns:p14="http://schemas.microsoft.com/office/powerpoint/2010/main" val="5499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True or False</a:t>
            </a:r>
          </a:p>
          <a:p>
            <a:pPr marL="0" indent="0">
              <a:buNone/>
            </a:pPr>
            <a:endParaRPr lang="en-US" sz="3638" dirty="0"/>
          </a:p>
          <a:p>
            <a:pPr marL="0" indent="0">
              <a:buNone/>
            </a:pPr>
            <a:r>
              <a:rPr lang="en-US" sz="3638" dirty="0"/>
              <a:t>“One </a:t>
            </a:r>
            <a:r>
              <a:rPr lang="en-US" sz="3638" dirty="0" smtClean="0"/>
              <a:t>benefit of social health is that people are generally happier”</a:t>
            </a:r>
            <a:endParaRPr lang="en-US" sz="3638" dirty="0"/>
          </a:p>
          <a:p>
            <a:pPr marL="0" indent="0">
              <a:buNone/>
            </a:pPr>
            <a:endParaRPr lang="en-US" sz="3638" dirty="0"/>
          </a:p>
          <a:p>
            <a:pPr marL="0" indent="0">
              <a:buNone/>
            </a:pPr>
            <a:r>
              <a:rPr lang="en-US" sz="3638" dirty="0">
                <a:solidFill>
                  <a:srgbClr val="FF0000"/>
                </a:solidFill>
                <a:latin typeface="Calibri" panose="020F0502020204030204" pitchFamily="34" charset="0"/>
                <a:cs typeface="Calibri" panose="020F0502020204030204" pitchFamily="34" charset="0"/>
              </a:rPr>
              <a:t>A – True</a:t>
            </a:r>
          </a:p>
          <a:p>
            <a:pPr marL="0" indent="0">
              <a:buNone/>
            </a:pPr>
            <a:endParaRPr lang="en-US" sz="3638" dirty="0">
              <a:solidFill>
                <a:srgbClr val="FF0000"/>
              </a:solidFill>
              <a:latin typeface="Calibri" panose="020F0502020204030204" pitchFamily="34" charset="0"/>
              <a:cs typeface="Calibri" panose="020F0502020204030204" pitchFamily="34" charset="0"/>
            </a:endParaRPr>
          </a:p>
          <a:p>
            <a:pPr marL="0" indent="0">
              <a:buNone/>
            </a:pPr>
            <a:r>
              <a:rPr lang="en-US" sz="3638" dirty="0">
                <a:solidFill>
                  <a:srgbClr val="FF0000"/>
                </a:solidFill>
                <a:latin typeface="Calibri" panose="020F0502020204030204" pitchFamily="34" charset="0"/>
                <a:cs typeface="Calibri" panose="020F0502020204030204" pitchFamily="34" charset="0"/>
              </a:rPr>
              <a:t>B – False</a:t>
            </a:r>
          </a:p>
          <a:p>
            <a:pPr marL="0" indent="0">
              <a:buNone/>
            </a:pPr>
            <a:endParaRPr lang="en-US" sz="3638" dirty="0"/>
          </a:p>
          <a:p>
            <a:pPr marL="0" indent="0">
              <a:buNone/>
            </a:pPr>
            <a:endParaRPr lang="en-US" sz="3638" dirty="0"/>
          </a:p>
          <a:p>
            <a:pPr marL="0" indent="0">
              <a:buNone/>
            </a:pPr>
            <a:endParaRPr lang="en-US" sz="3638"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2256211" y="4344604"/>
            <a:ext cx="1204700" cy="1205316"/>
          </a:xfrm>
          <a:prstGeom prst="rect">
            <a:avLst/>
          </a:prstGeom>
        </p:spPr>
      </p:pic>
    </p:spTree>
    <p:extLst>
      <p:ext uri="{BB962C8B-B14F-4D97-AF65-F5344CB8AC3E}">
        <p14:creationId xmlns:p14="http://schemas.microsoft.com/office/powerpoint/2010/main" val="24054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6077"/>
            <a:ext cx="12191144" cy="6857517"/>
          </a:xfrm>
          <a:prstGeom prst="rect">
            <a:avLst/>
          </a:prstGeom>
        </p:spPr>
      </p:pic>
    </p:spTree>
    <p:extLst>
      <p:ext uri="{BB962C8B-B14F-4D97-AF65-F5344CB8AC3E}">
        <p14:creationId xmlns:p14="http://schemas.microsoft.com/office/powerpoint/2010/main" val="380384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There are 4 key components to social health. These are:</a:t>
            </a:r>
          </a:p>
          <a:p>
            <a:pPr marL="0" indent="0">
              <a:buNone/>
            </a:pPr>
            <a:endParaRPr lang="en-US" sz="3638" dirty="0"/>
          </a:p>
          <a:p>
            <a:pPr marL="742950" indent="-742950">
              <a:buAutoNum type="arabicPeriod"/>
            </a:pPr>
            <a:r>
              <a:rPr lang="en-US" sz="3638" dirty="0" smtClean="0"/>
              <a:t>Friendships and relationships</a:t>
            </a:r>
          </a:p>
          <a:p>
            <a:pPr marL="742950" indent="-742950">
              <a:buAutoNum type="arabicPeriod"/>
            </a:pPr>
            <a:r>
              <a:rPr lang="en-US" sz="3638" dirty="0" smtClean="0"/>
              <a:t>Communication skills</a:t>
            </a:r>
          </a:p>
          <a:p>
            <a:pPr marL="742950" indent="-742950">
              <a:buAutoNum type="arabicPeriod"/>
            </a:pPr>
            <a:r>
              <a:rPr lang="en-US" sz="3638" dirty="0" smtClean="0"/>
              <a:t>Teamwork and Cooperation</a:t>
            </a:r>
          </a:p>
          <a:p>
            <a:pPr marL="742950" indent="-742950">
              <a:buAutoNum type="arabicPeriod"/>
            </a:pPr>
            <a:r>
              <a:rPr lang="en-US" sz="3638" dirty="0" smtClean="0"/>
              <a:t>Respect and Inclusion</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234461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20000"/>
          </a:bodyPr>
          <a:lstStyle/>
          <a:p>
            <a:pPr marL="0" indent="0">
              <a:buNone/>
            </a:pPr>
            <a:r>
              <a:rPr lang="en-US" sz="3638" dirty="0" smtClean="0"/>
              <a:t>There are 4 key components to social health. These are:</a:t>
            </a:r>
          </a:p>
          <a:p>
            <a:pPr marL="0" indent="0">
              <a:buNone/>
            </a:pPr>
            <a:endParaRPr lang="en-US" sz="3638" dirty="0"/>
          </a:p>
          <a:p>
            <a:pPr marL="742950" indent="-742950">
              <a:buAutoNum type="arabicPeriod"/>
            </a:pPr>
            <a:r>
              <a:rPr lang="en-US" sz="3638" dirty="0" smtClean="0"/>
              <a:t>Friendships and relationships</a:t>
            </a:r>
          </a:p>
          <a:p>
            <a:pPr marL="742950" indent="-742950">
              <a:buAutoNum type="arabicPeriod"/>
            </a:pPr>
            <a:r>
              <a:rPr lang="en-US" sz="3638" dirty="0" smtClean="0"/>
              <a:t>Communication skills</a:t>
            </a:r>
          </a:p>
          <a:p>
            <a:pPr marL="742950" indent="-742950">
              <a:buAutoNum type="arabicPeriod"/>
            </a:pPr>
            <a:r>
              <a:rPr lang="en-US" sz="3638" dirty="0" smtClean="0"/>
              <a:t>Teamwork and Cooperation</a:t>
            </a:r>
          </a:p>
          <a:p>
            <a:pPr marL="742950" indent="-742950">
              <a:buAutoNum type="arabicPeriod"/>
            </a:pPr>
            <a:r>
              <a:rPr lang="en-US" sz="3638" dirty="0" smtClean="0"/>
              <a:t>Respect and Inclusion</a:t>
            </a:r>
          </a:p>
          <a:p>
            <a:pPr marL="742950" indent="-742950">
              <a:buAutoNum type="arabicPeriod"/>
            </a:pPr>
            <a:endParaRPr lang="en-US" sz="3638" dirty="0"/>
          </a:p>
          <a:p>
            <a:pPr marL="0" indent="0">
              <a:buNone/>
            </a:pPr>
            <a:r>
              <a:rPr lang="en-US" sz="3638" dirty="0" smtClean="0"/>
              <a:t>Write these 4 components down in your books under the subtitle </a:t>
            </a:r>
            <a:r>
              <a:rPr lang="en-US" sz="3638" b="1" dirty="0" smtClean="0"/>
              <a:t>components of social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332676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20000"/>
          </a:bodyPr>
          <a:lstStyle/>
          <a:p>
            <a:pPr marL="0" indent="0">
              <a:buNone/>
            </a:pPr>
            <a:r>
              <a:rPr lang="en-US" sz="3638" dirty="0" smtClean="0"/>
              <a:t>Friendships and relationships are important for social health because:</a:t>
            </a:r>
          </a:p>
          <a:p>
            <a:pPr marL="0" indent="0">
              <a:buNone/>
            </a:pPr>
            <a:endParaRPr lang="en-US" sz="3638" dirty="0"/>
          </a:p>
          <a:p>
            <a:pPr marL="742950" indent="-742950">
              <a:buAutoNum type="arabicPeriod"/>
            </a:pPr>
            <a:r>
              <a:rPr lang="en-US" sz="3638" dirty="0" smtClean="0"/>
              <a:t>They help people feel connected and valued</a:t>
            </a:r>
          </a:p>
          <a:p>
            <a:pPr marL="742950" indent="-742950">
              <a:buAutoNum type="arabicPeriod"/>
            </a:pPr>
            <a:r>
              <a:rPr lang="en-US" sz="3638" dirty="0" smtClean="0"/>
              <a:t>They can help people through life’s ups and downs</a:t>
            </a:r>
          </a:p>
          <a:p>
            <a:pPr marL="742950" indent="-742950">
              <a:buAutoNum type="arabicPeriod"/>
            </a:pPr>
            <a:r>
              <a:rPr lang="en-US" sz="3638" dirty="0" smtClean="0"/>
              <a:t>They teach important social skills like trust and empathy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340821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69925" y="1262063"/>
            <a:ext cx="5618163" cy="5108575"/>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Complete the following sentence</a:t>
            </a:r>
          </a:p>
          <a:p>
            <a:pPr marL="0" indent="0">
              <a:buNone/>
            </a:pPr>
            <a:r>
              <a:rPr lang="en-US" sz="6000" dirty="0" smtClean="0"/>
              <a:t>“A good friend is someone who…”</a:t>
            </a:r>
            <a:endParaRPr lang="en-US" sz="6000" dirty="0"/>
          </a:p>
          <a:p>
            <a:pPr marL="0" indent="0">
              <a:buNone/>
            </a:pPr>
            <a:endParaRPr lang="en-US" sz="6000" dirty="0" smtClean="0"/>
          </a:p>
        </p:txBody>
      </p:sp>
    </p:spTree>
    <p:extLst>
      <p:ext uri="{BB962C8B-B14F-4D97-AF65-F5344CB8AC3E}">
        <p14:creationId xmlns:p14="http://schemas.microsoft.com/office/powerpoint/2010/main" val="383841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“How did you finish the sentence: a good friend is someone who…”</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98687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69925" y="1262063"/>
            <a:ext cx="5618163" cy="5595937"/>
          </a:xfrm>
          <a:prstGeom prst="rect">
            <a:avLst/>
          </a:prstGeom>
        </p:spPr>
        <p:txBody>
          <a:bodyPr vert="horz" lIns="91440" tIns="45720" rIns="91440" bIns="45720" rtlCol="0">
            <a:normAutofit fontScale="4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Another key component is </a:t>
            </a:r>
            <a:r>
              <a:rPr lang="en-US" sz="6000" b="1" dirty="0" smtClean="0"/>
              <a:t>communication</a:t>
            </a:r>
            <a:r>
              <a:rPr lang="en-US" sz="6000" dirty="0" smtClean="0"/>
              <a:t>. This is important because:</a:t>
            </a:r>
          </a:p>
          <a:p>
            <a:pPr marL="0" indent="0">
              <a:buNone/>
            </a:pPr>
            <a:endParaRPr lang="en-US" sz="6000" dirty="0"/>
          </a:p>
          <a:p>
            <a:pPr marL="1143000" indent="-1143000">
              <a:buAutoNum type="arabicPeriod"/>
            </a:pPr>
            <a:r>
              <a:rPr lang="en-US" sz="6000" dirty="0" smtClean="0"/>
              <a:t>It lets people share their feelings, resolve conflicts and builds trust</a:t>
            </a:r>
          </a:p>
          <a:p>
            <a:pPr marL="1143000" indent="-1143000">
              <a:buAutoNum type="arabicPeriod"/>
            </a:pPr>
            <a:r>
              <a:rPr lang="en-US" sz="6000" dirty="0" smtClean="0"/>
              <a:t>It promotes listening. Communication is not just talking. It is about listening and understanding</a:t>
            </a:r>
          </a:p>
          <a:p>
            <a:pPr marL="1143000" indent="-1143000">
              <a:buAutoNum type="arabicPeriod"/>
            </a:pPr>
            <a:r>
              <a:rPr lang="en-US" sz="6000" dirty="0" smtClean="0"/>
              <a:t>It teaches that non-verbal communication such a body language is just as important as words</a:t>
            </a:r>
            <a:endParaRPr lang="en-US" sz="6000" dirty="0"/>
          </a:p>
          <a:p>
            <a:pPr marL="0" indent="0">
              <a:buNone/>
            </a:pPr>
            <a:endParaRPr lang="en-US" sz="6000" dirty="0" smtClean="0"/>
          </a:p>
        </p:txBody>
      </p:sp>
    </p:spTree>
    <p:extLst>
      <p:ext uri="{BB962C8B-B14F-4D97-AF65-F5344CB8AC3E}">
        <p14:creationId xmlns:p14="http://schemas.microsoft.com/office/powerpoint/2010/main" val="21878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69925" y="1262063"/>
            <a:ext cx="5618163" cy="5595937"/>
          </a:xfrm>
          <a:prstGeom prst="rect">
            <a:avLst/>
          </a:prstGeom>
        </p:spPr>
        <p:txBody>
          <a:bodyPr vert="horz" lIns="91440" tIns="45720" rIns="91440" bIns="45720" rtlCol="0">
            <a:normAutofit fontScale="4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b="1" dirty="0" smtClean="0"/>
              <a:t>Task</a:t>
            </a:r>
            <a:r>
              <a:rPr lang="en-US" sz="6000" dirty="0" smtClean="0"/>
              <a:t> – to look at your communication skills complete the following steps:</a:t>
            </a:r>
          </a:p>
          <a:p>
            <a:pPr marL="0" indent="0">
              <a:buNone/>
            </a:pPr>
            <a:endParaRPr lang="en-US" sz="6000" b="1" dirty="0"/>
          </a:p>
          <a:p>
            <a:pPr marL="1143000" indent="-1143000">
              <a:buAutoNum type="arabicPeriod"/>
            </a:pPr>
            <a:r>
              <a:rPr lang="en-US" sz="6000" dirty="0" smtClean="0"/>
              <a:t>With the person next to you, number yourselves 1 and 2</a:t>
            </a:r>
          </a:p>
          <a:p>
            <a:pPr marL="1143000" indent="-1143000">
              <a:buAutoNum type="arabicPeriod"/>
            </a:pPr>
            <a:r>
              <a:rPr lang="en-US" sz="6000" dirty="0" smtClean="0"/>
              <a:t>1 you are going to tell 2 about what TV show/YouTube channel you are currently enjoying. </a:t>
            </a:r>
          </a:p>
          <a:p>
            <a:pPr marL="1143000" indent="-1143000">
              <a:buAutoNum type="arabicPeriod"/>
            </a:pPr>
            <a:r>
              <a:rPr lang="en-US" sz="6000" dirty="0" smtClean="0"/>
              <a:t>2 – you must listen as you will be asked to explain what 1 has said to you.</a:t>
            </a:r>
            <a:endParaRPr lang="en-US" sz="6000" dirty="0"/>
          </a:p>
          <a:p>
            <a:pPr marL="0" indent="0">
              <a:buNone/>
            </a:pPr>
            <a:endParaRPr lang="en-US" sz="6000" dirty="0" smtClean="0"/>
          </a:p>
        </p:txBody>
      </p:sp>
    </p:spTree>
    <p:extLst>
      <p:ext uri="{BB962C8B-B14F-4D97-AF65-F5344CB8AC3E}">
        <p14:creationId xmlns:p14="http://schemas.microsoft.com/office/powerpoint/2010/main" val="190630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69925" y="1262063"/>
            <a:ext cx="5618163" cy="5595937"/>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b="1" dirty="0" smtClean="0"/>
              <a:t>Task</a:t>
            </a:r>
            <a:r>
              <a:rPr lang="en-US" sz="6000" dirty="0" smtClean="0"/>
              <a:t> – now swap roles:</a:t>
            </a:r>
          </a:p>
          <a:p>
            <a:pPr marL="0" indent="0">
              <a:buNone/>
            </a:pPr>
            <a:endParaRPr lang="en-US" sz="6000" dirty="0"/>
          </a:p>
          <a:p>
            <a:pPr marL="1143000" indent="-1143000">
              <a:buAutoNum type="arabicPeriod"/>
            </a:pPr>
            <a:r>
              <a:rPr lang="en-US" sz="6000" dirty="0" smtClean="0"/>
              <a:t>2 you need to explain what your dream holiday is</a:t>
            </a:r>
          </a:p>
          <a:p>
            <a:pPr marL="1143000" indent="-1143000">
              <a:buAutoNum type="arabicPeriod"/>
            </a:pPr>
            <a:r>
              <a:rPr lang="en-US" sz="6000" dirty="0" smtClean="0"/>
              <a:t>1 you must listen as you will be asked to retell what has been said to you</a:t>
            </a:r>
          </a:p>
          <a:p>
            <a:pPr marL="1143000" indent="-1143000">
              <a:buAutoNum type="arabicPeriod"/>
            </a:pPr>
            <a:endParaRPr lang="en-US" sz="6000" dirty="0"/>
          </a:p>
          <a:p>
            <a:pPr marL="0" indent="0">
              <a:buNone/>
            </a:pPr>
            <a:endParaRPr lang="en-US" sz="6000" dirty="0" smtClean="0"/>
          </a:p>
        </p:txBody>
      </p:sp>
    </p:spTree>
    <p:extLst>
      <p:ext uri="{BB962C8B-B14F-4D97-AF65-F5344CB8AC3E}">
        <p14:creationId xmlns:p14="http://schemas.microsoft.com/office/powerpoint/2010/main" val="210199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69925" y="1262063"/>
            <a:ext cx="5618163" cy="5595937"/>
          </a:xfrm>
          <a:prstGeom prst="rect">
            <a:avLst/>
          </a:prstGeom>
        </p:spPr>
        <p:txBody>
          <a:bodyPr vert="horz" lIns="91440" tIns="45720" rIns="91440" bIns="45720" rtlCol="0">
            <a:normAutofit fontScale="925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Think about the conversations you have just had. You can also think about other conversations you have had with friends and family. </a:t>
            </a:r>
          </a:p>
          <a:p>
            <a:pPr marL="1143000" indent="-1143000">
              <a:buAutoNum type="arabicPeriod"/>
            </a:pPr>
            <a:endParaRPr lang="en-US" sz="6000" dirty="0"/>
          </a:p>
          <a:p>
            <a:pPr marL="0" indent="0">
              <a:buNone/>
            </a:pPr>
            <a:endParaRPr lang="en-US" sz="6000" dirty="0" smtClean="0"/>
          </a:p>
        </p:txBody>
      </p:sp>
    </p:spTree>
    <p:extLst>
      <p:ext uri="{BB962C8B-B14F-4D97-AF65-F5344CB8AC3E}">
        <p14:creationId xmlns:p14="http://schemas.microsoft.com/office/powerpoint/2010/main" val="175548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69925" y="1262063"/>
            <a:ext cx="5618163" cy="5108575"/>
          </a:xfrm>
          <a:prstGeom prst="rect">
            <a:avLst/>
          </a:prstGeom>
        </p:spPr>
        <p:txBody>
          <a:bodyPr vert="horz" lIns="91440" tIns="45720" rIns="91440" bIns="45720" rtlCol="0">
            <a:normAutofit fontScale="4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Answer the following questions:</a:t>
            </a:r>
          </a:p>
          <a:p>
            <a:pPr>
              <a:buFontTx/>
              <a:buChar char="-"/>
            </a:pPr>
            <a:r>
              <a:rPr lang="en-US" sz="6000" dirty="0" smtClean="0"/>
              <a:t>How does it feel to be listened to?</a:t>
            </a:r>
          </a:p>
          <a:p>
            <a:pPr>
              <a:buFontTx/>
              <a:buChar char="-"/>
            </a:pPr>
            <a:r>
              <a:rPr lang="en-US" sz="6000" dirty="0" smtClean="0"/>
              <a:t>How does it feel when you are interrupted, especially when the interruption is not related to what you were saying?</a:t>
            </a:r>
            <a:endParaRPr lang="en-US" sz="6000" dirty="0"/>
          </a:p>
          <a:p>
            <a:pPr marL="0" indent="0">
              <a:buNone/>
            </a:pPr>
            <a:endParaRPr lang="en-US" sz="6000" dirty="0" smtClean="0"/>
          </a:p>
        </p:txBody>
      </p:sp>
    </p:spTree>
    <p:extLst>
      <p:ext uri="{BB962C8B-B14F-4D97-AF65-F5344CB8AC3E}">
        <p14:creationId xmlns:p14="http://schemas.microsoft.com/office/powerpoint/2010/main" val="190416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is </a:t>
            </a:r>
            <a:r>
              <a:rPr lang="en-US" sz="1940" b="1" dirty="0" smtClean="0">
                <a:solidFill>
                  <a:prstClr val="black"/>
                </a:solidFill>
                <a:latin typeface="Comic Sans MS"/>
              </a:rPr>
              <a:t>social health?</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a:t>
            </a:r>
            <a:r>
              <a:rPr lang="en-US" sz="1940" b="1" dirty="0" smtClean="0">
                <a:solidFill>
                  <a:prstClr val="black"/>
                </a:solidFill>
                <a:latin typeface="Comic Sans MS"/>
              </a:rPr>
              <a:t>social health</a:t>
            </a:r>
          </a:p>
          <a:p>
            <a:pPr marL="138623" indent="-138623" defTabSz="554499">
              <a:lnSpc>
                <a:spcPct val="110000"/>
              </a:lnSpc>
              <a:spcBef>
                <a:spcPts val="607"/>
              </a:spcBef>
              <a:buFontTx/>
              <a:buChar char="-"/>
              <a:defRPr/>
            </a:pPr>
            <a:r>
              <a:rPr lang="en-US" sz="1940" b="1" dirty="0" smtClean="0">
                <a:solidFill>
                  <a:prstClr val="black"/>
                </a:solidFill>
                <a:latin typeface="Comic Sans MS"/>
              </a:rPr>
              <a:t>Benefits of social health</a:t>
            </a:r>
            <a:endParaRPr lang="en-US" sz="1940" b="1" dirty="0">
              <a:solidFill>
                <a:prstClr val="black"/>
              </a:solidFill>
              <a:latin typeface="Comic Sans MS"/>
            </a:endParaRP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54569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62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a:t>
            </a:r>
            <a:r>
              <a:rPr lang="en-US" sz="4000" b="1" dirty="0"/>
              <a:t>How does it feel to be listened </a:t>
            </a:r>
            <a:r>
              <a:rPr lang="en-US" sz="4000" b="1" dirty="0" smtClean="0"/>
              <a:t>to? How </a:t>
            </a:r>
            <a:r>
              <a:rPr lang="en-US" sz="4000" b="1" dirty="0"/>
              <a:t>does it feel when you are interrupted, especially when the interruption is not related to what you were saying</a:t>
            </a:r>
            <a:r>
              <a:rPr lang="en-US" sz="4000" b="1" dirty="0" smtClean="0"/>
              <a:t>?”</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4715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4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The next component of social health is </a:t>
            </a:r>
            <a:r>
              <a:rPr lang="en-US" sz="6000" b="1" dirty="0" smtClean="0"/>
              <a:t>teamwork and cooperation. </a:t>
            </a:r>
            <a:r>
              <a:rPr lang="en-US" sz="6000" dirty="0" smtClean="0"/>
              <a:t>This is important because:</a:t>
            </a:r>
          </a:p>
          <a:p>
            <a:pPr marL="0" indent="0">
              <a:buNone/>
            </a:pPr>
            <a:endParaRPr lang="en-US" sz="6000" dirty="0"/>
          </a:p>
          <a:p>
            <a:pPr marL="1143000" indent="-1143000">
              <a:buAutoNum type="arabicPeriod"/>
            </a:pPr>
            <a:r>
              <a:rPr lang="en-US" sz="6000" dirty="0" smtClean="0"/>
              <a:t>Working well in teams can help people achieve goals and learn from others</a:t>
            </a:r>
          </a:p>
          <a:p>
            <a:pPr marL="1143000" indent="-1143000">
              <a:buAutoNum type="arabicPeriod"/>
            </a:pPr>
            <a:r>
              <a:rPr lang="en-US" sz="6000" dirty="0" smtClean="0"/>
              <a:t>Teamwork builds cooperation, problem solving and communication skills</a:t>
            </a:r>
          </a:p>
          <a:p>
            <a:pPr marL="1143000" indent="-1143000">
              <a:buAutoNum type="arabicPeriod"/>
            </a:pPr>
            <a:r>
              <a:rPr lang="en-US" sz="6000" dirty="0" smtClean="0"/>
              <a:t>It promotes inclusivity to make sure everyone is involved and feel like they are contributing</a:t>
            </a:r>
          </a:p>
        </p:txBody>
      </p:sp>
    </p:spTree>
    <p:extLst>
      <p:ext uri="{BB962C8B-B14F-4D97-AF65-F5344CB8AC3E}">
        <p14:creationId xmlns:p14="http://schemas.microsoft.com/office/powerpoint/2010/main" val="66859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5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In groups of 3 or 4 complete the following challenge:</a:t>
            </a:r>
          </a:p>
          <a:p>
            <a:pPr marL="0" indent="0">
              <a:buNone/>
            </a:pPr>
            <a:endParaRPr lang="en-US" sz="6000" dirty="0"/>
          </a:p>
          <a:p>
            <a:pPr marL="0" indent="0">
              <a:buNone/>
            </a:pPr>
            <a:r>
              <a:rPr lang="en-GB" sz="6000" dirty="0"/>
              <a:t>You need to solve what the following words translate too:</a:t>
            </a:r>
          </a:p>
          <a:p>
            <a:pPr marL="0" indent="0">
              <a:buNone/>
            </a:pPr>
            <a:endParaRPr lang="en-GB" sz="6000" dirty="0"/>
          </a:p>
          <a:p>
            <a:pPr marL="0" indent="0">
              <a:buNone/>
            </a:pPr>
            <a:r>
              <a:rPr lang="en-GB" sz="6000" dirty="0"/>
              <a:t>“</a:t>
            </a:r>
            <a:r>
              <a:rPr lang="en-GB" sz="6000" dirty="0" err="1"/>
              <a:t>yobxh</a:t>
            </a:r>
            <a:r>
              <a:rPr lang="en-GB" sz="6000" dirty="0"/>
              <a:t> </a:t>
            </a:r>
            <a:r>
              <a:rPr lang="en-GB" sz="6000" dirty="0" err="1"/>
              <a:t>fp</a:t>
            </a:r>
            <a:r>
              <a:rPr lang="en-GB" sz="6000" dirty="0"/>
              <a:t> </a:t>
            </a:r>
            <a:r>
              <a:rPr lang="en-GB" sz="6000" dirty="0" err="1"/>
              <a:t>lro</a:t>
            </a:r>
            <a:r>
              <a:rPr lang="en-GB" sz="6000" dirty="0"/>
              <a:t> dlxi”</a:t>
            </a:r>
          </a:p>
          <a:p>
            <a:pPr marL="0" indent="0">
              <a:buNone/>
            </a:pPr>
            <a:endParaRPr lang="en-GB" sz="6000" dirty="0"/>
          </a:p>
          <a:p>
            <a:pPr marL="0" indent="0">
              <a:buNone/>
            </a:pPr>
            <a:r>
              <a:rPr lang="en-GB" sz="6000" dirty="0"/>
              <a:t>Clue – each letter in the alphabet shifts forward 3 letters. If you get to “z” then restart at “A” Example – Y is B</a:t>
            </a:r>
            <a:endParaRPr lang="en-US" sz="6000" dirty="0"/>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329770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GB" sz="6000" dirty="0" smtClean="0"/>
              <a:t>The answer was…</a:t>
            </a:r>
          </a:p>
          <a:p>
            <a:pPr marL="0" indent="0">
              <a:buNone/>
            </a:pPr>
            <a:endParaRPr lang="en-GB" sz="6000" dirty="0"/>
          </a:p>
          <a:p>
            <a:pPr marL="0" indent="0">
              <a:buNone/>
            </a:pPr>
            <a:r>
              <a:rPr lang="en-GB" sz="6000" dirty="0" smtClean="0"/>
              <a:t>“break is our goal”</a:t>
            </a:r>
            <a:endParaRPr lang="en-US" sz="6000" dirty="0"/>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52825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5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In groups of 3 or 4 complete the following challenge:</a:t>
            </a:r>
          </a:p>
          <a:p>
            <a:pPr marL="0" indent="0">
              <a:buNone/>
            </a:pPr>
            <a:endParaRPr lang="en-US" sz="6000" dirty="0"/>
          </a:p>
          <a:p>
            <a:pPr marL="0" indent="0">
              <a:buNone/>
            </a:pPr>
            <a:r>
              <a:rPr lang="en-US" sz="6000" dirty="0"/>
              <a:t>Riddle 1 – What has keys but can’t open locks? </a:t>
            </a:r>
          </a:p>
          <a:p>
            <a:pPr marL="0" indent="0">
              <a:buNone/>
            </a:pPr>
            <a:endParaRPr lang="en-US" sz="6000" dirty="0"/>
          </a:p>
          <a:p>
            <a:pPr marL="0" indent="0">
              <a:buNone/>
            </a:pPr>
            <a:r>
              <a:rPr lang="en-US" sz="6000" dirty="0"/>
              <a:t>Riddle 2 – What has to be broken before you can use it? </a:t>
            </a:r>
          </a:p>
          <a:p>
            <a:pPr marL="0" indent="0">
              <a:buNone/>
            </a:pPr>
            <a:endParaRPr lang="en-US" sz="6000" dirty="0"/>
          </a:p>
          <a:p>
            <a:pPr marL="0" indent="0">
              <a:buNone/>
            </a:pPr>
            <a:r>
              <a:rPr lang="en-US" sz="6000" dirty="0"/>
              <a:t>Riddle 3 – A man shaves many times during the day but at the end of the day he still has a beard, How is this possible? </a:t>
            </a:r>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388420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55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The answers were:</a:t>
            </a:r>
          </a:p>
          <a:p>
            <a:pPr marL="0" indent="0">
              <a:buNone/>
            </a:pPr>
            <a:endParaRPr lang="en-US" sz="6000" dirty="0"/>
          </a:p>
          <a:p>
            <a:pPr marL="0" indent="0">
              <a:buNone/>
            </a:pPr>
            <a:r>
              <a:rPr lang="en-US" sz="6000" dirty="0"/>
              <a:t>Riddle 1 – What has keys but can’t open locks? = </a:t>
            </a:r>
            <a:r>
              <a:rPr lang="en-US" sz="6000" b="1" dirty="0"/>
              <a:t>a piano</a:t>
            </a:r>
          </a:p>
          <a:p>
            <a:pPr marL="0" indent="0">
              <a:buNone/>
            </a:pPr>
            <a:r>
              <a:rPr lang="en-US" sz="6000" dirty="0"/>
              <a:t>Riddle 2 – What has to be broken before you can use it? = </a:t>
            </a:r>
            <a:r>
              <a:rPr lang="en-US" sz="6000" b="1" dirty="0"/>
              <a:t>an egg</a:t>
            </a:r>
          </a:p>
          <a:p>
            <a:pPr marL="0" indent="0">
              <a:buNone/>
            </a:pPr>
            <a:r>
              <a:rPr lang="en-US" sz="6000" dirty="0"/>
              <a:t>Riddle 3 – A man shaves many times during the day but at the end of the day he still has a beard, How is this possible? = </a:t>
            </a:r>
            <a:r>
              <a:rPr lang="en-US" sz="6000" b="1" dirty="0"/>
              <a:t>The man is a barber</a:t>
            </a:r>
            <a:r>
              <a:rPr lang="en-US" sz="6000" dirty="0"/>
              <a:t> </a:t>
            </a:r>
          </a:p>
          <a:p>
            <a:pPr marL="0" indent="0">
              <a:buNone/>
            </a:pPr>
            <a:endParaRPr lang="en-US" sz="6000" dirty="0"/>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4157583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The last component is </a:t>
            </a:r>
            <a:r>
              <a:rPr lang="en-US" sz="6000" b="1" dirty="0" smtClean="0"/>
              <a:t>respect and inclusion</a:t>
            </a:r>
            <a:r>
              <a:rPr lang="en-US" sz="6000" dirty="0" smtClean="0"/>
              <a:t>. This is important because:</a:t>
            </a:r>
          </a:p>
          <a:p>
            <a:pPr marL="0" indent="0">
              <a:buNone/>
            </a:pPr>
            <a:endParaRPr lang="en-US" sz="6000" dirty="0"/>
          </a:p>
          <a:p>
            <a:pPr marL="1143000" indent="-1143000">
              <a:buAutoNum type="arabicPeriod"/>
            </a:pPr>
            <a:r>
              <a:rPr lang="en-US" sz="6000" dirty="0" smtClean="0"/>
              <a:t>Respect allows people to feel valued, heard and accepted</a:t>
            </a:r>
          </a:p>
          <a:p>
            <a:pPr marL="1143000" indent="-1143000">
              <a:buAutoNum type="arabicPeriod"/>
            </a:pPr>
            <a:r>
              <a:rPr lang="en-US" sz="6000" dirty="0" smtClean="0"/>
              <a:t>It ensure people from all backgrounds, cultures and experiences feel welcome</a:t>
            </a:r>
          </a:p>
          <a:p>
            <a:pPr marL="1143000" indent="-1143000">
              <a:buAutoNum type="arabicPeriod"/>
            </a:pPr>
            <a:endParaRPr lang="en-US" sz="6000" dirty="0"/>
          </a:p>
          <a:p>
            <a:pPr marL="0" indent="0">
              <a:buNone/>
            </a:pPr>
            <a:endParaRPr lang="en-US" sz="6000" dirty="0"/>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46714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1143000" indent="-1143000">
              <a:buFont typeface="Arial" panose="020B0604020202020204" pitchFamily="34" charset="0"/>
              <a:buAutoNum type="arabicPeriod"/>
            </a:pPr>
            <a:r>
              <a:rPr lang="en-US" sz="6000" dirty="0"/>
              <a:t>In the margin write “SYV” – This stands for “Secure Your Voice”</a:t>
            </a:r>
          </a:p>
          <a:p>
            <a:pPr marL="1143000" indent="-1143000">
              <a:buFont typeface="Arial" panose="020B0604020202020204" pitchFamily="34" charset="0"/>
              <a:buAutoNum type="arabicPeriod"/>
            </a:pPr>
            <a:r>
              <a:rPr lang="en-US" sz="6000" dirty="0"/>
              <a:t>Highlight “SYV”</a:t>
            </a:r>
          </a:p>
          <a:p>
            <a:pPr marL="1143000" indent="-1143000">
              <a:buFont typeface="Arial" panose="020B0604020202020204" pitchFamily="34" charset="0"/>
              <a:buAutoNum type="arabicPeriod"/>
            </a:pPr>
            <a:r>
              <a:rPr lang="en-US" sz="6000" dirty="0"/>
              <a:t>Answer the following questions:</a:t>
            </a:r>
          </a:p>
          <a:p>
            <a:pPr>
              <a:buFontTx/>
              <a:buChar char="-"/>
            </a:pPr>
            <a:r>
              <a:rPr lang="en-US" sz="6000" dirty="0" smtClean="0"/>
              <a:t>I think respect is important because…</a:t>
            </a:r>
            <a:endParaRPr lang="en-US" sz="6000" dirty="0"/>
          </a:p>
          <a:p>
            <a:pPr>
              <a:buFontTx/>
              <a:buChar char="-"/>
            </a:pPr>
            <a:r>
              <a:rPr lang="en-US" sz="6000" dirty="0" smtClean="0"/>
              <a:t>We can include other people by…</a:t>
            </a:r>
            <a:endParaRPr lang="en-US" sz="6000" dirty="0"/>
          </a:p>
          <a:p>
            <a:pPr marL="1143000" indent="-1143000">
              <a:buAutoNum type="arabicPeriod"/>
            </a:pPr>
            <a:endParaRPr lang="en-US" sz="6000" dirty="0"/>
          </a:p>
          <a:p>
            <a:pPr marL="0" indent="0">
              <a:buNone/>
            </a:pPr>
            <a:endParaRPr lang="en-US" sz="6000" dirty="0"/>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170012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“How did you finish the sentences?”</a:t>
            </a:r>
            <a:endParaRPr lang="en-US" sz="4000" b="1" dirty="0"/>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Components of social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9669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
        <p:nvSpPr>
          <p:cNvPr id="14" name="Content Placeholder 2"/>
          <p:cNvSpPr txBox="1">
            <a:spLocks noGrp="1"/>
          </p:cNvSpPr>
          <p:nvPr>
            <p:ph idx="1"/>
          </p:nvPr>
        </p:nvSpPr>
        <p:spPr>
          <a:xfrm>
            <a:off x="689694" y="1089867"/>
            <a:ext cx="5618163" cy="5889852"/>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6000" dirty="0" smtClean="0"/>
              <a:t>Social </a:t>
            </a:r>
            <a:r>
              <a:rPr lang="en-US" sz="6000" dirty="0"/>
              <a:t>health is about forming strong, healthy relationships through good communication, respect, and teamwork</a:t>
            </a:r>
            <a:r>
              <a:rPr lang="en-US" sz="6000" dirty="0" smtClean="0"/>
              <a:t>.</a:t>
            </a:r>
          </a:p>
          <a:p>
            <a:pPr marL="0" indent="0">
              <a:buNone/>
            </a:pPr>
            <a:r>
              <a:rPr lang="en-US" sz="6000" dirty="0" smtClean="0"/>
              <a:t>Friendships</a:t>
            </a:r>
            <a:r>
              <a:rPr lang="en-US" sz="6000" dirty="0"/>
              <a:t>, listening, and being inclusive are essential for positive social health</a:t>
            </a:r>
            <a:r>
              <a:rPr lang="en-US" sz="6000" dirty="0" smtClean="0"/>
              <a:t>.</a:t>
            </a:r>
          </a:p>
          <a:p>
            <a:pPr marL="0" indent="0">
              <a:buNone/>
            </a:pPr>
            <a:r>
              <a:rPr lang="en-US" sz="6000" dirty="0" smtClean="0"/>
              <a:t>Small </a:t>
            </a:r>
            <a:r>
              <a:rPr lang="en-US" sz="6000" dirty="0"/>
              <a:t>acts of kindness, such as showing respect and helping others, can have a big impact.</a:t>
            </a:r>
          </a:p>
          <a:p>
            <a:pPr marL="0" indent="0">
              <a:buNone/>
            </a:pPr>
            <a:endParaRPr lang="en-US" sz="6000" dirty="0" smtClean="0"/>
          </a:p>
          <a:p>
            <a:pPr marL="0" indent="0">
              <a:buNone/>
            </a:pPr>
            <a:endParaRPr lang="en-US" sz="6000" dirty="0"/>
          </a:p>
          <a:p>
            <a:pPr marL="0" indent="0">
              <a:buNone/>
            </a:pPr>
            <a:endParaRPr lang="en-US" sz="6000" dirty="0" smtClean="0"/>
          </a:p>
        </p:txBody>
      </p:sp>
    </p:spTree>
    <p:extLst>
      <p:ext uri="{BB962C8B-B14F-4D97-AF65-F5344CB8AC3E}">
        <p14:creationId xmlns:p14="http://schemas.microsoft.com/office/powerpoint/2010/main" val="328893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a:t>In your Personal Development Tutor Time activity, you looked at </a:t>
            </a:r>
            <a:r>
              <a:rPr lang="en-US" sz="3638" dirty="0" smtClean="0"/>
              <a:t>social health</a:t>
            </a:r>
            <a:endParaRPr lang="en-US" sz="3638" dirty="0"/>
          </a:p>
          <a:p>
            <a:pPr marL="0" indent="0">
              <a:buNone/>
            </a:pPr>
            <a:r>
              <a:rPr lang="en-US" sz="3638" dirty="0" smtClean="0"/>
              <a:t>In </a:t>
            </a:r>
            <a:r>
              <a:rPr lang="en-US" sz="3638" dirty="0"/>
              <a:t>your books answer the following question:</a:t>
            </a:r>
          </a:p>
          <a:p>
            <a:pPr marL="0" indent="0">
              <a:buNone/>
            </a:pPr>
            <a:endParaRPr lang="en-US" sz="3638" dirty="0"/>
          </a:p>
          <a:p>
            <a:pPr marL="0" indent="0">
              <a:buNone/>
            </a:pPr>
            <a:r>
              <a:rPr lang="en-US" sz="3638" dirty="0"/>
              <a:t>“What is the definition of </a:t>
            </a:r>
            <a:r>
              <a:rPr lang="en-US" sz="3638" dirty="0" smtClean="0"/>
              <a:t>social health?”</a:t>
            </a:r>
            <a:endParaRPr lang="en-US" sz="3638" dirty="0"/>
          </a:p>
          <a:p>
            <a:pPr marL="0" indent="0">
              <a:buNone/>
            </a:pPr>
            <a:r>
              <a:rPr lang="en-US" sz="3638" b="1" dirty="0"/>
              <a:t>Sentence starter </a:t>
            </a:r>
            <a:r>
              <a:rPr lang="en-US" sz="3638" dirty="0"/>
              <a:t>– </a:t>
            </a:r>
            <a:r>
              <a:rPr lang="en-US" sz="3638" dirty="0" smtClean="0"/>
              <a:t>Social health is</a:t>
            </a:r>
            <a:r>
              <a:rPr lang="en-US" sz="3638" dirty="0"/>
              <a: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416039"/>
            <a:ext cx="3950550" cy="4450466"/>
          </a:xfrm>
          <a:prstGeom prst="rect">
            <a:avLst/>
          </a:prstGeom>
        </p:spPr>
      </p:pic>
    </p:spTree>
    <p:extLst>
      <p:ext uri="{BB962C8B-B14F-4D97-AF65-F5344CB8AC3E}">
        <p14:creationId xmlns:p14="http://schemas.microsoft.com/office/powerpoint/2010/main" val="29965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social health </a:t>
            </a:r>
            <a:r>
              <a:rPr lang="en-US" sz="4366" dirty="0"/>
              <a:t>for 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6544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a:bodyPr>
          <a:lstStyle/>
          <a:p>
            <a:pPr marL="0" indent="0">
              <a:buNone/>
            </a:pPr>
            <a:r>
              <a:rPr lang="en-US" sz="3638" dirty="0" smtClean="0"/>
              <a:t>Social health is…</a:t>
            </a:r>
          </a:p>
          <a:p>
            <a:pPr marL="0" indent="0">
              <a:buNone/>
            </a:pPr>
            <a:endParaRPr lang="en-US" sz="3638" dirty="0"/>
          </a:p>
          <a:p>
            <a:pPr marL="0" indent="0">
              <a:buNone/>
            </a:pPr>
            <a:r>
              <a:rPr lang="en-US" sz="3638" dirty="0" smtClean="0"/>
              <a:t>“how we interact with other people in different situations”</a:t>
            </a:r>
          </a:p>
          <a:p>
            <a:pPr marL="0" indent="0">
              <a:buNone/>
            </a:pPr>
            <a:endParaRPr lang="en-US" sz="3638" dirty="0"/>
          </a:p>
          <a:p>
            <a:pPr marL="0" indent="0">
              <a:buNone/>
            </a:pPr>
            <a:r>
              <a:rPr lang="en-US" sz="3638" b="1" dirty="0"/>
              <a:t>Task</a:t>
            </a:r>
            <a:r>
              <a:rPr lang="en-US" sz="3638" dirty="0"/>
              <a:t> – use your red pen to add to what you had written down.</a:t>
            </a:r>
            <a:endParaRPr lang="en-US" sz="3638" b="1" dirty="0"/>
          </a:p>
          <a:p>
            <a:pPr marL="0" indent="0">
              <a:buNone/>
            </a:pP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3" name="Picture 12"/>
          <p:cNvPicPr>
            <a:picLocks noChangeAspect="1"/>
          </p:cNvPicPr>
          <p:nvPr/>
        </p:nvPicPr>
        <p:blipFill>
          <a:blip r:embed="rId4"/>
          <a:stretch>
            <a:fillRect/>
          </a:stretch>
        </p:blipFill>
        <p:spPr>
          <a:xfrm>
            <a:off x="7805687" y="1416039"/>
            <a:ext cx="3950550" cy="4450466"/>
          </a:xfrm>
          <a:prstGeom prst="rect">
            <a:avLst/>
          </a:prstGeom>
        </p:spPr>
      </p:pic>
    </p:spTree>
    <p:extLst>
      <p:ext uri="{BB962C8B-B14F-4D97-AF65-F5344CB8AC3E}">
        <p14:creationId xmlns:p14="http://schemas.microsoft.com/office/powerpoint/2010/main" val="290277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350" y="1386827"/>
            <a:ext cx="3276827" cy="5905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871" y="2354263"/>
            <a:ext cx="4607627" cy="74432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278" y="1211183"/>
            <a:ext cx="1133554" cy="1143080"/>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827193"/>
          </a:xfrm>
        </p:spPr>
        <p:txBody>
          <a:bodyPr>
            <a:normAutofit fontScale="70000" lnSpcReduction="20000"/>
          </a:bodyPr>
          <a:lstStyle/>
          <a:p>
            <a:pPr marL="0" indent="0">
              <a:buNone/>
            </a:pPr>
            <a:r>
              <a:rPr lang="en-US" sz="3638" dirty="0"/>
              <a:t>This links to the Golden Thread of </a:t>
            </a:r>
            <a:r>
              <a:rPr lang="en-US" sz="3638" b="1" dirty="0"/>
              <a:t>“Secure your Wellbeing” </a:t>
            </a:r>
            <a:r>
              <a:rPr lang="en-US" sz="3638" dirty="0" smtClean="0"/>
              <a:t>as social health is a core element of overall wellbeing which can positively impact mental and physical health</a:t>
            </a:r>
          </a:p>
          <a:p>
            <a:pPr marL="0" indent="0">
              <a:buNone/>
            </a:pPr>
            <a:endParaRPr lang="en-US" sz="3638" b="1" dirty="0"/>
          </a:p>
          <a:p>
            <a:pPr marL="0" indent="0">
              <a:buNone/>
            </a:pPr>
            <a:r>
              <a:rPr lang="en-US" sz="3638" b="1" dirty="0">
                <a:solidFill>
                  <a:srgbClr val="323232"/>
                </a:solidFill>
                <a:latin typeface="Calibri" panose="020F0502020204030204"/>
              </a:rPr>
              <a:t>Article </a:t>
            </a:r>
            <a:r>
              <a:rPr lang="en-US" sz="3638" b="1" dirty="0" smtClean="0">
                <a:solidFill>
                  <a:srgbClr val="323232"/>
                </a:solidFill>
                <a:latin typeface="Calibri" panose="020F0502020204030204"/>
              </a:rPr>
              <a:t>15</a:t>
            </a:r>
            <a:r>
              <a:rPr lang="en-US" sz="3638" dirty="0" smtClean="0">
                <a:solidFill>
                  <a:srgbClr val="323232"/>
                </a:solidFill>
                <a:latin typeface="Calibri" panose="020F0502020204030204"/>
              </a:rPr>
              <a:t> states that children have the right to join or set up groups. This is an example of good social health as people will be working together and surrounded by like minded people</a:t>
            </a:r>
          </a:p>
          <a:p>
            <a:pPr marL="0" indent="0">
              <a:buNone/>
            </a:pPr>
            <a:endParaRPr lang="en-US" sz="3638" b="1" dirty="0">
              <a:solidFill>
                <a:srgbClr val="323232"/>
              </a:solidFill>
              <a:latin typeface="Calibri" panose="020F0502020204030204"/>
            </a:endParaRPr>
          </a:p>
          <a:p>
            <a:pPr marL="0" indent="0">
              <a:buNone/>
            </a:pPr>
            <a:r>
              <a:rPr lang="en-US" sz="3638" dirty="0" smtClean="0">
                <a:solidFill>
                  <a:srgbClr val="323232"/>
                </a:solidFill>
                <a:latin typeface="Calibri" panose="020F0502020204030204"/>
              </a:rPr>
              <a:t>There are 9 protected characteristics. Unfortunately, people are treated differently due to identifying with these characteristics. This can negatively impact their social health as they will not interact well with people who do not identify the same as them.</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6806" y="1682123"/>
            <a:ext cx="704899" cy="1543157"/>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474027" y="3338818"/>
            <a:ext cx="3788217" cy="1790627"/>
            <a:chOff x="3431928" y="641202"/>
            <a:chExt cx="3924360"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defTabSz="914358">
                <a:defRPr/>
              </a:pPr>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31928" y="662261"/>
              <a:ext cx="3924360" cy="844858"/>
            </a:xfrm>
            <a:prstGeom prst="rect">
              <a:avLst/>
            </a:prstGeom>
            <a:noFill/>
          </p:spPr>
          <p:txBody>
            <a:bodyPr wrap="none" rtlCol="0">
              <a:spAutoFit/>
            </a:bodyPr>
            <a:lstStyle/>
            <a:p>
              <a:pPr algn="ctr" defTabSz="914358">
                <a:defRPr/>
              </a:pP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549770" y="1410933"/>
              <a:ext cx="3485959" cy="844858"/>
            </a:xfrm>
            <a:prstGeom prst="rect">
              <a:avLst/>
            </a:prstGeom>
            <a:noFill/>
          </p:spPr>
          <p:txBody>
            <a:bodyPr wrap="none" rtlCol="0">
              <a:spAutoFit/>
            </a:bodyPr>
            <a:lstStyle/>
            <a:p>
              <a:pPr algn="ctr" defTabSz="914358">
                <a:defRPr/>
              </a:pPr>
              <a:r>
                <a:rPr lang="en-US" sz="5400" spc="200" dirty="0">
                  <a:solidFill>
                    <a:srgbClr val="FFFFFF"/>
                  </a:solidFill>
                  <a:latin typeface="LondrinaSolid-Black"/>
                  <a:sym typeface="LondrinaSolid-Black"/>
                  <a:rtl val="0"/>
                </a:rPr>
                <a:t>of a Child</a:t>
              </a:r>
            </a:p>
          </p:txBody>
        </p:sp>
      </p:grpSp>
      <p:pic>
        <p:nvPicPr>
          <p:cNvPr id="16" name="Picture 15"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8">
            <a:extLst>
              <a:ext uri="{28A0092B-C50C-407E-A947-70E740481C1C}">
                <a14:useLocalDpi xmlns:a14="http://schemas.microsoft.com/office/drawing/2010/main" val="0"/>
              </a:ext>
            </a:extLst>
          </a:blip>
          <a:srcRect l="4715" t="5715" r="44774" b="69518"/>
          <a:stretch/>
        </p:blipFill>
        <p:spPr>
          <a:xfrm>
            <a:off x="7004625" y="5251560"/>
            <a:ext cx="4633962" cy="1606440"/>
          </a:xfrm>
          <a:prstGeom prst="rect">
            <a:avLst/>
          </a:prstGeom>
        </p:spPr>
      </p:pic>
    </p:spTree>
    <p:extLst>
      <p:ext uri="{BB962C8B-B14F-4D97-AF65-F5344CB8AC3E}">
        <p14:creationId xmlns:p14="http://schemas.microsoft.com/office/powerpoint/2010/main" val="77975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5979903" cy="5860189"/>
          </a:xfrm>
        </p:spPr>
        <p:txBody>
          <a:bodyPr>
            <a:normAutofit fontScale="92500"/>
          </a:bodyPr>
          <a:lstStyle/>
          <a:p>
            <a:pPr marL="0" indent="0">
              <a:buNone/>
            </a:pPr>
            <a:r>
              <a:rPr lang="en-US" sz="3638" dirty="0" smtClean="0"/>
              <a:t>In tutor time you watched a video that outlined the benefits of having good social health.</a:t>
            </a:r>
          </a:p>
          <a:p>
            <a:pPr marL="0" indent="0">
              <a:buNone/>
            </a:pPr>
            <a:endParaRPr lang="en-US" sz="3638" dirty="0"/>
          </a:p>
          <a:p>
            <a:pPr marL="0" indent="0">
              <a:buNone/>
            </a:pPr>
            <a:r>
              <a:rPr lang="en-US" sz="3638" dirty="0" smtClean="0"/>
              <a:t>We are going to watch the video again. While watching the video complete the following sentence:</a:t>
            </a:r>
          </a:p>
          <a:p>
            <a:pPr marL="0" indent="0">
              <a:buNone/>
            </a:pPr>
            <a:endParaRPr lang="en-US" sz="3638" dirty="0"/>
          </a:p>
          <a:p>
            <a:pPr marL="0" indent="0">
              <a:buNone/>
            </a:pPr>
            <a:r>
              <a:rPr lang="en-US" sz="3638" dirty="0" smtClean="0"/>
              <a:t>“Benefits of social health are…”</a:t>
            </a:r>
            <a:endParaRPr lang="en-US" sz="36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pic>
        <p:nvPicPr>
          <p:cNvPr id="13" name="Picture 12"/>
          <p:cNvPicPr>
            <a:picLocks noChangeAspect="1"/>
          </p:cNvPicPr>
          <p:nvPr/>
        </p:nvPicPr>
        <p:blipFill>
          <a:blip r:embed="rId4"/>
          <a:stretch>
            <a:fillRect/>
          </a:stretch>
        </p:blipFill>
        <p:spPr>
          <a:xfrm>
            <a:off x="7805687" y="1416039"/>
            <a:ext cx="3950550" cy="4450466"/>
          </a:xfrm>
          <a:prstGeom prst="rect">
            <a:avLst/>
          </a:prstGeom>
        </p:spPr>
      </p:pic>
    </p:spTree>
    <p:extLst>
      <p:ext uri="{BB962C8B-B14F-4D97-AF65-F5344CB8AC3E}">
        <p14:creationId xmlns:p14="http://schemas.microsoft.com/office/powerpoint/2010/main" val="87708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social health?</a:t>
            </a:r>
            <a:endParaRPr sz="2426" spc="27" dirty="0"/>
          </a:p>
        </p:txBody>
      </p:sp>
      <p:pic>
        <p:nvPicPr>
          <p:cNvPr id="2" name="f3dBPulbLSk"/>
          <p:cNvPicPr>
            <a:picLocks noRot="1" noChangeAspect="1"/>
          </p:cNvPicPr>
          <p:nvPr>
            <a:videoFile r:link="rId1"/>
          </p:nvPr>
        </p:nvPicPr>
        <p:blipFill>
          <a:blip r:embed="rId6"/>
          <a:stretch>
            <a:fillRect/>
          </a:stretch>
        </p:blipFill>
        <p:spPr>
          <a:xfrm>
            <a:off x="989664" y="1211027"/>
            <a:ext cx="9901493" cy="5569590"/>
          </a:xfrm>
          <a:prstGeom prst="rect">
            <a:avLst/>
          </a:prstGeom>
        </p:spPr>
      </p:pic>
    </p:spTree>
    <p:extLst>
      <p:ext uri="{BB962C8B-B14F-4D97-AF65-F5344CB8AC3E}">
        <p14:creationId xmlns:p14="http://schemas.microsoft.com/office/powerpoint/2010/main" val="403476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Benefits of social health are:</a:t>
            </a:r>
          </a:p>
          <a:p>
            <a:pPr marL="0" indent="0">
              <a:buNone/>
            </a:pPr>
            <a:endParaRPr lang="en-US" sz="3638" dirty="0"/>
          </a:p>
          <a:p>
            <a:pPr marL="742950" indent="-742950">
              <a:buAutoNum type="arabicPeriod"/>
            </a:pPr>
            <a:r>
              <a:rPr lang="en-US" sz="3638" dirty="0" smtClean="0"/>
              <a:t>Eat a healthier diet</a:t>
            </a:r>
          </a:p>
          <a:p>
            <a:pPr marL="742950" indent="-742950">
              <a:buAutoNum type="arabicPeriod"/>
            </a:pPr>
            <a:r>
              <a:rPr lang="en-US" sz="3638" dirty="0" smtClean="0"/>
              <a:t>Be more physical active</a:t>
            </a:r>
          </a:p>
          <a:p>
            <a:pPr marL="742950" indent="-742950">
              <a:buAutoNum type="arabicPeriod"/>
            </a:pPr>
            <a:r>
              <a:rPr lang="en-US" sz="3638" dirty="0" smtClean="0"/>
              <a:t>Less likely to smoke/vape</a:t>
            </a:r>
          </a:p>
          <a:p>
            <a:pPr marL="742950" indent="-742950">
              <a:buAutoNum type="arabicPeriod"/>
            </a:pPr>
            <a:r>
              <a:rPr lang="en-US" sz="3638" dirty="0" smtClean="0"/>
              <a:t>Manage stress</a:t>
            </a:r>
          </a:p>
          <a:p>
            <a:pPr marL="742950" indent="-742950">
              <a:buAutoNum type="arabicPeriod"/>
            </a:pPr>
            <a:r>
              <a:rPr lang="en-US" sz="3638" dirty="0" smtClean="0"/>
              <a:t>Lower risk of major health problems</a:t>
            </a:r>
          </a:p>
          <a:p>
            <a:pPr marL="742950" indent="-742950">
              <a:buAutoNum type="arabicPeriod"/>
            </a:pPr>
            <a:r>
              <a:rPr lang="en-US" sz="3638" dirty="0" smtClean="0"/>
              <a:t>Overall happier life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38452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1997</Words>
  <Application>Microsoft Office PowerPoint</Application>
  <PresentationFormat>Widescreen</PresentationFormat>
  <Paragraphs>315</Paragraphs>
  <Slides>41</Slides>
  <Notes>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Calibri</vt:lpstr>
      <vt:lpstr>Calibri Light</vt:lpstr>
      <vt:lpstr>Comic Sans MS</vt:lpstr>
      <vt:lpstr>Franklin Gothic Book</vt:lpstr>
      <vt:lpstr>Lato</vt:lpstr>
      <vt:lpstr>LondrinaSolid-Black</vt:lpstr>
      <vt:lpstr>3_Office Theme</vt:lpstr>
      <vt:lpstr>Office Theme</vt:lpstr>
      <vt:lpstr>12_Office Theme</vt:lpstr>
      <vt:lpstr>PowerPoint Presentation</vt:lpstr>
      <vt:lpstr>PowerPoint Presentation</vt:lpstr>
      <vt:lpstr>PowerPoint Presentation</vt:lpstr>
      <vt:lpstr>Tutor Time recap</vt:lpstr>
      <vt:lpstr>Tutor Time recap</vt:lpstr>
      <vt:lpstr>Tutor Time Recap</vt:lpstr>
      <vt:lpstr>Benefits of Social Health</vt:lpstr>
      <vt:lpstr>What is social health?</vt:lpstr>
      <vt:lpstr>Benefits of social health</vt:lpstr>
      <vt:lpstr>Benefits of social health</vt:lpstr>
      <vt:lpstr>Benefits of social health</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Components of social health</vt:lpstr>
      <vt:lpstr>Reflection</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66</cp:revision>
  <dcterms:created xsi:type="dcterms:W3CDTF">2024-08-15T13:31:51Z</dcterms:created>
  <dcterms:modified xsi:type="dcterms:W3CDTF">2025-04-14T09:59:06Z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