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70" r:id="rId4"/>
    <p:sldMasterId id="2147483782" r:id="rId5"/>
    <p:sldMasterId id="2147483794" r:id="rId6"/>
    <p:sldMasterId id="2147483854" r:id="rId7"/>
    <p:sldMasterId id="2147483866" r:id="rId8"/>
    <p:sldMasterId id="2147483878" r:id="rId9"/>
    <p:sldMasterId id="2147483890" r:id="rId10"/>
    <p:sldMasterId id="2147483902" r:id="rId11"/>
  </p:sldMasterIdLst>
  <p:notesMasterIdLst>
    <p:notesMasterId r:id="rId46"/>
  </p:notesMasterIdLst>
  <p:handoutMasterIdLst>
    <p:handoutMasterId r:id="rId47"/>
  </p:handoutMasterIdLst>
  <p:sldIdLst>
    <p:sldId id="332" r:id="rId12"/>
    <p:sldId id="650" r:id="rId13"/>
    <p:sldId id="619" r:id="rId14"/>
    <p:sldId id="545" r:id="rId15"/>
    <p:sldId id="651" r:id="rId16"/>
    <p:sldId id="573" r:id="rId17"/>
    <p:sldId id="674" r:id="rId18"/>
    <p:sldId id="673" r:id="rId19"/>
    <p:sldId id="626" r:id="rId20"/>
    <p:sldId id="323" r:id="rId21"/>
    <p:sldId id="494" r:id="rId22"/>
    <p:sldId id="562" r:id="rId23"/>
    <p:sldId id="583" r:id="rId24"/>
    <p:sldId id="675" r:id="rId25"/>
    <p:sldId id="676" r:id="rId26"/>
    <p:sldId id="677" r:id="rId27"/>
    <p:sldId id="678" r:id="rId28"/>
    <p:sldId id="680" r:id="rId29"/>
    <p:sldId id="681" r:id="rId30"/>
    <p:sldId id="682" r:id="rId31"/>
    <p:sldId id="683" r:id="rId32"/>
    <p:sldId id="684" r:id="rId33"/>
    <p:sldId id="685" r:id="rId34"/>
    <p:sldId id="686" r:id="rId35"/>
    <p:sldId id="688" r:id="rId36"/>
    <p:sldId id="689" r:id="rId37"/>
    <p:sldId id="690" r:id="rId38"/>
    <p:sldId id="691" r:id="rId39"/>
    <p:sldId id="692" r:id="rId40"/>
    <p:sldId id="693" r:id="rId41"/>
    <p:sldId id="694" r:id="rId42"/>
    <p:sldId id="695" r:id="rId43"/>
    <p:sldId id="649" r:id="rId44"/>
    <p:sldId id="355" r:id="rId45"/>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gWmvCIOcgyQ8+3CfsP8UQ==" hashData="OC0sVyIGuHy8oFAih8ksSB6EFgDoYWtjCjq8DxWjbht+V9QZ1HbEEBMFMdwgqKKxvxOo5Hc/eoiCsZNxcHmft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2A33"/>
    <a:srgbClr val="2A2C65"/>
    <a:srgbClr val="C12827"/>
    <a:srgbClr val="F6A02D"/>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8" autoAdjust="0"/>
    <p:restoredTop sz="94810"/>
  </p:normalViewPr>
  <p:slideViewPr>
    <p:cSldViewPr>
      <p:cViewPr varScale="1">
        <p:scale>
          <a:sx n="71" d="100"/>
          <a:sy n="71" d="100"/>
        </p:scale>
        <p:origin x="22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GB"/>
          </a:p>
        </p:txBody>
      </p:sp>
      <p:sp>
        <p:nvSpPr>
          <p:cNvPr id="3" name="Date Placeholder 2"/>
          <p:cNvSpPr>
            <a:spLocks noGrp="1"/>
          </p:cNvSpPr>
          <p:nvPr>
            <p:ph type="dt" sz="quarter" idx="1"/>
          </p:nvPr>
        </p:nvSpPr>
        <p:spPr>
          <a:xfrm>
            <a:off x="5622535" y="0"/>
            <a:ext cx="4301752" cy="340647"/>
          </a:xfrm>
          <a:prstGeom prst="rect">
            <a:avLst/>
          </a:prstGeom>
        </p:spPr>
        <p:txBody>
          <a:bodyPr vert="horz" lIns="48674" tIns="24337" rIns="48674" bIns="24337" rtlCol="0"/>
          <a:lstStyle>
            <a:lvl1pPr algn="r">
              <a:defRPr sz="600"/>
            </a:lvl1pPr>
          </a:lstStyle>
          <a:p>
            <a:fld id="{FE4794BF-FAC2-40C9-9B05-D2AA730E6474}" type="datetimeFigureOut">
              <a:rPr lang="en-GB" smtClean="0"/>
              <a:t>14/04/2025</a:t>
            </a:fld>
            <a:endParaRPr lang="en-GB"/>
          </a:p>
        </p:txBody>
      </p:sp>
      <p:sp>
        <p:nvSpPr>
          <p:cNvPr id="4" name="Footer Placeholder 3"/>
          <p:cNvSpPr>
            <a:spLocks noGrp="1"/>
          </p:cNvSpPr>
          <p:nvPr>
            <p:ph type="ftr" sz="quarter" idx="2"/>
          </p:nvPr>
        </p:nvSpPr>
        <p:spPr>
          <a:xfrm>
            <a:off x="0" y="6457028"/>
            <a:ext cx="4301752" cy="340647"/>
          </a:xfrm>
          <a:prstGeom prst="rect">
            <a:avLst/>
          </a:prstGeom>
        </p:spPr>
        <p:txBody>
          <a:bodyPr vert="horz" lIns="48674" tIns="24337" rIns="48674" bIns="24337" rtlCol="0" anchor="b"/>
          <a:lstStyle>
            <a:lvl1pPr algn="l">
              <a:defRPr sz="600"/>
            </a:lvl1pPr>
          </a:lstStyle>
          <a:p>
            <a:endParaRPr lang="en-GB"/>
          </a:p>
        </p:txBody>
      </p:sp>
      <p:sp>
        <p:nvSpPr>
          <p:cNvPr id="5" name="Slide Number Placeholder 4"/>
          <p:cNvSpPr>
            <a:spLocks noGrp="1"/>
          </p:cNvSpPr>
          <p:nvPr>
            <p:ph type="sldNum" sz="quarter" idx="3"/>
          </p:nvPr>
        </p:nvSpPr>
        <p:spPr>
          <a:xfrm>
            <a:off x="5622535" y="6457028"/>
            <a:ext cx="4301752" cy="340647"/>
          </a:xfrm>
          <a:prstGeom prst="rect">
            <a:avLst/>
          </a:prstGeom>
        </p:spPr>
        <p:txBody>
          <a:bodyPr vert="horz" lIns="48674" tIns="24337" rIns="48674" bIns="24337" rtlCol="0" anchor="b"/>
          <a:lstStyle>
            <a:lvl1pPr algn="r">
              <a:defRPr sz="600"/>
            </a:lvl1pPr>
          </a:lstStyle>
          <a:p>
            <a:fld id="{13B0013D-96C2-4CA4-9AB5-E214CC957E0E}" type="slidenum">
              <a:rPr lang="en-GB" smtClean="0"/>
              <a:t>‹#›</a:t>
            </a:fld>
            <a:endParaRPr lang="en-GB"/>
          </a:p>
        </p:txBody>
      </p:sp>
    </p:spTree>
    <p:extLst>
      <p:ext uri="{BB962C8B-B14F-4D97-AF65-F5344CB8AC3E}">
        <p14:creationId xmlns:p14="http://schemas.microsoft.com/office/powerpoint/2010/main" val="36825073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4/14/2025</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BE9A-7B67-4B3C-9F27-4FBE3DD580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447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161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57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2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9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69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35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553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571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4/14/2025</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2456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8328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883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41933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9769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6765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234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4331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902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31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084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553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79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89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4204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009282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300196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8416624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3823690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50827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4/14/2025</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060348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80396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5308513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357677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916560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63" indent="0" algn="ctr">
              <a:buNone/>
              <a:defRPr sz="3298"/>
            </a:lvl2pPr>
            <a:lvl3pPr marL="1507724" indent="0" algn="ctr">
              <a:buNone/>
              <a:defRPr sz="2970"/>
            </a:lvl3pPr>
            <a:lvl4pPr marL="2261585" indent="0" algn="ctr">
              <a:buNone/>
              <a:defRPr sz="2638"/>
            </a:lvl4pPr>
            <a:lvl5pPr marL="3015449" indent="0" algn="ctr">
              <a:buNone/>
              <a:defRPr sz="2638"/>
            </a:lvl5pPr>
            <a:lvl6pPr marL="3769312" indent="0" algn="ctr">
              <a:buNone/>
              <a:defRPr sz="2638"/>
            </a:lvl6pPr>
            <a:lvl7pPr marL="4523172" indent="0" algn="ctr">
              <a:buNone/>
              <a:defRPr sz="2638"/>
            </a:lvl7pPr>
            <a:lvl8pPr marL="5277037" indent="0" algn="ctr">
              <a:buNone/>
              <a:defRPr sz="2638"/>
            </a:lvl8pPr>
            <a:lvl9pPr marL="6030898"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421893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5074781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9"/>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9" y="7568370"/>
            <a:ext cx="17339786" cy="2473919"/>
          </a:xfrm>
        </p:spPr>
        <p:txBody>
          <a:bodyPr/>
          <a:lstStyle>
            <a:lvl1pPr marL="0" indent="0">
              <a:buNone/>
              <a:defRPr sz="3958">
                <a:solidFill>
                  <a:schemeClr val="tx1">
                    <a:tint val="75000"/>
                  </a:schemeClr>
                </a:solidFill>
              </a:defRPr>
            </a:lvl1pPr>
            <a:lvl2pPr marL="753863" indent="0">
              <a:buNone/>
              <a:defRPr sz="3298">
                <a:solidFill>
                  <a:schemeClr val="tx1">
                    <a:tint val="75000"/>
                  </a:schemeClr>
                </a:solidFill>
              </a:defRPr>
            </a:lvl2pPr>
            <a:lvl3pPr marL="1507724" indent="0">
              <a:buNone/>
              <a:defRPr sz="2970">
                <a:solidFill>
                  <a:schemeClr val="tx1">
                    <a:tint val="75000"/>
                  </a:schemeClr>
                </a:solidFill>
              </a:defRPr>
            </a:lvl3pPr>
            <a:lvl4pPr marL="2261585" indent="0">
              <a:buNone/>
              <a:defRPr sz="2638">
                <a:solidFill>
                  <a:schemeClr val="tx1">
                    <a:tint val="75000"/>
                  </a:schemeClr>
                </a:solidFill>
              </a:defRPr>
            </a:lvl4pPr>
            <a:lvl5pPr marL="3015449" indent="0">
              <a:buNone/>
              <a:defRPr sz="2638">
                <a:solidFill>
                  <a:schemeClr val="tx1">
                    <a:tint val="75000"/>
                  </a:schemeClr>
                </a:solidFill>
              </a:defRPr>
            </a:lvl5pPr>
            <a:lvl6pPr marL="3769312" indent="0">
              <a:buNone/>
              <a:defRPr sz="2638">
                <a:solidFill>
                  <a:schemeClr val="tx1">
                    <a:tint val="75000"/>
                  </a:schemeClr>
                </a:solidFill>
              </a:defRPr>
            </a:lvl6pPr>
            <a:lvl7pPr marL="4523172" indent="0">
              <a:buNone/>
              <a:defRPr sz="2638">
                <a:solidFill>
                  <a:schemeClr val="tx1">
                    <a:tint val="75000"/>
                  </a:schemeClr>
                </a:solidFill>
              </a:defRPr>
            </a:lvl7pPr>
            <a:lvl8pPr marL="5277037" indent="0">
              <a:buNone/>
              <a:defRPr sz="2638">
                <a:solidFill>
                  <a:schemeClr val="tx1">
                    <a:tint val="75000"/>
                  </a:schemeClr>
                </a:solidFill>
              </a:defRPr>
            </a:lvl8pPr>
            <a:lvl9pPr marL="6030898"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2066430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2402047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20"/>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9" y="2772362"/>
            <a:ext cx="8504976"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9" y="4131057"/>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863" indent="0">
              <a:buNone/>
              <a:defRPr sz="3298" b="1"/>
            </a:lvl2pPr>
            <a:lvl3pPr marL="1507724" indent="0">
              <a:buNone/>
              <a:defRPr sz="2970" b="1"/>
            </a:lvl3pPr>
            <a:lvl4pPr marL="2261585" indent="0">
              <a:buNone/>
              <a:defRPr sz="2638" b="1"/>
            </a:lvl4pPr>
            <a:lvl5pPr marL="3015449" indent="0">
              <a:buNone/>
              <a:defRPr sz="2638" b="1"/>
            </a:lvl5pPr>
            <a:lvl6pPr marL="3769312" indent="0">
              <a:buNone/>
              <a:defRPr sz="2638" b="1"/>
            </a:lvl6pPr>
            <a:lvl7pPr marL="4523172" indent="0">
              <a:buNone/>
              <a:defRPr sz="2638" b="1"/>
            </a:lvl7pPr>
            <a:lvl8pPr marL="5277037" indent="0">
              <a:buNone/>
              <a:defRPr sz="2638" b="1"/>
            </a:lvl8pPr>
            <a:lvl9pPr marL="603089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7"/>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85281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987835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8674197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41"/>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11258960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41"/>
            <a:ext cx="10177702" cy="8036969"/>
          </a:xfrm>
        </p:spPr>
        <p:txBody>
          <a:bodyPr/>
          <a:lstStyle>
            <a:lvl1pPr marL="0" indent="0">
              <a:buNone/>
              <a:defRPr sz="5277"/>
            </a:lvl1pPr>
            <a:lvl2pPr marL="753863" indent="0">
              <a:buNone/>
              <a:defRPr sz="4617"/>
            </a:lvl2pPr>
            <a:lvl3pPr marL="1507724" indent="0">
              <a:buNone/>
              <a:defRPr sz="3958"/>
            </a:lvl3pPr>
            <a:lvl4pPr marL="2261585" indent="0">
              <a:buNone/>
              <a:defRPr sz="3298"/>
            </a:lvl4pPr>
            <a:lvl5pPr marL="3015449" indent="0">
              <a:buNone/>
              <a:defRPr sz="3298"/>
            </a:lvl5pPr>
            <a:lvl6pPr marL="3769312" indent="0">
              <a:buNone/>
              <a:defRPr sz="3298"/>
            </a:lvl6pPr>
            <a:lvl7pPr marL="4523172" indent="0">
              <a:buNone/>
              <a:defRPr sz="3298"/>
            </a:lvl7pPr>
            <a:lvl8pPr marL="5277037" indent="0">
              <a:buNone/>
              <a:defRPr sz="3298"/>
            </a:lvl8pPr>
            <a:lvl9pPr marL="603089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863" indent="0">
              <a:buNone/>
              <a:defRPr sz="2310"/>
            </a:lvl2pPr>
            <a:lvl3pPr marL="1507724" indent="0">
              <a:buNone/>
              <a:defRPr sz="1979"/>
            </a:lvl3pPr>
            <a:lvl4pPr marL="2261585" indent="0">
              <a:buNone/>
              <a:defRPr sz="1651"/>
            </a:lvl4pPr>
            <a:lvl5pPr marL="3015449" indent="0">
              <a:buNone/>
              <a:defRPr sz="1651"/>
            </a:lvl5pPr>
            <a:lvl6pPr marL="3769312" indent="0">
              <a:buNone/>
              <a:defRPr sz="1651"/>
            </a:lvl6pPr>
            <a:lvl7pPr marL="4523172" indent="0">
              <a:buNone/>
              <a:defRPr sz="1651"/>
            </a:lvl7pPr>
            <a:lvl8pPr marL="5277037" indent="0">
              <a:buNone/>
              <a:defRPr sz="1651"/>
            </a:lvl8pPr>
            <a:lvl9pPr marL="603089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21614166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41620947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3022457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4" y="1850860"/>
            <a:ext cx="15078075" cy="3937329"/>
          </a:xfrm>
        </p:spPr>
        <p:txBody>
          <a:bodyPr anchor="b"/>
          <a:lstStyle>
            <a:lvl1pPr algn="ctr">
              <a:defRPr sz="9894"/>
            </a:lvl1pPr>
          </a:lstStyle>
          <a:p>
            <a:r>
              <a:rPr lang="en-US" smtClean="0"/>
              <a:t>Click to edit Master title style</a:t>
            </a:r>
            <a:endParaRPr lang="en-US" dirty="0"/>
          </a:p>
        </p:txBody>
      </p:sp>
      <p:sp>
        <p:nvSpPr>
          <p:cNvPr id="3" name="Subtitle 2"/>
          <p:cNvSpPr>
            <a:spLocks noGrp="1"/>
          </p:cNvSpPr>
          <p:nvPr>
            <p:ph type="subTitle" idx="1"/>
          </p:nvPr>
        </p:nvSpPr>
        <p:spPr>
          <a:xfrm>
            <a:off x="2513014" y="5940028"/>
            <a:ext cx="15078075" cy="2730474"/>
          </a:xfrm>
        </p:spPr>
        <p:txBody>
          <a:bodyPr/>
          <a:lstStyle>
            <a:lvl1pPr marL="0" indent="0" algn="ctr">
              <a:buNone/>
              <a:defRPr sz="3958"/>
            </a:lvl1pPr>
            <a:lvl2pPr marL="753888" indent="0" algn="ctr">
              <a:buNone/>
              <a:defRPr sz="3298"/>
            </a:lvl2pPr>
            <a:lvl3pPr marL="1507776" indent="0" algn="ctr">
              <a:buNone/>
              <a:defRPr sz="2968"/>
            </a:lvl3pPr>
            <a:lvl4pPr marL="2261663" indent="0" algn="ctr">
              <a:buNone/>
              <a:defRPr sz="2638"/>
            </a:lvl4pPr>
            <a:lvl5pPr marL="3015551" indent="0" algn="ctr">
              <a:buNone/>
              <a:defRPr sz="2638"/>
            </a:lvl5pPr>
            <a:lvl6pPr marL="3769439" indent="0" algn="ctr">
              <a:buNone/>
              <a:defRPr sz="2638"/>
            </a:lvl6pPr>
            <a:lvl7pPr marL="4523327" indent="0" algn="ctr">
              <a:buNone/>
              <a:defRPr sz="2638"/>
            </a:lvl7pPr>
            <a:lvl8pPr marL="5277216" indent="0" algn="ctr">
              <a:buNone/>
              <a:defRPr sz="2638"/>
            </a:lvl8pPr>
            <a:lvl9pPr marL="6031102" indent="0" algn="ctr">
              <a:buNone/>
              <a:defRPr sz="2638"/>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6559145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3761531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7"/>
            <a:ext cx="17339786" cy="4704375"/>
          </a:xfrm>
        </p:spPr>
        <p:txBody>
          <a:bodyPr anchor="b"/>
          <a:lstStyle>
            <a:lvl1pPr>
              <a:defRPr sz="9894"/>
            </a:lvl1pPr>
          </a:lstStyle>
          <a:p>
            <a:r>
              <a:rPr lang="en-US" smtClean="0"/>
              <a:t>Click to edit Master title style</a:t>
            </a:r>
            <a:endParaRPr lang="en-US" dirty="0"/>
          </a:p>
        </p:txBody>
      </p:sp>
      <p:sp>
        <p:nvSpPr>
          <p:cNvPr id="3" name="Text Placeholder 2"/>
          <p:cNvSpPr>
            <a:spLocks noGrp="1"/>
          </p:cNvSpPr>
          <p:nvPr>
            <p:ph type="body" idx="1"/>
          </p:nvPr>
        </p:nvSpPr>
        <p:spPr>
          <a:xfrm>
            <a:off x="1371686" y="7568367"/>
            <a:ext cx="17339786" cy="2473919"/>
          </a:xfrm>
        </p:spPr>
        <p:txBody>
          <a:bodyPr/>
          <a:lstStyle>
            <a:lvl1pPr marL="0" indent="0">
              <a:buNone/>
              <a:defRPr sz="3958">
                <a:solidFill>
                  <a:schemeClr val="tx1">
                    <a:tint val="75000"/>
                  </a:schemeClr>
                </a:solidFill>
              </a:defRPr>
            </a:lvl1pPr>
            <a:lvl2pPr marL="753888" indent="0">
              <a:buNone/>
              <a:defRPr sz="3298">
                <a:solidFill>
                  <a:schemeClr val="tx1">
                    <a:tint val="75000"/>
                  </a:schemeClr>
                </a:solidFill>
              </a:defRPr>
            </a:lvl2pPr>
            <a:lvl3pPr marL="1507776" indent="0">
              <a:buNone/>
              <a:defRPr sz="2968">
                <a:solidFill>
                  <a:schemeClr val="tx1">
                    <a:tint val="75000"/>
                  </a:schemeClr>
                </a:solidFill>
              </a:defRPr>
            </a:lvl3pPr>
            <a:lvl4pPr marL="2261663" indent="0">
              <a:buNone/>
              <a:defRPr sz="2638">
                <a:solidFill>
                  <a:schemeClr val="tx1">
                    <a:tint val="75000"/>
                  </a:schemeClr>
                </a:solidFill>
              </a:defRPr>
            </a:lvl4pPr>
            <a:lvl5pPr marL="3015551" indent="0">
              <a:buNone/>
              <a:defRPr sz="2638">
                <a:solidFill>
                  <a:schemeClr val="tx1">
                    <a:tint val="75000"/>
                  </a:schemeClr>
                </a:solidFill>
              </a:defRPr>
            </a:lvl5pPr>
            <a:lvl6pPr marL="3769439" indent="0">
              <a:buNone/>
              <a:defRPr sz="2638">
                <a:solidFill>
                  <a:schemeClr val="tx1">
                    <a:tint val="75000"/>
                  </a:schemeClr>
                </a:solidFill>
              </a:defRPr>
            </a:lvl6pPr>
            <a:lvl7pPr marL="4523327" indent="0">
              <a:buNone/>
              <a:defRPr sz="2638">
                <a:solidFill>
                  <a:schemeClr val="tx1">
                    <a:tint val="75000"/>
                  </a:schemeClr>
                </a:solidFill>
              </a:defRPr>
            </a:lvl7pPr>
            <a:lvl8pPr marL="5277216" indent="0">
              <a:buNone/>
              <a:defRPr sz="2638">
                <a:solidFill>
                  <a:schemeClr val="tx1">
                    <a:tint val="75000"/>
                  </a:schemeClr>
                </a:solidFill>
              </a:defRPr>
            </a:lvl8pPr>
            <a:lvl9pPr marL="603110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spTree>
    <p:extLst>
      <p:ext uri="{BB962C8B-B14F-4D97-AF65-F5344CB8AC3E}">
        <p14:creationId xmlns:p14="http://schemas.microsoft.com/office/powerpoint/2010/main" val="38143708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82158"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45417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20"/>
            <a:ext cx="17339786" cy="218595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0177702" y="2772362"/>
            <a:ext cx="8546861" cy="1358692"/>
          </a:xfrm>
        </p:spPr>
        <p:txBody>
          <a:bodyPr anchor="b"/>
          <a:lstStyle>
            <a:lvl1pPr marL="0" indent="0">
              <a:buNone/>
              <a:defRPr sz="3958" b="1"/>
            </a:lvl1pPr>
            <a:lvl2pPr marL="753888" indent="0">
              <a:buNone/>
              <a:defRPr sz="3298" b="1"/>
            </a:lvl2pPr>
            <a:lvl3pPr marL="1507776" indent="0">
              <a:buNone/>
              <a:defRPr sz="2968" b="1"/>
            </a:lvl3pPr>
            <a:lvl4pPr marL="2261663" indent="0">
              <a:buNone/>
              <a:defRPr sz="2638" b="1"/>
            </a:lvl4pPr>
            <a:lvl5pPr marL="3015551" indent="0">
              <a:buNone/>
              <a:defRPr sz="2638" b="1"/>
            </a:lvl5pPr>
            <a:lvl6pPr marL="3769439" indent="0">
              <a:buNone/>
              <a:defRPr sz="2638" b="1"/>
            </a:lvl6pPr>
            <a:lvl7pPr marL="4523327" indent="0">
              <a:buNone/>
              <a:defRPr sz="2638" b="1"/>
            </a:lvl7pPr>
            <a:lvl8pPr marL="5277216" indent="0">
              <a:buNone/>
              <a:defRPr sz="2638" b="1"/>
            </a:lvl8pPr>
            <a:lvl9pPr marL="603110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2"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215650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6695879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3896229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9"/>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27521114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8"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9"/>
            <a:ext cx="10177701" cy="8036969"/>
          </a:xfrm>
        </p:spPr>
        <p:txBody>
          <a:bodyPr anchor="t"/>
          <a:lstStyle>
            <a:lvl1pPr marL="0" indent="0">
              <a:buNone/>
              <a:defRPr sz="5277"/>
            </a:lvl1pPr>
            <a:lvl2pPr marL="753888" indent="0">
              <a:buNone/>
              <a:defRPr sz="4617"/>
            </a:lvl2pPr>
            <a:lvl3pPr marL="1507776" indent="0">
              <a:buNone/>
              <a:defRPr sz="3958"/>
            </a:lvl3pPr>
            <a:lvl4pPr marL="2261663" indent="0">
              <a:buNone/>
              <a:defRPr sz="3298"/>
            </a:lvl4pPr>
            <a:lvl5pPr marL="3015551" indent="0">
              <a:buNone/>
              <a:defRPr sz="3298"/>
            </a:lvl5pPr>
            <a:lvl6pPr marL="3769439" indent="0">
              <a:buNone/>
              <a:defRPr sz="3298"/>
            </a:lvl6pPr>
            <a:lvl7pPr marL="4523327" indent="0">
              <a:buNone/>
              <a:defRPr sz="3298"/>
            </a:lvl7pPr>
            <a:lvl8pPr marL="5277216" indent="0">
              <a:buNone/>
              <a:defRPr sz="3298"/>
            </a:lvl8pPr>
            <a:lvl9pPr marL="603110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8" y="3392805"/>
            <a:ext cx="6484095" cy="6285591"/>
          </a:xfrm>
        </p:spPr>
        <p:txBody>
          <a:bodyPr/>
          <a:lstStyle>
            <a:lvl1pPr marL="0" indent="0">
              <a:buNone/>
              <a:defRPr sz="2638"/>
            </a:lvl1pPr>
            <a:lvl2pPr marL="753888" indent="0">
              <a:buNone/>
              <a:defRPr sz="2309"/>
            </a:lvl2pPr>
            <a:lvl3pPr marL="1507776" indent="0">
              <a:buNone/>
              <a:defRPr sz="1979"/>
            </a:lvl3pPr>
            <a:lvl4pPr marL="2261663" indent="0">
              <a:buNone/>
              <a:defRPr sz="1649"/>
            </a:lvl4pPr>
            <a:lvl5pPr marL="3015551" indent="0">
              <a:buNone/>
              <a:defRPr sz="1649"/>
            </a:lvl5pPr>
            <a:lvl6pPr marL="3769439" indent="0">
              <a:buNone/>
              <a:defRPr sz="1649"/>
            </a:lvl6pPr>
            <a:lvl7pPr marL="4523327" indent="0">
              <a:buNone/>
              <a:defRPr sz="1649"/>
            </a:lvl7pPr>
            <a:lvl8pPr marL="5277216" indent="0">
              <a:buNone/>
              <a:defRPr sz="1649"/>
            </a:lvl8pPr>
            <a:lvl9pPr marL="603110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138714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32846763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457179"/>
            <a:fld id="{B6F15528-21DE-4FAA-801E-634DDDAF4B2B}" type="slidenum">
              <a:rPr lang="en-GB" smtClean="0">
                <a:solidFill>
                  <a:srgbClr val="2A2C65">
                    <a:tint val="75000"/>
                  </a:srgbClr>
                </a:solidFill>
              </a:rPr>
              <a:pPr defTabSz="457179"/>
              <a:t>‹#›</a:t>
            </a:fld>
            <a:endParaRPr lang="en-GB">
              <a:solidFill>
                <a:srgbClr val="2A2C65">
                  <a:tint val="75000"/>
                </a:srgbClr>
              </a:solidFill>
            </a:endParaRPr>
          </a:p>
        </p:txBody>
      </p:sp>
    </p:spTree>
    <p:extLst>
      <p:ext uri="{BB962C8B-B14F-4D97-AF65-F5344CB8AC3E}">
        <p14:creationId xmlns:p14="http://schemas.microsoft.com/office/powerpoint/2010/main" val="14033953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smtClean="0"/>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40243589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4549619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smtClean="0"/>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57315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5866757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5125809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6108458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983117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0094958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21573718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18051811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4003104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436" y="2108972"/>
            <a:ext cx="18419702" cy="1688564"/>
          </a:xfrm>
          <a:gradFill>
            <a:gsLst>
              <a:gs pos="0">
                <a:srgbClr val="E74519"/>
              </a:gs>
              <a:gs pos="50000">
                <a:schemeClr val="accent2">
                  <a:lumMod val="60000"/>
                  <a:lumOff val="40000"/>
                </a:schemeClr>
              </a:gs>
              <a:gs pos="100000">
                <a:schemeClr val="bg1">
                  <a:alpha val="40000"/>
                </a:schemeClr>
              </a:gs>
            </a:gsLst>
            <a:lin ang="5400000" scaled="0"/>
          </a:gradFill>
        </p:spPr>
        <p:txBody>
          <a:bodyPr anchor="b">
            <a:normAutofit/>
          </a:bodyPr>
          <a:lstStyle>
            <a:lvl1pPr algn="ctr">
              <a:defRPr sz="6596"/>
            </a:lvl1pPr>
          </a:lstStyle>
          <a:p>
            <a:r>
              <a:rPr lang="en-US" dirty="0" smtClean="0"/>
              <a:t>Click to edit Master title style</a:t>
            </a:r>
            <a:endParaRPr lang="en-GB" dirty="0"/>
          </a:p>
        </p:txBody>
      </p:sp>
      <p:sp>
        <p:nvSpPr>
          <p:cNvPr id="3" name="Subtitle 2"/>
          <p:cNvSpPr>
            <a:spLocks noGrp="1"/>
          </p:cNvSpPr>
          <p:nvPr>
            <p:ph type="subTitle" idx="1"/>
          </p:nvPr>
        </p:nvSpPr>
        <p:spPr>
          <a:xfrm>
            <a:off x="2513013" y="5940028"/>
            <a:ext cx="15078075" cy="2730474"/>
          </a:xfrm>
          <a:solidFill>
            <a:schemeClr val="bg1"/>
          </a:solidFill>
          <a:ln>
            <a:solidFill>
              <a:srgbClr val="E74519"/>
            </a:solidFill>
          </a:ln>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dirty="0" smtClean="0"/>
              <a:t>Click to edit Master subtitle style</a:t>
            </a:r>
            <a:endParaRPr lang="en-GB" dirty="0"/>
          </a:p>
        </p:txBody>
      </p:sp>
      <p:sp>
        <p:nvSpPr>
          <p:cNvPr id="5" name="Footer Placeholder 4"/>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332135" y="162299"/>
            <a:ext cx="10761020" cy="1565537"/>
          </a:xfrm>
          <a:prstGeom prst="rect">
            <a:avLst/>
          </a:prstGeom>
        </p:spPr>
      </p:pic>
      <p:pic>
        <p:nvPicPr>
          <p:cNvPr id="8" name="Picture 7"/>
          <p:cNvPicPr>
            <a:picLocks noChangeAspect="1"/>
          </p:cNvPicPr>
          <p:nvPr userDrawn="1"/>
        </p:nvPicPr>
        <p:blipFill>
          <a:blip r:embed="rId3"/>
          <a:stretch>
            <a:fillRect/>
          </a:stretch>
        </p:blipFill>
        <p:spPr>
          <a:xfrm>
            <a:off x="16027301" y="350982"/>
            <a:ext cx="3950980" cy="603004"/>
          </a:xfrm>
          <a:prstGeom prst="rect">
            <a:avLst/>
          </a:prstGeom>
        </p:spPr>
      </p:pic>
    </p:spTree>
    <p:extLst>
      <p:ext uri="{BB962C8B-B14F-4D97-AF65-F5344CB8AC3E}">
        <p14:creationId xmlns:p14="http://schemas.microsoft.com/office/powerpoint/2010/main" val="1443619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E74519"/>
            </a:solidFill>
          </a:ln>
        </p:spPr>
        <p:txBody>
          <a:bodyPr/>
          <a:lstStyle/>
          <a:p>
            <a:r>
              <a:rPr lang="en-US" dirty="0" smtClean="0"/>
              <a:t>Click to edit Master title style</a:t>
            </a:r>
            <a:endParaRPr lang="en-GB" dirty="0"/>
          </a:p>
        </p:txBody>
      </p:sp>
      <p:sp>
        <p:nvSpPr>
          <p:cNvPr id="3" name="Content Placeholder 2"/>
          <p:cNvSpPr>
            <a:spLocks noGrp="1"/>
          </p:cNvSpPr>
          <p:nvPr>
            <p:ph idx="1"/>
          </p:nvPr>
        </p:nvSpPr>
        <p:spPr>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37496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a:ln>
            <a:solidFill>
              <a:srgbClr val="E74519"/>
            </a:solidFill>
          </a:ln>
        </p:spPr>
        <p:txBody>
          <a:bodyPr anchor="b"/>
          <a:lstStyle>
            <a:lvl1pPr>
              <a:defRPr sz="9894"/>
            </a:lvl1pPr>
          </a:lstStyle>
          <a:p>
            <a:r>
              <a:rPr lang="en-US" dirty="0" smtClean="0"/>
              <a:t>Click to edit Master title style</a:t>
            </a:r>
            <a:endParaRPr lang="en-GB" dirty="0"/>
          </a:p>
        </p:txBody>
      </p:sp>
      <p:sp>
        <p:nvSpPr>
          <p:cNvPr id="3" name="Text Placeholder 2"/>
          <p:cNvSpPr>
            <a:spLocks noGrp="1"/>
          </p:cNvSpPr>
          <p:nvPr>
            <p:ph type="body" idx="1"/>
          </p:nvPr>
        </p:nvSpPr>
        <p:spPr>
          <a:xfrm>
            <a:off x="1371689" y="7568367"/>
            <a:ext cx="17339786" cy="2473919"/>
          </a:xfrm>
          <a:ln>
            <a:solidFill>
              <a:srgbClr val="E74519"/>
            </a:solidFill>
          </a:ln>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5925087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E74519"/>
            </a:solidFill>
          </a:ln>
        </p:spPr>
        <p:txBody>
          <a:bodyPr/>
          <a:lstStyle/>
          <a:p>
            <a:r>
              <a:rPr lang="en-US" smtClean="0"/>
              <a:t>Click to edit Master title style</a:t>
            </a:r>
            <a:endParaRPr lang="en-GB"/>
          </a:p>
        </p:txBody>
      </p:sp>
      <p:sp>
        <p:nvSpPr>
          <p:cNvPr id="3" name="Content Placeholder 2"/>
          <p:cNvSpPr>
            <a:spLocks noGrp="1"/>
          </p:cNvSpPr>
          <p:nvPr>
            <p:ph sz="half" idx="1"/>
          </p:nvPr>
        </p:nvSpPr>
        <p:spPr>
          <a:xfrm>
            <a:off x="1382158" y="3010591"/>
            <a:ext cx="8544243" cy="7175679"/>
          </a:xfrm>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10177702" y="3010591"/>
            <a:ext cx="8544243" cy="7175679"/>
          </a:xfrm>
          <a:ln>
            <a:solidFill>
              <a:srgbClr val="E74519"/>
            </a:solidFill>
          </a:ln>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10868510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smtClean="0"/>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15438154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3303156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3020176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30189092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smtClean="0"/>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smtClean="0"/>
              <a:t>Edit Master text styles</a:t>
            </a:r>
          </a:p>
        </p:txBody>
      </p:sp>
      <p:sp>
        <p:nvSpPr>
          <p:cNvPr id="5" name="Date Placeholder 4"/>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11187435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10609465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389225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smtClean="0"/>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4/14/2025</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4/14/2025</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D3305297-4383-4357-B930-5EC33D17F590}"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70EBA60-93D0-4AB8-8100-29781706C516}"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04437"/>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marL="0" marR="0" lvl="0" indent="0" algn="l" defTabSz="1507846" rtl="0" eaLnBrk="1" fontAlgn="auto" latinLnBrk="0" hangingPunct="1">
              <a:lnSpc>
                <a:spcPct val="100000"/>
              </a:lnSpc>
              <a:spcBef>
                <a:spcPts val="0"/>
              </a:spcBef>
              <a:spcAft>
                <a:spcPts val="0"/>
              </a:spcAft>
              <a:buClrTx/>
              <a:buSzTx/>
              <a:buFontTx/>
              <a:buNone/>
              <a:tabLst/>
              <a:defRPr/>
            </a:pPr>
            <a:fld id="{B7938270-B965-4555-B3AA-0F5AC3140255}" type="datetimeFigureOut">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1507846" rtl="0" eaLnBrk="1" fontAlgn="auto" latinLnBrk="0" hangingPunct="1">
                <a:lnSpc>
                  <a:spcPct val="100000"/>
                </a:lnSpc>
                <a:spcBef>
                  <a:spcPts val="0"/>
                </a:spcBef>
                <a:spcAft>
                  <a:spcPts val="0"/>
                </a:spcAft>
                <a:buClrTx/>
                <a:buSzTx/>
                <a:buFontTx/>
                <a:buNone/>
                <a:tabLst/>
                <a:defRPr/>
              </a:pPr>
              <a:t>14/04/2025</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marL="0" marR="0" lvl="0" indent="0" algn="r" defTabSz="1507846" rtl="0" eaLnBrk="1" fontAlgn="auto" latinLnBrk="0" hangingPunct="1">
              <a:lnSpc>
                <a:spcPct val="100000"/>
              </a:lnSpc>
              <a:spcBef>
                <a:spcPts val="0"/>
              </a:spcBef>
              <a:spcAft>
                <a:spcPts val="0"/>
              </a:spcAft>
              <a:buClrTx/>
              <a:buSzTx/>
              <a:buFontTx/>
              <a:buNone/>
              <a:tabLst/>
              <a:defRPr/>
            </a:pPr>
            <a:fld id="{3D9341B5-D370-47BD-904A-50E95B2A1933}" type="slidenum">
              <a:rPr kumimoji="0" lang="en-GB" sz="1979"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1507846" rtl="0" eaLnBrk="1" fontAlgn="auto" latinLnBrk="0" hangingPunct="1">
                <a:lnSpc>
                  <a:spcPct val="100000"/>
                </a:lnSpc>
                <a:spcBef>
                  <a:spcPts val="0"/>
                </a:spcBef>
                <a:spcAft>
                  <a:spcPts val="0"/>
                </a:spcAft>
                <a:buClrTx/>
                <a:buSzTx/>
                <a:buFontTx/>
                <a:buNone/>
                <a:tabLst/>
                <a:defRPr/>
              </a:pPr>
              <a:t>‹#›</a:t>
            </a:fld>
            <a:endParaRPr kumimoji="0" lang="en-GB" sz="1979"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63894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6957359"/>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6"/>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705">
              <a:defRPr/>
            </a:pPr>
            <a:fld id="{B7938270-B965-4555-B3AA-0F5AC3140255}" type="datetimeFigureOut">
              <a:rPr lang="en-GB" smtClean="0">
                <a:solidFill>
                  <a:prstClr val="black">
                    <a:tint val="75000"/>
                  </a:prstClr>
                </a:solidFill>
              </a:rPr>
              <a:pPr defTabSz="1507705">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6"/>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705">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6"/>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705">
              <a:defRPr/>
            </a:pPr>
            <a:fld id="{3D9341B5-D370-47BD-904A-50E95B2A1933}" type="slidenum">
              <a:rPr lang="en-GB" smtClean="0">
                <a:solidFill>
                  <a:prstClr val="black">
                    <a:tint val="75000"/>
                  </a:prstClr>
                </a:solidFill>
              </a:rPr>
              <a:pPr defTabSz="1507705">
                <a:defRPr/>
              </a:pPr>
              <a:t>‹#›</a:t>
            </a:fld>
            <a:endParaRPr lang="en-GB">
              <a:solidFill>
                <a:prstClr val="black">
                  <a:tint val="75000"/>
                </a:prstClr>
              </a:solidFill>
            </a:endParaRPr>
          </a:p>
        </p:txBody>
      </p:sp>
    </p:spTree>
    <p:extLst>
      <p:ext uri="{BB962C8B-B14F-4D97-AF65-F5344CB8AC3E}">
        <p14:creationId xmlns:p14="http://schemas.microsoft.com/office/powerpoint/2010/main" val="82770838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150772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32" indent="-376932" algn="l" defTabSz="150772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794" indent="-376932" algn="l" defTabSz="150772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657" indent="-376932" algn="l" defTabSz="150772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51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38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242"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106"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3969"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7831" indent="-376932" algn="l" defTabSz="150772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724" rtl="0" eaLnBrk="1" latinLnBrk="0" hangingPunct="1">
        <a:defRPr sz="2970" kern="1200">
          <a:solidFill>
            <a:schemeClr val="tx1"/>
          </a:solidFill>
          <a:latin typeface="+mn-lt"/>
          <a:ea typeface="+mn-ea"/>
          <a:cs typeface="+mn-cs"/>
        </a:defRPr>
      </a:lvl1pPr>
      <a:lvl2pPr marL="753863" algn="l" defTabSz="1507724" rtl="0" eaLnBrk="1" latinLnBrk="0" hangingPunct="1">
        <a:defRPr sz="2970" kern="1200">
          <a:solidFill>
            <a:schemeClr val="tx1"/>
          </a:solidFill>
          <a:latin typeface="+mn-lt"/>
          <a:ea typeface="+mn-ea"/>
          <a:cs typeface="+mn-cs"/>
        </a:defRPr>
      </a:lvl2pPr>
      <a:lvl3pPr marL="1507724" algn="l" defTabSz="1507724" rtl="0" eaLnBrk="1" latinLnBrk="0" hangingPunct="1">
        <a:defRPr sz="2970" kern="1200">
          <a:solidFill>
            <a:schemeClr val="tx1"/>
          </a:solidFill>
          <a:latin typeface="+mn-lt"/>
          <a:ea typeface="+mn-ea"/>
          <a:cs typeface="+mn-cs"/>
        </a:defRPr>
      </a:lvl3pPr>
      <a:lvl4pPr marL="2261585" algn="l" defTabSz="1507724" rtl="0" eaLnBrk="1" latinLnBrk="0" hangingPunct="1">
        <a:defRPr sz="2970" kern="1200">
          <a:solidFill>
            <a:schemeClr val="tx1"/>
          </a:solidFill>
          <a:latin typeface="+mn-lt"/>
          <a:ea typeface="+mn-ea"/>
          <a:cs typeface="+mn-cs"/>
        </a:defRPr>
      </a:lvl4pPr>
      <a:lvl5pPr marL="3015449" algn="l" defTabSz="1507724" rtl="0" eaLnBrk="1" latinLnBrk="0" hangingPunct="1">
        <a:defRPr sz="2970" kern="1200">
          <a:solidFill>
            <a:schemeClr val="tx1"/>
          </a:solidFill>
          <a:latin typeface="+mn-lt"/>
          <a:ea typeface="+mn-ea"/>
          <a:cs typeface="+mn-cs"/>
        </a:defRPr>
      </a:lvl5pPr>
      <a:lvl6pPr marL="3769312" algn="l" defTabSz="1507724" rtl="0" eaLnBrk="1" latinLnBrk="0" hangingPunct="1">
        <a:defRPr sz="2970" kern="1200">
          <a:solidFill>
            <a:schemeClr val="tx1"/>
          </a:solidFill>
          <a:latin typeface="+mn-lt"/>
          <a:ea typeface="+mn-ea"/>
          <a:cs typeface="+mn-cs"/>
        </a:defRPr>
      </a:lvl6pPr>
      <a:lvl7pPr marL="4523172" algn="l" defTabSz="1507724" rtl="0" eaLnBrk="1" latinLnBrk="0" hangingPunct="1">
        <a:defRPr sz="2970" kern="1200">
          <a:solidFill>
            <a:schemeClr val="tx1"/>
          </a:solidFill>
          <a:latin typeface="+mn-lt"/>
          <a:ea typeface="+mn-ea"/>
          <a:cs typeface="+mn-cs"/>
        </a:defRPr>
      </a:lvl7pPr>
      <a:lvl8pPr marL="5277037" algn="l" defTabSz="1507724" rtl="0" eaLnBrk="1" latinLnBrk="0" hangingPunct="1">
        <a:defRPr sz="2970" kern="1200">
          <a:solidFill>
            <a:schemeClr val="tx1"/>
          </a:solidFill>
          <a:latin typeface="+mn-lt"/>
          <a:ea typeface="+mn-ea"/>
          <a:cs typeface="+mn-cs"/>
        </a:defRPr>
      </a:lvl8pPr>
      <a:lvl9pPr marL="6030898" algn="l" defTabSz="1507724" rtl="0" eaLnBrk="1" latinLnBrk="0" hangingPunct="1">
        <a:defRPr sz="29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20"/>
            <a:ext cx="17339786" cy="218595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1D8BD707-D9CF-40AE-B4C6-C98DA3205C09}" type="datetimeFigureOut">
              <a:rPr lang="en-US" smtClean="0">
                <a:solidFill>
                  <a:srgbClr val="2A2C65">
                    <a:tint val="75000"/>
                  </a:srgbClr>
                </a:solidFill>
              </a:rPr>
              <a:pPr defTabSz="457179"/>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6659483" y="10482095"/>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pPr defTabSz="457179"/>
            <a:endParaRPr lang="en-GB" dirty="0">
              <a:solidFill>
                <a:srgbClr val="2A2C65">
                  <a:tint val="75000"/>
                </a:srgbClr>
              </a:solidFill>
            </a:endParaRPr>
          </a:p>
        </p:txBody>
      </p:sp>
      <p:sp>
        <p:nvSpPr>
          <p:cNvPr id="6" name="Slide Number Placeholder 5"/>
          <p:cNvSpPr>
            <a:spLocks noGrp="1"/>
          </p:cNvSpPr>
          <p:nvPr>
            <p:ph type="sldNum" sz="quarter" idx="4"/>
          </p:nvPr>
        </p:nvSpPr>
        <p:spPr>
          <a:xfrm>
            <a:off x="14198520" y="10482095"/>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pPr defTabSz="457179"/>
            <a:fld id="{B6F15528-21DE-4FAA-801E-634DDDAF4B2B}" type="slidenum">
              <a:rPr lang="en-GB" smtClean="0">
                <a:solidFill>
                  <a:srgbClr val="2A2C65">
                    <a:tint val="75000"/>
                  </a:srgbClr>
                </a:solidFill>
              </a:rPr>
              <a:pPr defTabSz="457179"/>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29" y="-5535"/>
            <a:ext cx="20104022" cy="173811"/>
          </a:xfrm>
          <a:prstGeom prst="rect">
            <a:avLst/>
          </a:prstGeom>
        </p:spPr>
      </p:pic>
    </p:spTree>
    <p:extLst>
      <p:ext uri="{BB962C8B-B14F-4D97-AF65-F5344CB8AC3E}">
        <p14:creationId xmlns:p14="http://schemas.microsoft.com/office/powerpoint/2010/main" val="2111312672"/>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150777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776" rtl="0" eaLnBrk="1" latinLnBrk="0" hangingPunct="1">
        <a:defRPr sz="2968" kern="1200">
          <a:solidFill>
            <a:schemeClr val="tx1"/>
          </a:solidFill>
          <a:latin typeface="+mn-lt"/>
          <a:ea typeface="+mn-ea"/>
          <a:cs typeface="+mn-cs"/>
        </a:defRPr>
      </a:lvl1pPr>
      <a:lvl2pPr marL="753888" algn="l" defTabSz="1507776" rtl="0" eaLnBrk="1" latinLnBrk="0" hangingPunct="1">
        <a:defRPr sz="2968" kern="1200">
          <a:solidFill>
            <a:schemeClr val="tx1"/>
          </a:solidFill>
          <a:latin typeface="+mn-lt"/>
          <a:ea typeface="+mn-ea"/>
          <a:cs typeface="+mn-cs"/>
        </a:defRPr>
      </a:lvl2pPr>
      <a:lvl3pPr marL="1507776" algn="l" defTabSz="1507776" rtl="0" eaLnBrk="1" latinLnBrk="0" hangingPunct="1">
        <a:defRPr sz="2968" kern="1200">
          <a:solidFill>
            <a:schemeClr val="tx1"/>
          </a:solidFill>
          <a:latin typeface="+mn-lt"/>
          <a:ea typeface="+mn-ea"/>
          <a:cs typeface="+mn-cs"/>
        </a:defRPr>
      </a:lvl3pPr>
      <a:lvl4pPr marL="2261663" algn="l" defTabSz="1507776" rtl="0" eaLnBrk="1" latinLnBrk="0" hangingPunct="1">
        <a:defRPr sz="2968" kern="1200">
          <a:solidFill>
            <a:schemeClr val="tx1"/>
          </a:solidFill>
          <a:latin typeface="+mn-lt"/>
          <a:ea typeface="+mn-ea"/>
          <a:cs typeface="+mn-cs"/>
        </a:defRPr>
      </a:lvl4pPr>
      <a:lvl5pPr marL="3015551" algn="l" defTabSz="1507776" rtl="0" eaLnBrk="1" latinLnBrk="0" hangingPunct="1">
        <a:defRPr sz="2968" kern="1200">
          <a:solidFill>
            <a:schemeClr val="tx1"/>
          </a:solidFill>
          <a:latin typeface="+mn-lt"/>
          <a:ea typeface="+mn-ea"/>
          <a:cs typeface="+mn-cs"/>
        </a:defRPr>
      </a:lvl5pPr>
      <a:lvl6pPr marL="3769439" algn="l" defTabSz="1507776" rtl="0" eaLnBrk="1" latinLnBrk="0" hangingPunct="1">
        <a:defRPr sz="2968" kern="1200">
          <a:solidFill>
            <a:schemeClr val="tx1"/>
          </a:solidFill>
          <a:latin typeface="+mn-lt"/>
          <a:ea typeface="+mn-ea"/>
          <a:cs typeface="+mn-cs"/>
        </a:defRPr>
      </a:lvl6pPr>
      <a:lvl7pPr marL="4523327" algn="l" defTabSz="1507776" rtl="0" eaLnBrk="1" latinLnBrk="0" hangingPunct="1">
        <a:defRPr sz="2968" kern="1200">
          <a:solidFill>
            <a:schemeClr val="tx1"/>
          </a:solidFill>
          <a:latin typeface="+mn-lt"/>
          <a:ea typeface="+mn-ea"/>
          <a:cs typeface="+mn-cs"/>
        </a:defRPr>
      </a:lvl7pPr>
      <a:lvl8pPr marL="5277216" algn="l" defTabSz="1507776" rtl="0" eaLnBrk="1" latinLnBrk="0" hangingPunct="1">
        <a:defRPr sz="2968" kern="1200">
          <a:solidFill>
            <a:schemeClr val="tx1"/>
          </a:solidFill>
          <a:latin typeface="+mn-lt"/>
          <a:ea typeface="+mn-ea"/>
          <a:cs typeface="+mn-cs"/>
        </a:defRPr>
      </a:lvl8pPr>
      <a:lvl9pPr marL="6031102" algn="l" defTabSz="150777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AB24826B-5E43-4923-8072-D42B401530FC}" type="datetimeFigureOut">
              <a:rPr lang="en-GB" smtClean="0">
                <a:solidFill>
                  <a:prstClr val="black">
                    <a:tint val="75000"/>
                  </a:prstClr>
                </a:solidFill>
              </a:rPr>
              <a:pPr defTabSz="1507846">
                <a:defRPr/>
              </a:pPr>
              <a:t>14/04/2025</a:t>
            </a:fld>
            <a:endParaRPr lang="en-GB" smtClean="0">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smtClean="0">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F56F252-D559-4F68-9E55-C1BA74C2ABD2}" type="slidenum">
              <a:rPr lang="en-GB" smtClean="0">
                <a:solidFill>
                  <a:prstClr val="black">
                    <a:tint val="75000"/>
                  </a:prstClr>
                </a:solidFill>
              </a:rPr>
              <a:pPr defTabSz="1507846">
                <a:defRPr/>
              </a:pPr>
              <a:t>‹#›</a:t>
            </a:fld>
            <a:endParaRPr lang="en-GB" smtClean="0">
              <a:solidFill>
                <a:prstClr val="black">
                  <a:tint val="75000"/>
                </a:prstClr>
              </a:solidFill>
            </a:endParaRPr>
          </a:p>
        </p:txBody>
      </p:sp>
    </p:spTree>
    <p:extLst>
      <p:ext uri="{BB962C8B-B14F-4D97-AF65-F5344CB8AC3E}">
        <p14:creationId xmlns:p14="http://schemas.microsoft.com/office/powerpoint/2010/main" val="382707634"/>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64">
              <a:defRPr/>
            </a:pPr>
            <a:fld id="{60833ACD-E3C5-4170-A44C-4EE413B45F29}" type="datetimeFigureOut">
              <a:rPr lang="en-GB" smtClean="0">
                <a:solidFill>
                  <a:prstClr val="black">
                    <a:tint val="75000"/>
                  </a:prstClr>
                </a:solidFill>
              </a:rPr>
              <a:pPr defTabSz="1507864">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64">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64">
              <a:defRPr/>
            </a:pPr>
            <a:fld id="{7E0B31C5-046C-4828-A72F-5AF5E8D19AA9}" type="slidenum">
              <a:rPr lang="en-GB" smtClean="0">
                <a:solidFill>
                  <a:prstClr val="black">
                    <a:tint val="75000"/>
                  </a:prstClr>
                </a:solidFill>
              </a:rPr>
              <a:pPr defTabSz="1507864">
                <a:defRPr/>
              </a:pPr>
              <a:t>‹#›</a:t>
            </a:fld>
            <a:endParaRPr lang="en-GB">
              <a:solidFill>
                <a:prstClr val="black">
                  <a:tint val="75000"/>
                </a:prstClr>
              </a:solidFill>
            </a:endParaRPr>
          </a:p>
        </p:txBody>
      </p:sp>
    </p:spTree>
    <p:extLst>
      <p:ext uri="{BB962C8B-B14F-4D97-AF65-F5344CB8AC3E}">
        <p14:creationId xmlns:p14="http://schemas.microsoft.com/office/powerpoint/2010/main" val="2302416145"/>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917407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168966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What is being described?</a:t>
            </a:r>
          </a:p>
          <a:p>
            <a:pPr marL="0" indent="0">
              <a:buNone/>
            </a:pPr>
            <a:endParaRPr lang="en-US" sz="6000" dirty="0"/>
          </a:p>
          <a:p>
            <a:pPr marL="0" indent="0">
              <a:buNone/>
            </a:pPr>
            <a:r>
              <a:rPr lang="en-US" sz="6000" dirty="0" smtClean="0"/>
              <a:t>“</a:t>
            </a:r>
            <a:r>
              <a:rPr lang="en-US" sz="6000" dirty="0"/>
              <a:t>bullying with the use of digital technologies that has the aim of scaring, angering or shaming another person”</a:t>
            </a:r>
          </a:p>
          <a:p>
            <a:pPr marL="0" indent="0">
              <a:buNone/>
            </a:pPr>
            <a:endParaRPr lang="en-US" sz="6000" dirty="0" smtClean="0"/>
          </a:p>
          <a:p>
            <a:pPr marL="0" indent="0">
              <a:buNone/>
            </a:pPr>
            <a:r>
              <a:rPr lang="en-US" sz="6000" dirty="0" smtClean="0">
                <a:solidFill>
                  <a:srgbClr val="FF0000"/>
                </a:solidFill>
              </a:rPr>
              <a:t>cyberbullying</a:t>
            </a:r>
            <a:endParaRPr lang="en-US" sz="6000" dirty="0">
              <a:solidFill>
                <a:srgbClr val="FF0000"/>
              </a:solidFill>
            </a:endParaRPr>
          </a:p>
        </p:txBody>
      </p:sp>
    </p:spTree>
    <p:extLst>
      <p:ext uri="{BB962C8B-B14F-4D97-AF65-F5344CB8AC3E}">
        <p14:creationId xmlns:p14="http://schemas.microsoft.com/office/powerpoint/2010/main" val="195229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golden thread does this topic relate to?</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Secure your Future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Secure your Wellbeing</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Secure your Relationships</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D – Secure your Voice</a:t>
            </a:r>
          </a:p>
          <a:p>
            <a:pPr marL="0" indent="0">
              <a:buNone/>
            </a:pPr>
            <a:endParaRPr lang="en-US" sz="6000" dirty="0">
              <a:solidFill>
                <a:srgbClr val="FF0000"/>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stretch>
            <a:fillRect/>
          </a:stretch>
        </p:blipFill>
        <p:spPr>
          <a:xfrm>
            <a:off x="9403978" y="7310859"/>
            <a:ext cx="1986639" cy="1987656"/>
          </a:xfrm>
          <a:prstGeom prst="rect">
            <a:avLst/>
          </a:prstGeom>
        </p:spPr>
      </p:pic>
    </p:spTree>
    <p:extLst>
      <p:ext uri="{BB962C8B-B14F-4D97-AF65-F5344CB8AC3E}">
        <p14:creationId xmlns:p14="http://schemas.microsoft.com/office/powerpoint/2010/main" val="119893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“cyberbullying can only happen online”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5968624"/>
            <a:ext cx="1986639" cy="1987656"/>
          </a:xfrm>
          <a:prstGeom prst="rect">
            <a:avLst/>
          </a:prstGeom>
        </p:spPr>
      </p:pic>
    </p:spTree>
    <p:extLst>
      <p:ext uri="{BB962C8B-B14F-4D97-AF65-F5344CB8AC3E}">
        <p14:creationId xmlns:p14="http://schemas.microsoft.com/office/powerpoint/2010/main" val="190422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“spreading </a:t>
            </a:r>
            <a:r>
              <a:rPr lang="en-US" sz="6000" dirty="0" err="1" smtClean="0"/>
              <a:t>rumours</a:t>
            </a:r>
            <a:r>
              <a:rPr lang="en-US" sz="6000" dirty="0" smtClean="0"/>
              <a:t> about someone online is an example of cyberbullying”</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140937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“pretending to be another person online is an example of cyberbullying”</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328965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“people should treat each other the same online as they do </a:t>
            </a:r>
            <a:r>
              <a:rPr lang="en-US" sz="6000" dirty="0" err="1" smtClean="0"/>
              <a:t>offine</a:t>
            </a:r>
            <a:r>
              <a:rPr lang="en-US" sz="6000" dirty="0" smtClean="0"/>
              <a:t>”</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355306" y="6962452"/>
            <a:ext cx="1986639" cy="1987656"/>
          </a:xfrm>
          <a:prstGeom prst="rect">
            <a:avLst/>
          </a:prstGeom>
        </p:spPr>
      </p:pic>
    </p:spTree>
    <p:extLst>
      <p:ext uri="{BB962C8B-B14F-4D97-AF65-F5344CB8AC3E}">
        <p14:creationId xmlns:p14="http://schemas.microsoft.com/office/powerpoint/2010/main" val="194332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a:t>There is often a disconnect between our perception of life on and offline.</a:t>
            </a:r>
          </a:p>
          <a:p>
            <a:pPr marL="0" indent="0">
              <a:buNone/>
            </a:pPr>
            <a:endParaRPr lang="en-US" sz="6000" dirty="0"/>
          </a:p>
          <a:p>
            <a:pPr marL="0" indent="0">
              <a:buNone/>
            </a:pPr>
            <a:r>
              <a:rPr lang="en-US" sz="6000" dirty="0"/>
              <a:t>This can make it difficult to decide what counts as acceptable and unacceptable </a:t>
            </a:r>
            <a:r>
              <a:rPr lang="en-US" sz="6000" dirty="0" err="1"/>
              <a:t>behaviour</a:t>
            </a:r>
            <a:r>
              <a:rPr lang="en-US" sz="6000" dirty="0" smtClean="0"/>
              <a:t>.</a:t>
            </a:r>
          </a:p>
          <a:p>
            <a:pPr marL="0" indent="0">
              <a:buNone/>
            </a:pPr>
            <a:endParaRPr lang="en-US" sz="6000" dirty="0"/>
          </a:p>
          <a:p>
            <a:pPr marL="0" indent="0">
              <a:buNone/>
            </a:pPr>
            <a:r>
              <a:rPr lang="en-US" sz="6000" dirty="0"/>
              <a:t>Research shows that 46% of young people say that “real life” is only what happens offline</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Online vs Offline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816463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a:t>It is clear that </a:t>
            </a:r>
            <a:r>
              <a:rPr lang="en-US" sz="6000" dirty="0" smtClean="0"/>
              <a:t>as </a:t>
            </a:r>
            <a:r>
              <a:rPr lang="en-US" sz="6000" dirty="0"/>
              <a:t>society, </a:t>
            </a:r>
            <a:r>
              <a:rPr lang="en-US" sz="6000" dirty="0" smtClean="0"/>
              <a:t>people need </a:t>
            </a:r>
            <a:r>
              <a:rPr lang="en-US" sz="6000" dirty="0"/>
              <a:t>to reflect on what </a:t>
            </a:r>
            <a:r>
              <a:rPr lang="en-US" sz="6000" dirty="0" smtClean="0"/>
              <a:t>they </a:t>
            </a:r>
            <a:r>
              <a:rPr lang="en-US" sz="6000" dirty="0"/>
              <a:t>say online. </a:t>
            </a:r>
            <a:endParaRPr lang="en-US" sz="6000" dirty="0" smtClean="0"/>
          </a:p>
          <a:p>
            <a:pPr marL="0" indent="0">
              <a:buNone/>
            </a:pPr>
            <a:endParaRPr lang="en-US" sz="6000" dirty="0"/>
          </a:p>
          <a:p>
            <a:pPr marL="0" indent="0">
              <a:buNone/>
            </a:pPr>
            <a:r>
              <a:rPr lang="en-US" sz="6000" dirty="0" smtClean="0"/>
              <a:t>People </a:t>
            </a:r>
            <a:r>
              <a:rPr lang="en-US" sz="6000" dirty="0"/>
              <a:t>need to </a:t>
            </a:r>
            <a:r>
              <a:rPr lang="en-US" sz="6000" dirty="0" err="1"/>
              <a:t>realise</a:t>
            </a:r>
            <a:r>
              <a:rPr lang="en-US" sz="6000" dirty="0"/>
              <a:t> that what </a:t>
            </a:r>
            <a:r>
              <a:rPr lang="en-US" sz="6000" dirty="0" smtClean="0"/>
              <a:t>they </a:t>
            </a:r>
            <a:r>
              <a:rPr lang="en-US" sz="6000" dirty="0"/>
              <a:t>say “online” has a huge impact “offline”</a:t>
            </a:r>
          </a:p>
          <a:p>
            <a:pPr marL="0" indent="0">
              <a:buNone/>
            </a:pPr>
            <a:endParaRPr lang="en-US" sz="6000" dirty="0"/>
          </a:p>
          <a:p>
            <a:pPr marL="0" indent="0">
              <a:buNone/>
            </a:pPr>
            <a:r>
              <a:rPr lang="en-US" sz="6000" dirty="0" smtClean="0"/>
              <a:t>Everyone should </a:t>
            </a:r>
            <a:r>
              <a:rPr lang="en-US" sz="6000" dirty="0"/>
              <a:t>be treating each other the same online as we would like to be treated offline.</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Online vs Offline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793649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smtClean="0"/>
              <a:t>There are now going to be a number of statements on the board.</a:t>
            </a:r>
          </a:p>
          <a:p>
            <a:pPr marL="0" indent="0">
              <a:buNone/>
            </a:pPr>
            <a:endParaRPr lang="en-US" sz="6000" dirty="0"/>
          </a:p>
          <a:p>
            <a:pPr marL="0" indent="0">
              <a:buNone/>
            </a:pPr>
            <a:r>
              <a:rPr lang="en-US" sz="6000" dirty="0" smtClean="0"/>
              <a:t>For each statement, give your </a:t>
            </a:r>
            <a:r>
              <a:rPr lang="en-US" sz="6000" b="1" dirty="0" smtClean="0"/>
              <a:t>1 point</a:t>
            </a:r>
            <a:r>
              <a:rPr lang="en-US" sz="6000" dirty="0" smtClean="0"/>
              <a:t> if you have displayed this </a:t>
            </a:r>
            <a:r>
              <a:rPr lang="en-US" sz="6000" dirty="0" err="1" smtClean="0"/>
              <a:t>behaviour</a:t>
            </a:r>
            <a:r>
              <a:rPr lang="en-US" sz="6000" dirty="0" smtClean="0"/>
              <a:t> online in the past.</a:t>
            </a:r>
          </a:p>
          <a:p>
            <a:pPr marL="0" indent="0">
              <a:buNone/>
            </a:pPr>
            <a:endParaRPr lang="en-US" sz="6000" dirty="0"/>
          </a:p>
          <a:p>
            <a:pPr marL="0" indent="0">
              <a:buNone/>
            </a:pPr>
            <a:r>
              <a:rPr lang="en-US" sz="6000" dirty="0" smtClean="0"/>
              <a:t>It is important that you are honest with yourself. No one will be asked to share their score. This is a reflection exercise for you.</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online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55790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grpSp>
        <p:nvGrpSpPr>
          <p:cNvPr id="4" name="Group 3"/>
          <p:cNvGrpSpPr/>
          <p:nvPr/>
        </p:nvGrpSpPr>
        <p:grpSpPr>
          <a:xfrm>
            <a:off x="711" y="-14195"/>
            <a:ext cx="20102685" cy="1612842"/>
            <a:chOff x="2" y="1383733"/>
            <a:chExt cx="12191998" cy="762000"/>
          </a:xfrm>
        </p:grpSpPr>
        <p:sp>
          <p:nvSpPr>
            <p:cNvPr id="5" name="Rectangle 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794">
                <a:defRPr/>
              </a:pPr>
              <a:endParaRPr lang="en-US" sz="2970">
                <a:solidFill>
                  <a:prstClr val="black"/>
                </a:solidFill>
                <a:latin typeface="Franklin Gothic Book" panose="020B0503020102020204" pitchFamily="34" charset="0"/>
              </a:endParaRPr>
            </a:p>
          </p:txBody>
        </p:sp>
        <p:sp>
          <p:nvSpPr>
            <p:cNvPr id="6" name="TextBox 5"/>
            <p:cNvSpPr txBox="1"/>
            <p:nvPr/>
          </p:nvSpPr>
          <p:spPr>
            <a:xfrm>
              <a:off x="591236" y="1535991"/>
              <a:ext cx="8248524" cy="379312"/>
            </a:xfrm>
            <a:prstGeom prst="rect">
              <a:avLst/>
            </a:prstGeom>
            <a:noFill/>
          </p:spPr>
          <p:txBody>
            <a:bodyPr wrap="square" rtlCol="0">
              <a:spAutoFit/>
            </a:bodyPr>
            <a:lstStyle/>
            <a:p>
              <a:pPr defTabSz="150779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794">
                  <a:defRPr/>
                </a:pPr>
                <a:t>14 April 2025</a:t>
              </a:fld>
              <a:r>
                <a:rPr lang="en-US" sz="4617" b="1" dirty="0">
                  <a:solidFill>
                    <a:prstClr val="black"/>
                  </a:solidFill>
                  <a:latin typeface="Franklin Gothic Book" panose="020B0503020102020204" pitchFamily="34" charset="0"/>
                </a:rPr>
                <a:t> </a:t>
              </a:r>
            </a:p>
          </p:txBody>
        </p:sp>
        <p:pic>
          <p:nvPicPr>
            <p:cNvPr id="7" name="Picture 6"/>
            <p:cNvPicPr>
              <a:picLocks noChangeAspect="1"/>
            </p:cNvPicPr>
            <p:nvPr/>
          </p:nvPicPr>
          <p:blipFill>
            <a:blip r:embed="rId2"/>
            <a:stretch>
              <a:fillRect/>
            </a:stretch>
          </p:blipFill>
          <p:spPr>
            <a:xfrm>
              <a:off x="117764" y="1552802"/>
              <a:ext cx="473472" cy="473472"/>
            </a:xfrm>
            <a:prstGeom prst="rect">
              <a:avLst/>
            </a:prstGeom>
          </p:spPr>
        </p:pic>
      </p:gr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3668" y="84412"/>
            <a:ext cx="10381189" cy="1537213"/>
          </a:xfrm>
          <a:prstGeom prst="rect">
            <a:avLst/>
          </a:prstGeom>
        </p:spPr>
      </p:pic>
      <p:grpSp>
        <p:nvGrpSpPr>
          <p:cNvPr id="9" name="Group 8"/>
          <p:cNvGrpSpPr/>
          <p:nvPr/>
        </p:nvGrpSpPr>
        <p:grpSpPr>
          <a:xfrm>
            <a:off x="711" y="1592974"/>
            <a:ext cx="20102685" cy="2289853"/>
            <a:chOff x="1" y="2129870"/>
            <a:chExt cx="12191999" cy="771532"/>
          </a:xfrm>
        </p:grpSpPr>
        <p:sp>
          <p:nvSpPr>
            <p:cNvPr id="10" name="Rectangle 9"/>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pic>
          <p:nvPicPr>
            <p:cNvPr id="11" name="Picture 10"/>
            <p:cNvPicPr>
              <a:picLocks noChangeAspect="1"/>
            </p:cNvPicPr>
            <p:nvPr/>
          </p:nvPicPr>
          <p:blipFill>
            <a:blip r:embed="rId4"/>
            <a:stretch>
              <a:fillRect/>
            </a:stretch>
          </p:blipFill>
          <p:spPr>
            <a:xfrm>
              <a:off x="131695" y="2272505"/>
              <a:ext cx="476730" cy="476730"/>
            </a:xfrm>
            <a:prstGeom prst="rect">
              <a:avLst/>
            </a:prstGeom>
          </p:spPr>
        </p:pic>
        <p:sp>
          <p:nvSpPr>
            <p:cNvPr id="12" name="TextBox 11"/>
            <p:cNvSpPr txBox="1"/>
            <p:nvPr/>
          </p:nvSpPr>
          <p:spPr>
            <a:xfrm>
              <a:off x="591235" y="2152099"/>
              <a:ext cx="10203803" cy="749303"/>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Write the Title and Golden Thread</a:t>
              </a:r>
            </a:p>
            <a:p>
              <a:pPr defTabSz="1507794">
                <a:defRPr/>
              </a:pPr>
              <a:r>
                <a:rPr lang="en-US" sz="4617" b="1" kern="0" dirty="0">
                  <a:solidFill>
                    <a:prstClr val="black"/>
                  </a:solidFill>
                  <a:latin typeface="Franklin Gothic Book" panose="020B0503020102020204" pitchFamily="34" charset="0"/>
                </a:rPr>
                <a:t>Title – </a:t>
              </a:r>
              <a:r>
                <a:rPr lang="en-US" sz="4617" kern="0" dirty="0" smtClean="0">
                  <a:solidFill>
                    <a:prstClr val="black"/>
                  </a:solidFill>
                  <a:latin typeface="Franklin Gothic Book" panose="020B0503020102020204" pitchFamily="34" charset="0"/>
                </a:rPr>
                <a:t>What is cyberbullying?</a:t>
              </a:r>
              <a:endParaRPr lang="en-US" sz="4617" kern="0" dirty="0">
                <a:solidFill>
                  <a:prstClr val="black"/>
                </a:solidFill>
                <a:latin typeface="Franklin Gothic Book" panose="020B0503020102020204" pitchFamily="34" charset="0"/>
              </a:endParaRPr>
            </a:p>
            <a:p>
              <a:pPr defTabSz="1507794">
                <a:defRPr/>
              </a:pPr>
              <a:r>
                <a:rPr lang="en-US" sz="4617" b="1" kern="0" dirty="0">
                  <a:solidFill>
                    <a:prstClr val="black"/>
                  </a:solidFill>
                  <a:latin typeface="Franklin Gothic Book" panose="020B0503020102020204" pitchFamily="34" charset="0"/>
                </a:rPr>
                <a:t>Golden Thread – </a:t>
              </a:r>
              <a:r>
                <a:rPr lang="en-US" sz="4617" kern="0" dirty="0">
                  <a:solidFill>
                    <a:prstClr val="black"/>
                  </a:solidFill>
                  <a:latin typeface="Franklin Gothic Book" panose="020B0503020102020204" pitchFamily="34" charset="0"/>
                </a:rPr>
                <a:t>Secure Your Relationships</a:t>
              </a:r>
            </a:p>
          </p:txBody>
        </p:sp>
      </p:grpSp>
      <p:grpSp>
        <p:nvGrpSpPr>
          <p:cNvPr id="13" name="Group 12"/>
          <p:cNvGrpSpPr/>
          <p:nvPr/>
        </p:nvGrpSpPr>
        <p:grpSpPr>
          <a:xfrm>
            <a:off x="1412" y="3848869"/>
            <a:ext cx="20102688" cy="1631877"/>
            <a:chOff x="0" y="3061424"/>
            <a:chExt cx="12192000" cy="518758"/>
          </a:xfrm>
        </p:grpSpPr>
        <p:sp>
          <p:nvSpPr>
            <p:cNvPr id="14" name="Rectangle 13"/>
            <p:cNvSpPr/>
            <p:nvPr/>
          </p:nvSpPr>
          <p:spPr>
            <a:xfrm>
              <a:off x="0" y="3061424"/>
              <a:ext cx="12192000" cy="518758"/>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794">
                <a:defRPr/>
              </a:pPr>
              <a:endParaRPr lang="en-US" sz="2970" kern="0">
                <a:solidFill>
                  <a:prstClr val="black"/>
                </a:solidFill>
                <a:latin typeface="Franklin Gothic Book" panose="020B0503020102020204" pitchFamily="34" charset="0"/>
              </a:endParaRPr>
            </a:p>
          </p:txBody>
        </p:sp>
        <p:sp>
          <p:nvSpPr>
            <p:cNvPr id="15" name="TextBox 14"/>
            <p:cNvSpPr txBox="1"/>
            <p:nvPr/>
          </p:nvSpPr>
          <p:spPr>
            <a:xfrm>
              <a:off x="632779" y="3098573"/>
              <a:ext cx="11105877" cy="255218"/>
            </a:xfrm>
            <a:prstGeom prst="rect">
              <a:avLst/>
            </a:prstGeom>
            <a:noFill/>
          </p:spPr>
          <p:txBody>
            <a:bodyPr wrap="square" rtlCol="0">
              <a:spAutoFit/>
            </a:bodyPr>
            <a:lstStyle/>
            <a:p>
              <a:pPr defTabSz="1507794">
                <a:defRPr/>
              </a:pPr>
              <a:r>
                <a:rPr lang="en-US" sz="4617" b="1" kern="0" dirty="0">
                  <a:solidFill>
                    <a:prstClr val="black"/>
                  </a:solidFill>
                  <a:latin typeface="Franklin Gothic Book" panose="020B0503020102020204" pitchFamily="34" charset="0"/>
                </a:rPr>
                <a:t>Underline both using your ruler &amp; take out your </a:t>
              </a:r>
              <a:r>
                <a:rPr lang="en-US" sz="4617" b="1" kern="0" dirty="0" err="1">
                  <a:solidFill>
                    <a:prstClr val="black"/>
                  </a:solidFill>
                  <a:latin typeface="Franklin Gothic Book" panose="020B0503020102020204" pitchFamily="34" charset="0"/>
                </a:rPr>
                <a:t>oracy</a:t>
              </a:r>
              <a:r>
                <a:rPr lang="en-US" sz="4617" b="1" kern="0" dirty="0">
                  <a:solidFill>
                    <a:prstClr val="black"/>
                  </a:solidFill>
                  <a:latin typeface="Franklin Gothic Book" panose="020B0503020102020204" pitchFamily="34" charset="0"/>
                </a:rPr>
                <a:t> </a:t>
              </a:r>
              <a:r>
                <a:rPr lang="en-US" sz="4617" b="1" kern="0" dirty="0" err="1">
                  <a:solidFill>
                    <a:prstClr val="black"/>
                  </a:solidFill>
                  <a:latin typeface="Franklin Gothic Book" panose="020B0503020102020204" pitchFamily="34" charset="0"/>
                </a:rPr>
                <a:t>helpsheet</a:t>
              </a:r>
              <a:endParaRPr lang="en-US" sz="4617" b="1" kern="0" dirty="0">
                <a:solidFill>
                  <a:prstClr val="black"/>
                </a:solidFill>
                <a:latin typeface="Franklin Gothic Book" panose="020B0503020102020204" pitchFamily="34" charset="0"/>
              </a:endParaRPr>
            </a:p>
          </p:txBody>
        </p:sp>
        <p:pic>
          <p:nvPicPr>
            <p:cNvPr id="16" name="Picture 15"/>
            <p:cNvPicPr>
              <a:picLocks noChangeAspect="1"/>
            </p:cNvPicPr>
            <p:nvPr/>
          </p:nvPicPr>
          <p:blipFill>
            <a:blip r:embed="rId5"/>
            <a:stretch>
              <a:fillRect/>
            </a:stretch>
          </p:blipFill>
          <p:spPr>
            <a:xfrm>
              <a:off x="132245" y="3070535"/>
              <a:ext cx="500534" cy="500534"/>
            </a:xfrm>
            <a:prstGeom prst="rect">
              <a:avLst/>
            </a:prstGeom>
          </p:spPr>
        </p:pic>
      </p:grpSp>
      <p:sp>
        <p:nvSpPr>
          <p:cNvPr id="18" name="Rectangle 17"/>
          <p:cNvSpPr/>
          <p:nvPr/>
        </p:nvSpPr>
        <p:spPr>
          <a:xfrm>
            <a:off x="706" y="5487556"/>
            <a:ext cx="20102685" cy="5821001"/>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794">
              <a:defRPr/>
            </a:pPr>
            <a:endParaRPr lang="en-US" sz="2970" kern="0" dirty="0">
              <a:solidFill>
                <a:prstClr val="black"/>
              </a:solidFill>
              <a:latin typeface="Franklin Gothic Book" panose="020B0503020102020204" pitchFamily="34" charset="0"/>
            </a:endParaRPr>
          </a:p>
        </p:txBody>
      </p:sp>
      <p:sp>
        <p:nvSpPr>
          <p:cNvPr id="19" name="TextBox 18"/>
          <p:cNvSpPr txBox="1"/>
          <p:nvPr/>
        </p:nvSpPr>
        <p:spPr>
          <a:xfrm>
            <a:off x="1044766" y="5591934"/>
            <a:ext cx="17223108" cy="6370975"/>
          </a:xfrm>
          <a:prstGeom prst="rect">
            <a:avLst/>
          </a:prstGeom>
          <a:noFill/>
        </p:spPr>
        <p:txBody>
          <a:bodyPr wrap="square" rtlCol="0">
            <a:spAutoFit/>
          </a:bodyPr>
          <a:lstStyle/>
          <a:p>
            <a:pPr defTabSz="1507794">
              <a:defRPr/>
            </a:pPr>
            <a:r>
              <a:rPr lang="en-US" sz="4000" b="1" dirty="0">
                <a:solidFill>
                  <a:prstClr val="black"/>
                </a:solidFill>
                <a:latin typeface="Franklin Gothic Book" panose="020B0503020102020204" pitchFamily="34" charset="0"/>
              </a:rPr>
              <a:t>Complete the following questions:</a:t>
            </a: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a:solidFill>
                  <a:prstClr val="black"/>
                </a:solidFill>
                <a:latin typeface="Franklin Gothic Book" panose="020B0503020102020204" pitchFamily="34" charset="0"/>
              </a:rPr>
              <a:t>What is being described: </a:t>
            </a:r>
            <a:r>
              <a:rPr lang="en-US" sz="4000" b="1" dirty="0" smtClean="0">
                <a:solidFill>
                  <a:prstClr val="black"/>
                </a:solidFill>
                <a:latin typeface="Franklin Gothic Book" panose="020B0503020102020204" pitchFamily="34" charset="0"/>
              </a:rPr>
              <a:t>“</a:t>
            </a:r>
            <a:r>
              <a:rPr lang="en-US" sz="4000" dirty="0"/>
              <a:t>“friendships made with people through the internet”</a:t>
            </a: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True or False – </a:t>
            </a:r>
            <a:r>
              <a:rPr lang="en-US" sz="4000" dirty="0" smtClean="0">
                <a:solidFill>
                  <a:prstClr val="black"/>
                </a:solidFill>
                <a:latin typeface="Franklin Gothic Book" panose="020B0503020102020204" pitchFamily="34" charset="0"/>
              </a:rPr>
              <a:t>“bullying and banter are the same thing”</a:t>
            </a: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4000" b="1" dirty="0">
              <a:solidFill>
                <a:prstClr val="black"/>
              </a:solidFill>
              <a:latin typeface="Franklin Gothic Book" panose="020B0503020102020204" pitchFamily="34" charset="0"/>
            </a:endParaRPr>
          </a:p>
          <a:p>
            <a:pPr marL="753888" indent="-753888" defTabSz="1507794">
              <a:buFont typeface="+mj-lt"/>
              <a:buAutoNum type="arabicPeriod"/>
              <a:defRPr/>
            </a:pPr>
            <a:r>
              <a:rPr lang="en-US" sz="4000" b="1" dirty="0" smtClean="0">
                <a:solidFill>
                  <a:prstClr val="black"/>
                </a:solidFill>
                <a:latin typeface="Franklin Gothic Book" panose="020B0503020102020204" pitchFamily="34" charset="0"/>
              </a:rPr>
              <a:t>How do you set goals?</a:t>
            </a:r>
            <a:endParaRPr lang="en-US" sz="40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a:p>
            <a:pPr marL="753888" indent="-753888" defTabSz="1507794">
              <a:buFont typeface="+mj-lt"/>
              <a:buAutoNum type="arabicPeriod"/>
              <a:defRPr/>
            </a:pPr>
            <a:endParaRPr lang="en-US" sz="3200" b="1" dirty="0">
              <a:solidFill>
                <a:prstClr val="black"/>
              </a:solidFill>
              <a:latin typeface="Franklin Gothic Book" panose="020B0503020102020204" pitchFamily="34" charset="0"/>
            </a:endParaRPr>
          </a:p>
          <a:p>
            <a:pPr defTabSz="1507794">
              <a:defRPr/>
            </a:pPr>
            <a:endParaRPr lang="en-US" sz="3200" b="1" dirty="0">
              <a:solidFill>
                <a:prstClr val="black"/>
              </a:solidFill>
              <a:latin typeface="Franklin Gothic Book" panose="020B0503020102020204" pitchFamily="34" charset="0"/>
            </a:endParaRPr>
          </a:p>
        </p:txBody>
      </p:sp>
      <p:pic>
        <p:nvPicPr>
          <p:cNvPr id="20" name="Picture 19"/>
          <p:cNvPicPr>
            <a:picLocks noChangeAspect="1"/>
          </p:cNvPicPr>
          <p:nvPr/>
        </p:nvPicPr>
        <p:blipFill>
          <a:blip r:embed="rId6"/>
          <a:stretch>
            <a:fillRect/>
          </a:stretch>
        </p:blipFill>
        <p:spPr>
          <a:xfrm>
            <a:off x="232290" y="5654011"/>
            <a:ext cx="799646" cy="1049026"/>
          </a:xfrm>
          <a:prstGeom prst="rect">
            <a:avLst/>
          </a:prstGeom>
        </p:spPr>
      </p:pic>
      <p:sp>
        <p:nvSpPr>
          <p:cNvPr id="21" name="Rectangle 20"/>
          <p:cNvSpPr/>
          <p:nvPr/>
        </p:nvSpPr>
        <p:spPr>
          <a:xfrm>
            <a:off x="829813" y="6763898"/>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Online friendships</a:t>
            </a:r>
            <a:endParaRPr lang="en-GB" sz="3200" b="1" kern="0" dirty="0">
              <a:solidFill>
                <a:prstClr val="white"/>
              </a:solidFill>
              <a:latin typeface="Calibri" panose="020F0502020204030204"/>
            </a:endParaRPr>
          </a:p>
        </p:txBody>
      </p:sp>
      <p:sp>
        <p:nvSpPr>
          <p:cNvPr id="22" name="Rectangle 21"/>
          <p:cNvSpPr/>
          <p:nvPr/>
        </p:nvSpPr>
        <p:spPr>
          <a:xfrm>
            <a:off x="844003" y="8170891"/>
            <a:ext cx="18284783"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False</a:t>
            </a:r>
            <a:endParaRPr lang="en-GB" sz="3200" b="1" kern="0" dirty="0">
              <a:solidFill>
                <a:prstClr val="white"/>
              </a:solidFill>
              <a:latin typeface="Calibri" panose="020F0502020204030204"/>
            </a:endParaRPr>
          </a:p>
        </p:txBody>
      </p:sp>
      <p:sp>
        <p:nvSpPr>
          <p:cNvPr id="24" name="Rectangle 23"/>
          <p:cNvSpPr/>
          <p:nvPr/>
        </p:nvSpPr>
        <p:spPr>
          <a:xfrm>
            <a:off x="873835" y="9677098"/>
            <a:ext cx="18283338" cy="150528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914411">
              <a:defRPr/>
            </a:pPr>
            <a:r>
              <a:rPr lang="en-US" sz="3200" b="1" kern="0" dirty="0" smtClean="0">
                <a:solidFill>
                  <a:prstClr val="white"/>
                </a:solidFill>
                <a:latin typeface="Calibri" panose="020F0502020204030204"/>
              </a:rPr>
              <a:t>SMART</a:t>
            </a:r>
            <a:endParaRPr lang="en-GB" sz="3200" b="1" kern="0" dirty="0">
              <a:solidFill>
                <a:prstClr val="white"/>
              </a:solidFill>
              <a:latin typeface="Calibri" panose="020F0502020204030204"/>
            </a:endParaRPr>
          </a:p>
        </p:txBody>
      </p:sp>
    </p:spTree>
    <p:extLst>
      <p:ext uri="{BB962C8B-B14F-4D97-AF65-F5344CB8AC3E}">
        <p14:creationId xmlns:p14="http://schemas.microsoft.com/office/powerpoint/2010/main" val="99892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1143000" indent="-1143000">
              <a:buAutoNum type="arabicPeriod"/>
            </a:pPr>
            <a:r>
              <a:rPr lang="en-US" sz="5999" dirty="0" smtClean="0"/>
              <a:t>You have shared a screenshot of someone else’s status/photo to a group chat so you can laugh at it</a:t>
            </a:r>
          </a:p>
          <a:p>
            <a:pPr marL="1143000" indent="-1143000">
              <a:buAutoNum type="arabicPeriod"/>
            </a:pPr>
            <a:r>
              <a:rPr lang="en-US" sz="5999" dirty="0" smtClean="0"/>
              <a:t>Trolled (either verbally or via message) somebody in an online game</a:t>
            </a:r>
          </a:p>
          <a:p>
            <a:pPr marL="1143000" indent="-1143000">
              <a:buAutoNum type="arabicPeriod"/>
            </a:pPr>
            <a:r>
              <a:rPr lang="en-US" sz="5999" dirty="0" smtClean="0"/>
              <a:t>Liked or shared something online that openly makes fun of another person</a:t>
            </a:r>
          </a:p>
          <a:p>
            <a:pPr marL="1143000" indent="-1143000">
              <a:buAutoNum type="arabicPeriod"/>
            </a:pPr>
            <a:r>
              <a:rPr lang="en-US" sz="5999" dirty="0" smtClean="0"/>
              <a:t>Done something to simply annoy someone you don’t like online</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online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06851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1143000" indent="-1143000">
              <a:buFont typeface="+mj-lt"/>
              <a:buAutoNum type="arabicPeriod" startAt="5"/>
            </a:pPr>
            <a:r>
              <a:rPr lang="en-US" sz="5999" dirty="0" smtClean="0"/>
              <a:t>Like or shared something online that openly insults or offends another person (either someone you know or a celebrity/influencer)</a:t>
            </a:r>
          </a:p>
          <a:p>
            <a:pPr marL="1143000" indent="-1143000">
              <a:buAutoNum type="arabicPeriod" startAt="5"/>
            </a:pPr>
            <a:r>
              <a:rPr lang="en-US" sz="5999" dirty="0" smtClean="0"/>
              <a:t>Sent a nasty message, either privately or publically to someone you know offline</a:t>
            </a:r>
          </a:p>
          <a:p>
            <a:pPr marL="1143000" indent="-1143000">
              <a:buAutoNum type="arabicPeriod" startAt="5"/>
            </a:pPr>
            <a:r>
              <a:rPr lang="en-US" sz="5999" dirty="0" smtClean="0"/>
              <a:t>Created a fake profile and used it to annoy or upset someone</a:t>
            </a:r>
          </a:p>
          <a:p>
            <a:pPr marL="1143000" indent="-1143000">
              <a:buAutoNum type="arabicPeriod" startAt="5"/>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online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174602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1143000" indent="-1143000">
              <a:buFont typeface="+mj-lt"/>
              <a:buAutoNum type="arabicPeriod" startAt="8"/>
            </a:pPr>
            <a:r>
              <a:rPr lang="en-US" sz="5999" dirty="0" smtClean="0"/>
              <a:t>Teamed up against another player on a game so that they lose</a:t>
            </a:r>
          </a:p>
          <a:p>
            <a:pPr marL="1143000" indent="-1143000">
              <a:buFont typeface="+mj-lt"/>
              <a:buAutoNum type="arabicPeriod" startAt="8"/>
            </a:pPr>
            <a:r>
              <a:rPr lang="en-US" sz="5999" dirty="0" smtClean="0"/>
              <a:t>Joined an online pile on (an attack by a large group of people against one person)</a:t>
            </a:r>
          </a:p>
          <a:p>
            <a:pPr marL="1143000" indent="-1143000">
              <a:buFont typeface="+mj-lt"/>
              <a:buAutoNum type="arabicPeriod" startAt="8"/>
            </a:pPr>
            <a:r>
              <a:rPr lang="en-US" sz="5999" dirty="0" smtClean="0"/>
              <a:t>Trolled someone you don’t know for a joke</a:t>
            </a:r>
          </a:p>
          <a:p>
            <a:pPr marL="1143000" indent="-1143000">
              <a:buFont typeface="+mj-lt"/>
              <a:buAutoNum type="arabicPeriod" startAt="8"/>
            </a:pPr>
            <a:r>
              <a:rPr lang="en-US" sz="5999" dirty="0" smtClean="0"/>
              <a:t>Sent a nasty message either privately or publically to somebody you do not know offline</a:t>
            </a: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online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3907952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5999" dirty="0" smtClean="0"/>
              <a:t>Now total up your score.</a:t>
            </a:r>
          </a:p>
          <a:p>
            <a:pPr marL="0" indent="0">
              <a:buNone/>
            </a:pPr>
            <a:endParaRPr lang="en-US" sz="5999" dirty="0"/>
          </a:p>
          <a:p>
            <a:pPr marL="0" indent="0">
              <a:buNone/>
            </a:pPr>
            <a:r>
              <a:rPr lang="en-US" sz="6000" b="1" dirty="0"/>
              <a:t>1-3 points </a:t>
            </a:r>
            <a:r>
              <a:rPr lang="en-US" sz="6000" dirty="0"/>
              <a:t>– you’re a first class online citizen – you should be proud of your online </a:t>
            </a:r>
            <a:r>
              <a:rPr lang="en-US" sz="6000" dirty="0" err="1"/>
              <a:t>behaviour</a:t>
            </a:r>
            <a:endParaRPr lang="en-US" sz="6000" dirty="0"/>
          </a:p>
          <a:p>
            <a:pPr marL="0" indent="0">
              <a:buNone/>
            </a:pPr>
            <a:endParaRPr lang="en-US" sz="6000" dirty="0"/>
          </a:p>
          <a:p>
            <a:pPr marL="0" indent="0">
              <a:buNone/>
            </a:pPr>
            <a:r>
              <a:rPr lang="en-US" sz="6000" b="1" dirty="0"/>
              <a:t>4-7 points </a:t>
            </a:r>
            <a:r>
              <a:rPr lang="en-US" sz="6000" dirty="0"/>
              <a:t>– you’re on dodgy ground – some of the stuff you’ve done online is a bit concerning and it could be hurting other people</a:t>
            </a:r>
          </a:p>
          <a:p>
            <a:pPr marL="0" indent="0">
              <a:buNone/>
            </a:pPr>
            <a:endParaRPr lang="en-US" sz="6000" dirty="0"/>
          </a:p>
          <a:p>
            <a:pPr marL="0" indent="0">
              <a:buNone/>
            </a:pPr>
            <a:r>
              <a:rPr lang="en-US" sz="6000" b="1" dirty="0"/>
              <a:t>8-11 points </a:t>
            </a:r>
            <a:r>
              <a:rPr lang="en-US" sz="6000" dirty="0"/>
              <a:t>– it’s time to rethink your online </a:t>
            </a:r>
            <a:r>
              <a:rPr lang="en-US" sz="6000" dirty="0" err="1"/>
              <a:t>behaviour</a:t>
            </a:r>
            <a:r>
              <a:rPr lang="en-US" sz="6000" dirty="0"/>
              <a:t> – a lot of what you do online is damaging to other people </a:t>
            </a:r>
            <a:endParaRPr lang="en-GB"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Your online </a:t>
            </a:r>
            <a:r>
              <a:rPr lang="en-US" sz="4000" spc="10" dirty="0" err="1" smtClean="0"/>
              <a:t>behaviour</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0298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a:t>When bullying happens “offline” or in “real life” you can remove yourself from the environment to give yourself space and you can begin to feel safe again</a:t>
            </a:r>
            <a:endParaRPr lang="en-GB" sz="6000" dirty="0"/>
          </a:p>
          <a:p>
            <a:pPr marL="0" indent="0">
              <a:buNone/>
            </a:pPr>
            <a:endParaRPr lang="en-US" sz="5999" dirty="0" smtClean="0"/>
          </a:p>
          <a:p>
            <a:pPr marL="0" indent="0">
              <a:buNone/>
            </a:pPr>
            <a:r>
              <a:rPr lang="en-US" sz="6000" dirty="0"/>
              <a:t>When cyberbullying happens it can feel like there is no escape as you feel attacked from everywhere even when you’re sitting in your own home</a:t>
            </a:r>
            <a:endParaRPr lang="en-GB"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Effects of cyberbullying</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552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10000"/>
          </a:bodyPr>
          <a:lstStyle/>
          <a:p>
            <a:pPr marL="0" indent="0">
              <a:buNone/>
            </a:pPr>
            <a:r>
              <a:rPr lang="en-US" sz="6000" dirty="0"/>
              <a:t>Cyberbullying can affect you in 3 main ways:</a:t>
            </a:r>
          </a:p>
          <a:p>
            <a:pPr marL="0" indent="0">
              <a:buNone/>
            </a:pPr>
            <a:endParaRPr lang="en-US" sz="6000" dirty="0"/>
          </a:p>
          <a:p>
            <a:pPr marL="514350" indent="-514350">
              <a:buAutoNum type="arabicPeriod"/>
            </a:pPr>
            <a:r>
              <a:rPr lang="en-US" sz="6000" b="1" dirty="0"/>
              <a:t>Mentally</a:t>
            </a:r>
            <a:r>
              <a:rPr lang="en-US" sz="6000" dirty="0"/>
              <a:t> – feeling upset, embarrassed, stupid, afraid or angry</a:t>
            </a:r>
          </a:p>
          <a:p>
            <a:pPr marL="514350" indent="-514350">
              <a:buAutoNum type="arabicPeriod"/>
            </a:pPr>
            <a:r>
              <a:rPr lang="en-US" sz="6000" b="1" dirty="0"/>
              <a:t>Emotionally </a:t>
            </a:r>
            <a:r>
              <a:rPr lang="en-US" sz="6000" dirty="0"/>
              <a:t>– feeling ashamed or losing interest in the things you enjoy</a:t>
            </a:r>
          </a:p>
          <a:p>
            <a:pPr marL="514350" indent="-514350">
              <a:buAutoNum type="arabicPeriod"/>
            </a:pPr>
            <a:r>
              <a:rPr lang="en-US" sz="6000" b="1" dirty="0"/>
              <a:t>Physically </a:t>
            </a:r>
            <a:r>
              <a:rPr lang="en-US" sz="6000" dirty="0"/>
              <a:t>– feeling tired and experience constant stomach aches or headaches</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Effects of cyberbullying</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539878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Rules!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 will ask the question and give you some thinking time. (no more than 10 seconds)</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the answer and turn your whiteboard over so nobody can see it.</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I am ready I will put on the 3 to 1 counter.</a:t>
            </a:r>
          </a:p>
          <a:p>
            <a:pPr marL="0" marR="0" lvl="0" indent="0" algn="ctr" defTabSz="1507846" rtl="0" eaLnBrk="1" fontAlgn="auto" latinLnBrk="0" hangingPunct="1">
              <a:lnSpc>
                <a:spcPct val="100000"/>
              </a:lnSpc>
              <a:spcBef>
                <a:spcPts val="0"/>
              </a:spcBef>
              <a:spcAft>
                <a:spcPts val="0"/>
              </a:spcAft>
              <a:buClrTx/>
              <a:buSzTx/>
              <a:buFontTx/>
              <a:buNone/>
              <a:tabLst/>
              <a:defRPr/>
            </a:pPr>
            <a:endPar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296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1583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7915"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Show me! </a:t>
            </a:r>
          </a:p>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US" sz="5277"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Tree>
    <p:extLst>
      <p:ext uri="{BB962C8B-B14F-4D97-AF65-F5344CB8AC3E}">
        <p14:creationId xmlns:p14="http://schemas.microsoft.com/office/powerpoint/2010/main" val="797683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sz="6000" dirty="0" smtClean="0"/>
              <a:t>True or False:</a:t>
            </a:r>
          </a:p>
          <a:p>
            <a:pPr marL="0" indent="0">
              <a:buNone/>
            </a:pPr>
            <a:endParaRPr lang="en-US" sz="6000" dirty="0"/>
          </a:p>
          <a:p>
            <a:pPr marL="0" indent="0">
              <a:buNone/>
            </a:pPr>
            <a:r>
              <a:rPr lang="en-US" sz="6000" dirty="0" smtClean="0"/>
              <a:t>“cyberbullying only impacts people when they are online”</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True</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False</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3427314" y="7958931"/>
            <a:ext cx="1986639" cy="1987656"/>
          </a:xfrm>
          <a:prstGeom prst="rect">
            <a:avLst/>
          </a:prstGeom>
        </p:spPr>
      </p:pic>
    </p:spTree>
    <p:extLst>
      <p:ext uri="{BB962C8B-B14F-4D97-AF65-F5344CB8AC3E}">
        <p14:creationId xmlns:p14="http://schemas.microsoft.com/office/powerpoint/2010/main" val="40490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10000"/>
          </a:bodyPr>
          <a:lstStyle/>
          <a:p>
            <a:pPr marL="0" indent="0">
              <a:buNone/>
            </a:pPr>
            <a:r>
              <a:rPr lang="en-US" sz="6000" dirty="0" smtClean="0"/>
              <a:t>What impact is being described:</a:t>
            </a:r>
          </a:p>
          <a:p>
            <a:pPr marL="0" indent="0">
              <a:buNone/>
            </a:pPr>
            <a:endParaRPr lang="en-US" sz="6000" dirty="0"/>
          </a:p>
          <a:p>
            <a:pPr marL="0" indent="0">
              <a:buNone/>
            </a:pPr>
            <a:r>
              <a:rPr lang="en-US" sz="6000" dirty="0" smtClean="0"/>
              <a:t>“makes a person feel embarrassed, stupid, afraid or angry”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Mentally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Physically </a:t>
            </a:r>
          </a:p>
          <a:p>
            <a:pPr marL="0" indent="0">
              <a:buNone/>
            </a:pPr>
            <a:endParaRPr lang="en-US" sz="6000" dirty="0">
              <a:solidFill>
                <a:srgbClr val="FF0000"/>
              </a:solidFill>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Emotionally</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609545" y="5658852"/>
            <a:ext cx="1986639" cy="1987656"/>
          </a:xfrm>
          <a:prstGeom prst="rect">
            <a:avLst/>
          </a:prstGeom>
        </p:spPr>
      </p:pic>
    </p:spTree>
    <p:extLst>
      <p:ext uri="{BB962C8B-B14F-4D97-AF65-F5344CB8AC3E}">
        <p14:creationId xmlns:p14="http://schemas.microsoft.com/office/powerpoint/2010/main" val="27883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sz="6000" dirty="0" smtClean="0"/>
              <a:t>What impact is being described:</a:t>
            </a:r>
          </a:p>
          <a:p>
            <a:pPr marL="0" indent="0">
              <a:buNone/>
            </a:pPr>
            <a:endParaRPr lang="en-US" sz="6000" dirty="0"/>
          </a:p>
          <a:p>
            <a:pPr marL="0" indent="0">
              <a:buNone/>
            </a:pPr>
            <a:r>
              <a:rPr lang="en-US" sz="6000" dirty="0" smtClean="0"/>
              <a:t>“makes a person feel ashamed or lose interest in the things they enjoy”</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Mentally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Physically </a:t>
            </a:r>
          </a:p>
          <a:p>
            <a:pPr marL="0" indent="0">
              <a:buNone/>
            </a:pPr>
            <a:endParaRPr lang="en-US" sz="6000" dirty="0">
              <a:solidFill>
                <a:srgbClr val="FF0000"/>
              </a:solidFill>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Emotionally</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5155506" y="8980854"/>
            <a:ext cx="1986639" cy="1987656"/>
          </a:xfrm>
          <a:prstGeom prst="rect">
            <a:avLst/>
          </a:prstGeom>
        </p:spPr>
      </p:pic>
    </p:spTree>
    <p:extLst>
      <p:ext uri="{BB962C8B-B14F-4D97-AF65-F5344CB8AC3E}">
        <p14:creationId xmlns:p14="http://schemas.microsoft.com/office/powerpoint/2010/main" val="103579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249907" y="1751731"/>
            <a:ext cx="9311894" cy="9311894"/>
          </a:xfrm>
          <a:prstGeom prst="rect">
            <a:avLst/>
          </a:prstGeom>
        </p:spPr>
      </p:pic>
      <p:sp>
        <p:nvSpPr>
          <p:cNvPr id="20" name="TextBox 19"/>
          <p:cNvSpPr txBox="1"/>
          <p:nvPr/>
        </p:nvSpPr>
        <p:spPr>
          <a:xfrm>
            <a:off x="164450" y="114301"/>
            <a:ext cx="10741770" cy="2122376"/>
          </a:xfrm>
          <a:prstGeom prst="rect">
            <a:avLst/>
          </a:prstGeom>
          <a:noFill/>
        </p:spPr>
        <p:txBody>
          <a:bodyPr wrap="square" rtlCol="0">
            <a:spAutoFit/>
          </a:bodyPr>
          <a:lstStyle/>
          <a:p>
            <a:pPr algn="ctr" defTabSz="457157">
              <a:defRPr/>
            </a:pPr>
            <a:r>
              <a:rPr lang="en-GB" sz="6596" u="sng" dirty="0">
                <a:solidFill>
                  <a:prstClr val="black"/>
                </a:solidFill>
                <a:latin typeface="Comic Sans MS" panose="030F0702030302020204" pitchFamily="66" charset="0"/>
              </a:rPr>
              <a:t>Secure your Relationships: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055" y="620327"/>
            <a:ext cx="6511877" cy="996315"/>
          </a:xfrm>
          <a:prstGeom prst="rect">
            <a:avLst/>
          </a:prstGeom>
        </p:spPr>
      </p:pic>
      <p:sp>
        <p:nvSpPr>
          <p:cNvPr id="28" name="Rounded Rectangle 27"/>
          <p:cNvSpPr/>
          <p:nvPr/>
        </p:nvSpPr>
        <p:spPr>
          <a:xfrm>
            <a:off x="959161" y="2617325"/>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makes a good friend?</a:t>
            </a:r>
          </a:p>
        </p:txBody>
      </p:sp>
      <p:sp>
        <p:nvSpPr>
          <p:cNvPr id="29" name="Rounded Rectangle 28"/>
          <p:cNvSpPr/>
          <p:nvPr/>
        </p:nvSpPr>
        <p:spPr>
          <a:xfrm>
            <a:off x="4165312" y="2668878"/>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peer pressure?</a:t>
            </a:r>
          </a:p>
        </p:txBody>
      </p:sp>
      <p:sp>
        <p:nvSpPr>
          <p:cNvPr id="30" name="Rounded Rectangle 29"/>
          <p:cNvSpPr/>
          <p:nvPr/>
        </p:nvSpPr>
        <p:spPr>
          <a:xfrm>
            <a:off x="7371462" y="2627164"/>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the difference between bullying and banter?</a:t>
            </a:r>
          </a:p>
        </p:txBody>
      </p:sp>
      <p:sp>
        <p:nvSpPr>
          <p:cNvPr id="31" name="Rounded Rectangle 30"/>
          <p:cNvSpPr/>
          <p:nvPr/>
        </p:nvSpPr>
        <p:spPr>
          <a:xfrm>
            <a:off x="10577613" y="2617323"/>
            <a:ext cx="2384308" cy="166210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Are online friendship safe?</a:t>
            </a:r>
          </a:p>
        </p:txBody>
      </p:sp>
      <p:sp>
        <p:nvSpPr>
          <p:cNvPr id="32" name="Rounded Rectangle 31"/>
          <p:cNvSpPr/>
          <p:nvPr/>
        </p:nvSpPr>
        <p:spPr>
          <a:xfrm>
            <a:off x="13888503" y="2649231"/>
            <a:ext cx="2497720" cy="166210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is cyberbullying?</a:t>
            </a:r>
          </a:p>
        </p:txBody>
      </p:sp>
      <p:sp>
        <p:nvSpPr>
          <p:cNvPr id="33" name="Rounded Rectangle 32"/>
          <p:cNvSpPr/>
          <p:nvPr/>
        </p:nvSpPr>
        <p:spPr>
          <a:xfrm>
            <a:off x="17312804" y="2647554"/>
            <a:ext cx="2384308" cy="166210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457157">
              <a:defRPr/>
            </a:pPr>
            <a:r>
              <a:rPr lang="en-US" sz="2309" dirty="0">
                <a:solidFill>
                  <a:prstClr val="black"/>
                </a:solidFill>
                <a:latin typeface="Comic Sans MS" panose="030F0702030302020204" pitchFamily="66" charset="0"/>
              </a:rPr>
              <a:t>What are stereotypes?</a:t>
            </a:r>
          </a:p>
        </p:txBody>
      </p:sp>
      <p:sp>
        <p:nvSpPr>
          <p:cNvPr id="34" name="Content Placeholder 2"/>
          <p:cNvSpPr txBox="1">
            <a:spLocks/>
          </p:cNvSpPr>
          <p:nvPr/>
        </p:nvSpPr>
        <p:spPr>
          <a:xfrm>
            <a:off x="290062" y="5150691"/>
            <a:ext cx="1117075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199" b="1" dirty="0">
                <a:solidFill>
                  <a:prstClr val="black"/>
                </a:solidFill>
                <a:latin typeface="Comic Sans MS"/>
              </a:rPr>
              <a:t>Today we will look at:</a:t>
            </a: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smtClean="0">
                <a:solidFill>
                  <a:prstClr val="black"/>
                </a:solidFill>
                <a:latin typeface="Comic Sans MS"/>
              </a:rPr>
              <a:t>What is cyberbullying?</a:t>
            </a:r>
            <a:endParaRPr lang="en-US" sz="3199" b="1" dirty="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a:p>
            <a:pPr marL="0" indent="0" defTabSz="914326">
              <a:lnSpc>
                <a:spcPct val="110000"/>
              </a:lnSpc>
              <a:spcBef>
                <a:spcPts val="1001"/>
              </a:spcBef>
              <a:buNone/>
              <a:defRPr/>
            </a:pPr>
            <a:r>
              <a:rPr lang="en-US" sz="3199" b="1" dirty="0">
                <a:solidFill>
                  <a:prstClr val="black"/>
                </a:solidFill>
                <a:latin typeface="Comic Sans MS"/>
              </a:rPr>
              <a:t>This includes:</a:t>
            </a:r>
          </a:p>
          <a:p>
            <a:pPr marL="228578" indent="-228578" defTabSz="914326">
              <a:lnSpc>
                <a:spcPct val="110000"/>
              </a:lnSpc>
              <a:spcBef>
                <a:spcPts val="1001"/>
              </a:spcBef>
              <a:buFontTx/>
              <a:buChar char="-"/>
              <a:defRPr/>
            </a:pPr>
            <a:r>
              <a:rPr lang="en-US" sz="3199" b="1" dirty="0" smtClean="0">
                <a:solidFill>
                  <a:prstClr val="black"/>
                </a:solidFill>
                <a:latin typeface="Comic Sans MS"/>
              </a:rPr>
              <a:t>Definition of cyberbullying</a:t>
            </a:r>
          </a:p>
          <a:p>
            <a:pPr marL="228578" indent="-228578" defTabSz="914326">
              <a:lnSpc>
                <a:spcPct val="110000"/>
              </a:lnSpc>
              <a:spcBef>
                <a:spcPts val="1001"/>
              </a:spcBef>
              <a:buFontTx/>
              <a:buChar char="-"/>
              <a:defRPr/>
            </a:pPr>
            <a:r>
              <a:rPr lang="en-US" sz="3199" b="1" dirty="0" smtClean="0">
                <a:solidFill>
                  <a:prstClr val="black"/>
                </a:solidFill>
                <a:latin typeface="Comic Sans MS"/>
              </a:rPr>
              <a:t>Examples of cyberbullying</a:t>
            </a:r>
          </a:p>
          <a:p>
            <a:pPr marL="228578" indent="-228578" defTabSz="914326">
              <a:lnSpc>
                <a:spcPct val="110000"/>
              </a:lnSpc>
              <a:spcBef>
                <a:spcPts val="1001"/>
              </a:spcBef>
              <a:buFontTx/>
              <a:buChar char="-"/>
              <a:defRPr/>
            </a:pPr>
            <a:endParaRPr lang="en-US" sz="3199" b="1" dirty="0" smtClean="0">
              <a:solidFill>
                <a:prstClr val="black"/>
              </a:solidFill>
              <a:latin typeface="Comic Sans MS"/>
            </a:endParaRPr>
          </a:p>
          <a:p>
            <a:pPr marL="0" indent="0" defTabSz="914326">
              <a:lnSpc>
                <a:spcPct val="110000"/>
              </a:lnSpc>
              <a:spcBef>
                <a:spcPts val="1001"/>
              </a:spcBef>
              <a:buNone/>
              <a:defRPr/>
            </a:pPr>
            <a:endParaRPr lang="en-US" sz="3199" b="1" dirty="0">
              <a:solidFill>
                <a:prstClr val="black"/>
              </a:solidFill>
              <a:latin typeface="Comic Sans MS"/>
            </a:endParaRPr>
          </a:p>
        </p:txBody>
      </p:sp>
      <p:sp>
        <p:nvSpPr>
          <p:cNvPr id="14" name="Content Placeholder 2"/>
          <p:cNvSpPr txBox="1">
            <a:spLocks/>
          </p:cNvSpPr>
          <p:nvPr/>
        </p:nvSpPr>
        <p:spPr>
          <a:xfrm>
            <a:off x="11995995" y="5105202"/>
            <a:ext cx="7707789" cy="5912934"/>
          </a:xfrm>
          <a:prstGeom prst="rect">
            <a:avLst/>
          </a:prstGeom>
          <a:ln>
            <a:solidFill>
              <a:srgbClr val="E74519"/>
            </a:solidFill>
          </a:ln>
        </p:spPr>
        <p:txBody>
          <a:bodyPr vert="horz" lIns="91426" tIns="45714" rIns="91426" bIns="45714"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26">
              <a:lnSpc>
                <a:spcPct val="110000"/>
              </a:lnSpc>
              <a:spcBef>
                <a:spcPts val="1001"/>
              </a:spcBef>
              <a:buNone/>
              <a:defRPr/>
            </a:pPr>
            <a:r>
              <a:rPr lang="en-US" sz="3600" b="1" dirty="0">
                <a:solidFill>
                  <a:prstClr val="black"/>
                </a:solidFill>
                <a:latin typeface="Comic Sans MS"/>
              </a:rPr>
              <a:t>Please remember that during the lesson we should not be asking any pupil or teacher personal questions.</a:t>
            </a:r>
          </a:p>
          <a:p>
            <a:pPr marL="0" indent="0" defTabSz="914326">
              <a:lnSpc>
                <a:spcPct val="110000"/>
              </a:lnSpc>
              <a:spcBef>
                <a:spcPts val="1001"/>
              </a:spcBef>
              <a:buNone/>
              <a:defRPr/>
            </a:pPr>
            <a:endParaRPr lang="en-US" sz="3600" b="1" dirty="0">
              <a:solidFill>
                <a:prstClr val="black"/>
              </a:solidFill>
              <a:latin typeface="Comic Sans MS"/>
            </a:endParaRPr>
          </a:p>
          <a:p>
            <a:pPr marL="0" indent="0" defTabSz="914326">
              <a:lnSpc>
                <a:spcPct val="110000"/>
              </a:lnSpc>
              <a:spcBef>
                <a:spcPts val="1001"/>
              </a:spcBef>
              <a:buNone/>
              <a:defRPr/>
            </a:pPr>
            <a:r>
              <a:rPr lang="en-US" sz="3600"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1530746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smtClean="0"/>
              <a:t>Hinge Questions – whiteboard activity</a:t>
            </a:r>
            <a:endParaRPr lang="en-GB" sz="8000" b="1" dirty="0"/>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sz="6000" dirty="0" smtClean="0"/>
              <a:t>What impact is being described:</a:t>
            </a:r>
          </a:p>
          <a:p>
            <a:pPr marL="0" indent="0">
              <a:buNone/>
            </a:pPr>
            <a:endParaRPr lang="en-US" sz="6000" dirty="0"/>
          </a:p>
          <a:p>
            <a:pPr marL="0" indent="0">
              <a:buNone/>
            </a:pPr>
            <a:r>
              <a:rPr lang="en-US" sz="6000" dirty="0" smtClean="0"/>
              <a:t>“makes a person feel more tired or experience stomach aches or headaches”</a:t>
            </a:r>
          </a:p>
          <a:p>
            <a:pPr marL="0" indent="0">
              <a:buNone/>
            </a:pPr>
            <a:endParaRPr lang="en-US" sz="6000" dirty="0"/>
          </a:p>
          <a:p>
            <a:pPr marL="0" indent="0">
              <a:buNone/>
            </a:pPr>
            <a:r>
              <a:rPr lang="en-US" sz="6000" dirty="0" smtClean="0">
                <a:solidFill>
                  <a:srgbClr val="FF0000"/>
                </a:solidFill>
                <a:latin typeface="Calibri" panose="020F0502020204030204" pitchFamily="34" charset="0"/>
                <a:cs typeface="Calibri" panose="020F0502020204030204" pitchFamily="34" charset="0"/>
              </a:rPr>
              <a:t>A – Mentally</a:t>
            </a:r>
          </a:p>
          <a:p>
            <a:pPr marL="0" indent="0">
              <a:buNone/>
            </a:pPr>
            <a:endParaRPr lang="en-US" sz="6000" dirty="0">
              <a:solidFill>
                <a:srgbClr val="FF0000"/>
              </a:solidFill>
              <a:latin typeface="Calibri" panose="020F0502020204030204" pitchFamily="34" charset="0"/>
              <a:cs typeface="Calibri" panose="020F0502020204030204" pitchFamily="34" charset="0"/>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B -  Physically </a:t>
            </a:r>
          </a:p>
          <a:p>
            <a:pPr marL="0" indent="0">
              <a:buNone/>
            </a:pPr>
            <a:endParaRPr lang="en-US" sz="6000" dirty="0">
              <a:solidFill>
                <a:srgbClr val="FF0000"/>
              </a:solidFill>
            </a:endParaRPr>
          </a:p>
          <a:p>
            <a:pPr marL="0" indent="0">
              <a:buNone/>
            </a:pPr>
            <a:r>
              <a:rPr lang="en-US" sz="6000" dirty="0" smtClean="0">
                <a:solidFill>
                  <a:srgbClr val="FF0000"/>
                </a:solidFill>
                <a:latin typeface="Calibri" panose="020F0502020204030204" pitchFamily="34" charset="0"/>
                <a:cs typeface="Calibri" panose="020F0502020204030204" pitchFamily="34" charset="0"/>
              </a:rPr>
              <a:t>C - Emotionally</a:t>
            </a:r>
            <a:endParaRPr lang="en-US" sz="6000" dirty="0">
              <a:solidFill>
                <a:srgbClr val="FF0000"/>
              </a:solidFill>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stretch>
            <a:fillRect/>
          </a:stretch>
        </p:blipFill>
        <p:spPr>
          <a:xfrm>
            <a:off x="4746774" y="7238851"/>
            <a:ext cx="1986639" cy="1987656"/>
          </a:xfrm>
          <a:prstGeom prst="rect">
            <a:avLst/>
          </a:prstGeom>
        </p:spPr>
      </p:pic>
    </p:spTree>
    <p:extLst>
      <p:ext uri="{BB962C8B-B14F-4D97-AF65-F5344CB8AC3E}">
        <p14:creationId xmlns:p14="http://schemas.microsoft.com/office/powerpoint/2010/main" val="26609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in the gaps</a:t>
            </a:r>
            <a:endParaRPr lang="en-GB" dirty="0"/>
          </a:p>
        </p:txBody>
      </p:sp>
      <p:sp>
        <p:nvSpPr>
          <p:cNvPr id="3" name="Content Placeholder 2"/>
          <p:cNvSpPr>
            <a:spLocks noGrp="1"/>
          </p:cNvSpPr>
          <p:nvPr>
            <p:ph idx="1"/>
          </p:nvPr>
        </p:nvSpPr>
        <p:spPr>
          <a:xfrm>
            <a:off x="1382161" y="3010776"/>
            <a:ext cx="11715966" cy="7175175"/>
          </a:xfrm>
        </p:spPr>
        <p:txBody>
          <a:bodyPr>
            <a:normAutofit fontScale="92500" lnSpcReduction="10000"/>
          </a:bodyPr>
          <a:lstStyle/>
          <a:p>
            <a:pPr marL="0" indent="0">
              <a:buNone/>
            </a:pPr>
            <a:r>
              <a:rPr lang="en-US" dirty="0" smtClean="0"/>
              <a:t>Cyberbullying is bullying that happens ________. It is designed to ________, _______ or annoy people. Cyberbullying can be towards people who you _____ or don’t know such as _________. Cyberbullying can make it feel like you are always being ________, even at home. It can affect you ________ as you can feel upset or embarrassed. It can affect you _______ as you may lose interest in things you enjoy. It can affect you ________ as you may feel more tired or have stomach aches or headaches more often </a:t>
            </a:r>
            <a:endParaRPr lang="en-GB" dirty="0"/>
          </a:p>
        </p:txBody>
      </p:sp>
      <p:sp>
        <p:nvSpPr>
          <p:cNvPr id="5" name="Content Placeholder 2"/>
          <p:cNvSpPr txBox="1">
            <a:spLocks/>
          </p:cNvSpPr>
          <p:nvPr/>
        </p:nvSpPr>
        <p:spPr>
          <a:xfrm>
            <a:off x="13417964" y="3010776"/>
            <a:ext cx="6297763" cy="7175175"/>
          </a:xfrm>
          <a:prstGeom prst="rect">
            <a:avLst/>
          </a:prstGeom>
          <a:ln>
            <a:solidFill>
              <a:srgbClr val="E74519"/>
            </a:solidFill>
          </a:ln>
        </p:spPr>
        <p:txBody>
          <a:bodyPr vert="horz" lIns="150781" tIns="75390" rIns="150781" bIns="75390" rtlCol="0">
            <a:normAutofit fontScale="92500" lnSpcReduction="20000"/>
          </a:bodyPr>
          <a:lst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marL="0" indent="0" algn="ctr" defTabSz="1507864">
              <a:spcBef>
                <a:spcPts val="1651"/>
              </a:spcBef>
              <a:buNone/>
            </a:pPr>
            <a:r>
              <a:rPr lang="en-US" sz="4617" dirty="0">
                <a:solidFill>
                  <a:prstClr val="black"/>
                </a:solidFill>
                <a:latin typeface="Comic Sans MS"/>
              </a:rPr>
              <a:t>Word Bank</a:t>
            </a:r>
          </a:p>
          <a:p>
            <a:pPr marL="0" indent="0" algn="ctr" defTabSz="1507864">
              <a:spcBef>
                <a:spcPts val="1651"/>
              </a:spcBef>
              <a:buNone/>
            </a:pPr>
            <a:r>
              <a:rPr lang="en-US" sz="4617" dirty="0">
                <a:solidFill>
                  <a:prstClr val="black"/>
                </a:solidFill>
                <a:latin typeface="Comic Sans MS"/>
              </a:rPr>
              <a:t>Celebrities</a:t>
            </a:r>
          </a:p>
          <a:p>
            <a:pPr marL="0" indent="0" algn="ctr" defTabSz="1507864">
              <a:spcBef>
                <a:spcPts val="1651"/>
              </a:spcBef>
              <a:buNone/>
            </a:pPr>
            <a:r>
              <a:rPr lang="en-US" sz="4617" dirty="0">
                <a:solidFill>
                  <a:prstClr val="black"/>
                </a:solidFill>
                <a:latin typeface="Comic Sans MS"/>
              </a:rPr>
              <a:t>Online</a:t>
            </a:r>
          </a:p>
          <a:p>
            <a:pPr marL="0" indent="0" algn="ctr" defTabSz="1507864">
              <a:spcBef>
                <a:spcPts val="1651"/>
              </a:spcBef>
              <a:buNone/>
            </a:pPr>
            <a:r>
              <a:rPr lang="en-US" sz="4617" dirty="0">
                <a:solidFill>
                  <a:prstClr val="black"/>
                </a:solidFill>
                <a:latin typeface="Comic Sans MS"/>
              </a:rPr>
              <a:t>Attacked</a:t>
            </a:r>
          </a:p>
          <a:p>
            <a:pPr marL="0" indent="0" algn="ctr" defTabSz="1507864">
              <a:spcBef>
                <a:spcPts val="1651"/>
              </a:spcBef>
              <a:buNone/>
            </a:pPr>
            <a:r>
              <a:rPr lang="en-US" sz="4617" dirty="0">
                <a:solidFill>
                  <a:prstClr val="black"/>
                </a:solidFill>
                <a:latin typeface="Comic Sans MS"/>
              </a:rPr>
              <a:t>Mentally</a:t>
            </a:r>
          </a:p>
          <a:p>
            <a:pPr marL="0" indent="0" algn="ctr" defTabSz="1507864">
              <a:spcBef>
                <a:spcPts val="1651"/>
              </a:spcBef>
              <a:buNone/>
            </a:pPr>
            <a:r>
              <a:rPr lang="en-US" sz="4617" dirty="0">
                <a:solidFill>
                  <a:prstClr val="black"/>
                </a:solidFill>
                <a:latin typeface="Comic Sans MS"/>
              </a:rPr>
              <a:t>Physically</a:t>
            </a:r>
          </a:p>
          <a:p>
            <a:pPr marL="0" indent="0" algn="ctr" defTabSz="1507864">
              <a:spcBef>
                <a:spcPts val="1651"/>
              </a:spcBef>
              <a:buNone/>
            </a:pPr>
            <a:r>
              <a:rPr lang="en-US" sz="4617" dirty="0">
                <a:solidFill>
                  <a:prstClr val="black"/>
                </a:solidFill>
                <a:latin typeface="Comic Sans MS"/>
              </a:rPr>
              <a:t>Hurt</a:t>
            </a:r>
          </a:p>
          <a:p>
            <a:pPr marL="0" indent="0" algn="ctr" defTabSz="1507864">
              <a:spcBef>
                <a:spcPts val="1651"/>
              </a:spcBef>
              <a:buNone/>
            </a:pPr>
            <a:r>
              <a:rPr lang="en-US" sz="4617" dirty="0">
                <a:solidFill>
                  <a:prstClr val="black"/>
                </a:solidFill>
                <a:latin typeface="Comic Sans MS"/>
              </a:rPr>
              <a:t>Emotionally</a:t>
            </a:r>
          </a:p>
          <a:p>
            <a:pPr marL="0" indent="0" algn="ctr" defTabSz="1507864">
              <a:spcBef>
                <a:spcPts val="1651"/>
              </a:spcBef>
              <a:buNone/>
            </a:pPr>
            <a:r>
              <a:rPr lang="en-US" sz="4617" dirty="0">
                <a:solidFill>
                  <a:prstClr val="black"/>
                </a:solidFill>
                <a:latin typeface="Comic Sans MS"/>
              </a:rPr>
              <a:t>Know</a:t>
            </a:r>
          </a:p>
          <a:p>
            <a:pPr marL="0" indent="0" algn="ctr" defTabSz="1507864">
              <a:spcBef>
                <a:spcPts val="1651"/>
              </a:spcBef>
              <a:buNone/>
            </a:pPr>
            <a:r>
              <a:rPr lang="en-US" sz="4617" dirty="0">
                <a:solidFill>
                  <a:prstClr val="black"/>
                </a:solidFill>
                <a:latin typeface="Comic Sans MS"/>
              </a:rPr>
              <a:t>Embarrass</a:t>
            </a:r>
          </a:p>
          <a:p>
            <a:pPr marL="0" indent="0" algn="ctr" defTabSz="1507864">
              <a:spcBef>
                <a:spcPts val="1651"/>
              </a:spcBef>
              <a:buNone/>
            </a:pPr>
            <a:endParaRPr lang="en-US" sz="4617" dirty="0">
              <a:solidFill>
                <a:prstClr val="black"/>
              </a:solidFill>
              <a:latin typeface="Comic Sans MS"/>
            </a:endParaRPr>
          </a:p>
        </p:txBody>
      </p:sp>
      <p:sp>
        <p:nvSpPr>
          <p:cNvPr id="6" name="TextBox 5"/>
          <p:cNvSpPr txBox="1"/>
          <p:nvPr/>
        </p:nvSpPr>
        <p:spPr>
          <a:xfrm>
            <a:off x="1919027" y="3457692"/>
            <a:ext cx="1888568" cy="599844"/>
          </a:xfrm>
          <a:prstGeom prst="rect">
            <a:avLst/>
          </a:prstGeom>
          <a:noFill/>
        </p:spPr>
        <p:txBody>
          <a:bodyPr wrap="square" rtlCol="0">
            <a:spAutoFit/>
          </a:bodyPr>
          <a:lstStyle/>
          <a:p>
            <a:pPr defTabSz="1507846"/>
            <a:r>
              <a:rPr lang="en-US" sz="3298" dirty="0">
                <a:solidFill>
                  <a:srgbClr val="FF0000"/>
                </a:solidFill>
                <a:latin typeface="Comic Sans MS"/>
              </a:rPr>
              <a:t>Online</a:t>
            </a:r>
            <a:endParaRPr lang="en-GB" sz="3298" dirty="0">
              <a:solidFill>
                <a:srgbClr val="FF0000"/>
              </a:solidFill>
              <a:latin typeface="Comic Sans MS"/>
            </a:endParaRPr>
          </a:p>
        </p:txBody>
      </p:sp>
      <p:sp>
        <p:nvSpPr>
          <p:cNvPr id="7" name="TextBox 6"/>
          <p:cNvSpPr txBox="1"/>
          <p:nvPr/>
        </p:nvSpPr>
        <p:spPr>
          <a:xfrm>
            <a:off x="9305760" y="3457692"/>
            <a:ext cx="1888568" cy="599844"/>
          </a:xfrm>
          <a:prstGeom prst="rect">
            <a:avLst/>
          </a:prstGeom>
          <a:noFill/>
        </p:spPr>
        <p:txBody>
          <a:bodyPr wrap="square" rtlCol="0">
            <a:spAutoFit/>
          </a:bodyPr>
          <a:lstStyle/>
          <a:p>
            <a:pPr defTabSz="1507846"/>
            <a:r>
              <a:rPr lang="en-US" sz="3298" dirty="0">
                <a:solidFill>
                  <a:srgbClr val="FF0000"/>
                </a:solidFill>
                <a:latin typeface="Comic Sans MS"/>
              </a:rPr>
              <a:t>hurt</a:t>
            </a:r>
            <a:endParaRPr lang="en-GB" sz="3298" dirty="0">
              <a:solidFill>
                <a:srgbClr val="FF0000"/>
              </a:solidFill>
              <a:latin typeface="Comic Sans MS"/>
            </a:endParaRPr>
          </a:p>
        </p:txBody>
      </p:sp>
      <p:sp>
        <p:nvSpPr>
          <p:cNvPr id="8" name="TextBox 7"/>
          <p:cNvSpPr txBox="1"/>
          <p:nvPr/>
        </p:nvSpPr>
        <p:spPr>
          <a:xfrm>
            <a:off x="1553498" y="4010080"/>
            <a:ext cx="2414016" cy="599844"/>
          </a:xfrm>
          <a:prstGeom prst="rect">
            <a:avLst/>
          </a:prstGeom>
          <a:noFill/>
        </p:spPr>
        <p:txBody>
          <a:bodyPr wrap="square" rtlCol="0">
            <a:spAutoFit/>
          </a:bodyPr>
          <a:lstStyle/>
          <a:p>
            <a:pPr defTabSz="1507846"/>
            <a:r>
              <a:rPr lang="en-US" sz="3298" dirty="0">
                <a:solidFill>
                  <a:srgbClr val="FF0000"/>
                </a:solidFill>
                <a:latin typeface="Comic Sans MS"/>
              </a:rPr>
              <a:t>embarrass</a:t>
            </a:r>
            <a:endParaRPr lang="en-GB" sz="3298" dirty="0">
              <a:solidFill>
                <a:srgbClr val="FF0000"/>
              </a:solidFill>
              <a:latin typeface="Comic Sans MS"/>
            </a:endParaRPr>
          </a:p>
        </p:txBody>
      </p:sp>
      <p:sp>
        <p:nvSpPr>
          <p:cNvPr id="9" name="TextBox 8"/>
          <p:cNvSpPr txBox="1"/>
          <p:nvPr/>
        </p:nvSpPr>
        <p:spPr>
          <a:xfrm>
            <a:off x="8536628" y="4564372"/>
            <a:ext cx="1888568" cy="599844"/>
          </a:xfrm>
          <a:prstGeom prst="rect">
            <a:avLst/>
          </a:prstGeom>
          <a:noFill/>
        </p:spPr>
        <p:txBody>
          <a:bodyPr wrap="square" rtlCol="0">
            <a:spAutoFit/>
          </a:bodyPr>
          <a:lstStyle/>
          <a:p>
            <a:pPr defTabSz="1507846"/>
            <a:r>
              <a:rPr lang="en-US" sz="3298" dirty="0">
                <a:solidFill>
                  <a:srgbClr val="FF0000"/>
                </a:solidFill>
                <a:latin typeface="Comic Sans MS"/>
              </a:rPr>
              <a:t>know</a:t>
            </a:r>
            <a:endParaRPr lang="en-GB" sz="3298" dirty="0">
              <a:solidFill>
                <a:srgbClr val="FF0000"/>
              </a:solidFill>
              <a:latin typeface="Comic Sans MS"/>
            </a:endParaRPr>
          </a:p>
        </p:txBody>
      </p:sp>
      <p:sp>
        <p:nvSpPr>
          <p:cNvPr id="10" name="TextBox 9"/>
          <p:cNvSpPr txBox="1"/>
          <p:nvPr/>
        </p:nvSpPr>
        <p:spPr>
          <a:xfrm>
            <a:off x="5086945" y="5049266"/>
            <a:ext cx="2619626" cy="599844"/>
          </a:xfrm>
          <a:prstGeom prst="rect">
            <a:avLst/>
          </a:prstGeom>
          <a:noFill/>
        </p:spPr>
        <p:txBody>
          <a:bodyPr wrap="square" rtlCol="0">
            <a:spAutoFit/>
          </a:bodyPr>
          <a:lstStyle/>
          <a:p>
            <a:pPr defTabSz="1507846"/>
            <a:r>
              <a:rPr lang="en-US" sz="3298" dirty="0">
                <a:solidFill>
                  <a:srgbClr val="FF0000"/>
                </a:solidFill>
                <a:latin typeface="Comic Sans MS"/>
              </a:rPr>
              <a:t>celebrities</a:t>
            </a:r>
            <a:endParaRPr lang="en-GB" sz="3298" dirty="0">
              <a:solidFill>
                <a:srgbClr val="FF0000"/>
              </a:solidFill>
              <a:latin typeface="Comic Sans MS"/>
            </a:endParaRPr>
          </a:p>
        </p:txBody>
      </p:sp>
      <p:sp>
        <p:nvSpPr>
          <p:cNvPr id="11" name="TextBox 10"/>
          <p:cNvSpPr txBox="1"/>
          <p:nvPr/>
        </p:nvSpPr>
        <p:spPr>
          <a:xfrm>
            <a:off x="1766723" y="6069701"/>
            <a:ext cx="2414016" cy="599844"/>
          </a:xfrm>
          <a:prstGeom prst="rect">
            <a:avLst/>
          </a:prstGeom>
          <a:noFill/>
        </p:spPr>
        <p:txBody>
          <a:bodyPr wrap="square" rtlCol="0">
            <a:spAutoFit/>
          </a:bodyPr>
          <a:lstStyle/>
          <a:p>
            <a:pPr defTabSz="1507846"/>
            <a:r>
              <a:rPr lang="en-US" sz="3298" dirty="0">
                <a:solidFill>
                  <a:srgbClr val="FF0000"/>
                </a:solidFill>
                <a:latin typeface="Comic Sans MS"/>
              </a:rPr>
              <a:t>attacked</a:t>
            </a:r>
            <a:endParaRPr lang="en-GB" sz="3298" dirty="0">
              <a:solidFill>
                <a:srgbClr val="FF0000"/>
              </a:solidFill>
              <a:latin typeface="Comic Sans MS"/>
            </a:endParaRPr>
          </a:p>
        </p:txBody>
      </p:sp>
      <p:sp>
        <p:nvSpPr>
          <p:cNvPr id="12" name="TextBox 11"/>
          <p:cNvSpPr txBox="1"/>
          <p:nvPr/>
        </p:nvSpPr>
        <p:spPr>
          <a:xfrm>
            <a:off x="1766725" y="6622089"/>
            <a:ext cx="2200790" cy="599844"/>
          </a:xfrm>
          <a:prstGeom prst="rect">
            <a:avLst/>
          </a:prstGeom>
          <a:noFill/>
        </p:spPr>
        <p:txBody>
          <a:bodyPr wrap="square" rtlCol="0">
            <a:spAutoFit/>
          </a:bodyPr>
          <a:lstStyle/>
          <a:p>
            <a:pPr defTabSz="1507846"/>
            <a:r>
              <a:rPr lang="en-US" sz="3298" dirty="0">
                <a:solidFill>
                  <a:srgbClr val="FF0000"/>
                </a:solidFill>
                <a:latin typeface="Comic Sans MS"/>
              </a:rPr>
              <a:t>mentally</a:t>
            </a:r>
            <a:endParaRPr lang="en-GB" sz="3298" dirty="0">
              <a:solidFill>
                <a:srgbClr val="FF0000"/>
              </a:solidFill>
              <a:latin typeface="Comic Sans MS"/>
            </a:endParaRPr>
          </a:p>
        </p:txBody>
      </p:sp>
      <p:sp>
        <p:nvSpPr>
          <p:cNvPr id="13" name="TextBox 12"/>
          <p:cNvSpPr txBox="1"/>
          <p:nvPr/>
        </p:nvSpPr>
        <p:spPr>
          <a:xfrm>
            <a:off x="9625600" y="7166288"/>
            <a:ext cx="2528242" cy="599844"/>
          </a:xfrm>
          <a:prstGeom prst="rect">
            <a:avLst/>
          </a:prstGeom>
          <a:noFill/>
        </p:spPr>
        <p:txBody>
          <a:bodyPr wrap="square" rtlCol="0">
            <a:spAutoFit/>
          </a:bodyPr>
          <a:lstStyle/>
          <a:p>
            <a:pPr defTabSz="1507846"/>
            <a:r>
              <a:rPr lang="en-US" sz="3298" dirty="0">
                <a:solidFill>
                  <a:srgbClr val="FF0000"/>
                </a:solidFill>
                <a:latin typeface="Comic Sans MS"/>
              </a:rPr>
              <a:t>emotionally</a:t>
            </a:r>
            <a:endParaRPr lang="en-GB" sz="3298" dirty="0">
              <a:solidFill>
                <a:srgbClr val="FF0000"/>
              </a:solidFill>
              <a:latin typeface="Comic Sans MS"/>
            </a:endParaRPr>
          </a:p>
        </p:txBody>
      </p:sp>
      <p:sp>
        <p:nvSpPr>
          <p:cNvPr id="14" name="TextBox 13"/>
          <p:cNvSpPr txBox="1"/>
          <p:nvPr/>
        </p:nvSpPr>
        <p:spPr>
          <a:xfrm>
            <a:off x="5627624" y="8201954"/>
            <a:ext cx="2474936" cy="599844"/>
          </a:xfrm>
          <a:prstGeom prst="rect">
            <a:avLst/>
          </a:prstGeom>
          <a:noFill/>
        </p:spPr>
        <p:txBody>
          <a:bodyPr wrap="square" rtlCol="0">
            <a:spAutoFit/>
          </a:bodyPr>
          <a:lstStyle/>
          <a:p>
            <a:pPr defTabSz="1507846"/>
            <a:r>
              <a:rPr lang="en-US" sz="3298" dirty="0">
                <a:solidFill>
                  <a:srgbClr val="FF0000"/>
                </a:solidFill>
                <a:latin typeface="Comic Sans MS"/>
              </a:rPr>
              <a:t>physically</a:t>
            </a:r>
            <a:endParaRPr lang="en-GB" sz="3298" dirty="0">
              <a:solidFill>
                <a:srgbClr val="FF0000"/>
              </a:solidFill>
              <a:latin typeface="Comic Sans MS"/>
            </a:endParaRPr>
          </a:p>
        </p:txBody>
      </p:sp>
    </p:spTree>
    <p:extLst>
      <p:ext uri="{BB962C8B-B14F-4D97-AF65-F5344CB8AC3E}">
        <p14:creationId xmlns:p14="http://schemas.microsoft.com/office/powerpoint/2010/main" val="6109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Bullying – outside of school</a:t>
            </a:r>
            <a:endParaRPr lang="en-GB" dirty="0"/>
          </a:p>
        </p:txBody>
      </p:sp>
      <p:pic>
        <p:nvPicPr>
          <p:cNvPr id="3" name="Picture 2"/>
          <p:cNvPicPr>
            <a:picLocks noChangeAspect="1"/>
          </p:cNvPicPr>
          <p:nvPr/>
        </p:nvPicPr>
        <p:blipFill>
          <a:blip r:embed="rId3"/>
          <a:stretch>
            <a:fillRect/>
          </a:stretch>
        </p:blipFill>
        <p:spPr>
          <a:xfrm>
            <a:off x="1382161" y="3288493"/>
            <a:ext cx="4319240" cy="2874258"/>
          </a:xfrm>
          <a:prstGeom prst="rect">
            <a:avLst/>
          </a:prstGeom>
        </p:spPr>
      </p:pic>
      <p:pic>
        <p:nvPicPr>
          <p:cNvPr id="4" name="Picture 3"/>
          <p:cNvPicPr>
            <a:picLocks noChangeAspect="1"/>
          </p:cNvPicPr>
          <p:nvPr/>
        </p:nvPicPr>
        <p:blipFill>
          <a:blip r:embed="rId4"/>
          <a:stretch>
            <a:fillRect/>
          </a:stretch>
        </p:blipFill>
        <p:spPr>
          <a:xfrm>
            <a:off x="1644642" y="6964249"/>
            <a:ext cx="3533924" cy="3533924"/>
          </a:xfrm>
          <a:prstGeom prst="rect">
            <a:avLst/>
          </a:prstGeom>
        </p:spPr>
      </p:pic>
      <p:sp>
        <p:nvSpPr>
          <p:cNvPr id="5" name="TextBox 4"/>
          <p:cNvSpPr txBox="1"/>
          <p:nvPr/>
        </p:nvSpPr>
        <p:spPr>
          <a:xfrm>
            <a:off x="6269306" y="3288492"/>
            <a:ext cx="4205990" cy="2832699"/>
          </a:xfrm>
          <a:prstGeom prst="rect">
            <a:avLst/>
          </a:prstGeom>
          <a:noFill/>
        </p:spPr>
        <p:txBody>
          <a:bodyPr wrap="square" rtlCol="0">
            <a:spAutoFit/>
          </a:bodyPr>
          <a:lstStyle/>
          <a:p>
            <a:pPr defTabSz="1507846">
              <a:defRPr/>
            </a:pPr>
            <a:r>
              <a:rPr lang="en-US" sz="2968" dirty="0">
                <a:solidFill>
                  <a:prstClr val="black"/>
                </a:solidFill>
                <a:latin typeface="Comic Sans MS"/>
              </a:rPr>
              <a:t>Childline.org.uk</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Call – 08001111</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Email or chat online for support</a:t>
            </a:r>
            <a:endParaRPr lang="en-GB" sz="2968" dirty="0">
              <a:solidFill>
                <a:prstClr val="black"/>
              </a:solidFill>
              <a:latin typeface="Comic Sans MS"/>
            </a:endParaRPr>
          </a:p>
        </p:txBody>
      </p:sp>
      <p:sp>
        <p:nvSpPr>
          <p:cNvPr id="7" name="TextBox 6"/>
          <p:cNvSpPr txBox="1"/>
          <p:nvPr/>
        </p:nvSpPr>
        <p:spPr>
          <a:xfrm>
            <a:off x="6269306" y="6964249"/>
            <a:ext cx="4205990" cy="3746154"/>
          </a:xfrm>
          <a:prstGeom prst="rect">
            <a:avLst/>
          </a:prstGeom>
          <a:noFill/>
        </p:spPr>
        <p:txBody>
          <a:bodyPr wrap="square" rtlCol="0">
            <a:spAutoFit/>
          </a:bodyPr>
          <a:lstStyle/>
          <a:p>
            <a:pPr defTabSz="1507846">
              <a:defRPr/>
            </a:pPr>
            <a:r>
              <a:rPr lang="en-US" sz="2968" dirty="0">
                <a:solidFill>
                  <a:prstClr val="black"/>
                </a:solidFill>
                <a:latin typeface="Comic Sans MS"/>
              </a:rPr>
              <a:t>Themix.org.uk</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You can email or have one-to-chat online.</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There is also a crisis messenger which is available 24/7</a:t>
            </a:r>
            <a:endParaRPr lang="en-GB" sz="2968" dirty="0">
              <a:solidFill>
                <a:prstClr val="black"/>
              </a:solidFill>
              <a:latin typeface="Comic Sans MS"/>
            </a:endParaRPr>
          </a:p>
        </p:txBody>
      </p:sp>
      <p:pic>
        <p:nvPicPr>
          <p:cNvPr id="8" name="Picture 7"/>
          <p:cNvPicPr>
            <a:picLocks noChangeAspect="1"/>
          </p:cNvPicPr>
          <p:nvPr/>
        </p:nvPicPr>
        <p:blipFill>
          <a:blip r:embed="rId5"/>
          <a:stretch>
            <a:fillRect/>
          </a:stretch>
        </p:blipFill>
        <p:spPr>
          <a:xfrm>
            <a:off x="10813395" y="3188467"/>
            <a:ext cx="2974284" cy="2974284"/>
          </a:xfrm>
          <a:prstGeom prst="rect">
            <a:avLst/>
          </a:prstGeom>
        </p:spPr>
      </p:pic>
      <p:sp>
        <p:nvSpPr>
          <p:cNvPr id="9" name="TextBox 8"/>
          <p:cNvSpPr txBox="1"/>
          <p:nvPr/>
        </p:nvSpPr>
        <p:spPr>
          <a:xfrm>
            <a:off x="14125777" y="3250388"/>
            <a:ext cx="5581533" cy="2832699"/>
          </a:xfrm>
          <a:prstGeom prst="rect">
            <a:avLst/>
          </a:prstGeom>
          <a:noFill/>
        </p:spPr>
        <p:txBody>
          <a:bodyPr wrap="square" rtlCol="0">
            <a:spAutoFit/>
          </a:bodyPr>
          <a:lstStyle/>
          <a:p>
            <a:pPr defTabSz="1507846">
              <a:defRPr/>
            </a:pPr>
            <a:r>
              <a:rPr lang="en-US" sz="2968" dirty="0">
                <a:solidFill>
                  <a:prstClr val="black"/>
                </a:solidFill>
                <a:latin typeface="Comic Sans MS"/>
              </a:rPr>
              <a:t>Nationalbullyinghelpline.co.uk</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Call 0845 225 5787</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Open 9-5 Mon-Fri and 10-12 on Saturday</a:t>
            </a:r>
            <a:endParaRPr lang="en-GB" sz="2968" dirty="0">
              <a:solidFill>
                <a:prstClr val="black"/>
              </a:solidFill>
              <a:latin typeface="Comic Sans MS"/>
            </a:endParaRPr>
          </a:p>
        </p:txBody>
      </p:sp>
      <p:pic>
        <p:nvPicPr>
          <p:cNvPr id="10" name="Picture 9"/>
          <p:cNvPicPr>
            <a:picLocks noChangeAspect="1"/>
          </p:cNvPicPr>
          <p:nvPr/>
        </p:nvPicPr>
        <p:blipFill>
          <a:blip r:embed="rId6"/>
          <a:stretch>
            <a:fillRect/>
          </a:stretch>
        </p:blipFill>
        <p:spPr>
          <a:xfrm>
            <a:off x="10813394" y="6862721"/>
            <a:ext cx="3518218" cy="3518218"/>
          </a:xfrm>
          <a:prstGeom prst="rect">
            <a:avLst/>
          </a:prstGeom>
        </p:spPr>
      </p:pic>
      <p:sp>
        <p:nvSpPr>
          <p:cNvPr id="11" name="TextBox 10"/>
          <p:cNvSpPr txBox="1"/>
          <p:nvPr/>
        </p:nvSpPr>
        <p:spPr>
          <a:xfrm>
            <a:off x="14515957" y="7099299"/>
            <a:ext cx="4205990" cy="3289427"/>
          </a:xfrm>
          <a:prstGeom prst="rect">
            <a:avLst/>
          </a:prstGeom>
          <a:noFill/>
        </p:spPr>
        <p:txBody>
          <a:bodyPr wrap="square" rtlCol="0">
            <a:spAutoFit/>
          </a:bodyPr>
          <a:lstStyle/>
          <a:p>
            <a:pPr defTabSz="1507846">
              <a:defRPr/>
            </a:pPr>
            <a:r>
              <a:rPr lang="en-US" sz="2968" dirty="0">
                <a:solidFill>
                  <a:prstClr val="black"/>
                </a:solidFill>
                <a:latin typeface="Comic Sans MS"/>
              </a:rPr>
              <a:t>Victimsupport.org.uk</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Call – 0808 1689 111</a:t>
            </a:r>
          </a:p>
          <a:p>
            <a:pPr defTabSz="1507846">
              <a:defRPr/>
            </a:pPr>
            <a:endParaRPr lang="en-US" sz="2968" dirty="0">
              <a:solidFill>
                <a:prstClr val="black"/>
              </a:solidFill>
              <a:latin typeface="Comic Sans MS"/>
            </a:endParaRPr>
          </a:p>
          <a:p>
            <a:pPr defTabSz="1507846">
              <a:defRPr/>
            </a:pPr>
            <a:r>
              <a:rPr lang="en-US" sz="2968" dirty="0">
                <a:solidFill>
                  <a:prstClr val="black"/>
                </a:solidFill>
                <a:latin typeface="Comic Sans MS"/>
              </a:rPr>
              <a:t>Online one-to-to chat</a:t>
            </a:r>
          </a:p>
          <a:p>
            <a:pPr defTabSz="1507846">
              <a:defRPr/>
            </a:pPr>
            <a:endParaRPr lang="en-US" sz="2968" dirty="0">
              <a:solidFill>
                <a:prstClr val="black"/>
              </a:solidFill>
              <a:latin typeface="Comic Sans MS"/>
            </a:endParaRPr>
          </a:p>
          <a:p>
            <a:pPr defTabSz="1507846">
              <a:defRPr/>
            </a:pPr>
            <a:endParaRPr lang="en-GB" sz="2968" dirty="0">
              <a:solidFill>
                <a:prstClr val="black"/>
              </a:solidFill>
              <a:latin typeface="Comic Sans MS"/>
            </a:endParaRPr>
          </a:p>
        </p:txBody>
      </p:sp>
    </p:spTree>
    <p:extLst>
      <p:ext uri="{BB962C8B-B14F-4D97-AF65-F5344CB8AC3E}">
        <p14:creationId xmlns:p14="http://schemas.microsoft.com/office/powerpoint/2010/main" val="3994859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19" name="Title 1"/>
          <p:cNvSpPr>
            <a:spLocks noGrp="1"/>
          </p:cNvSpPr>
          <p:nvPr>
            <p:ph type="title"/>
          </p:nvPr>
        </p:nvSpPr>
        <p:spPr>
          <a:xfrm>
            <a:off x="622294" y="671860"/>
            <a:ext cx="11877856" cy="1325471"/>
          </a:xfrm>
        </p:spPr>
        <p:txBody>
          <a:bodyPr>
            <a:normAutofit/>
          </a:bodyPr>
          <a:lstStyle/>
          <a:p>
            <a:r>
              <a:rPr lang="en-GB" sz="7999" dirty="0"/>
              <a:t>Support</a:t>
            </a:r>
          </a:p>
        </p:txBody>
      </p:sp>
      <p:sp>
        <p:nvSpPr>
          <p:cNvPr id="26" name="Content Placeholder 2"/>
          <p:cNvSpPr txBox="1">
            <a:spLocks/>
          </p:cNvSpPr>
          <p:nvPr/>
        </p:nvSpPr>
        <p:spPr>
          <a:xfrm>
            <a:off x="790287" y="2497499"/>
            <a:ext cx="18593300" cy="1477970"/>
          </a:xfrm>
          <a:prstGeom prst="rect">
            <a:avLst/>
          </a:prstGeom>
        </p:spPr>
        <p:txBody>
          <a:bodyPr vert="horz" lIns="91433" tIns="45717" rIns="91433" bIns="45717" rtlCol="0">
            <a:normAutofit fontScale="850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1507776">
              <a:buNone/>
            </a:pPr>
            <a:r>
              <a:rPr lang="en-US" sz="7200" dirty="0"/>
              <a:t>If you ever need support about </a:t>
            </a:r>
            <a:r>
              <a:rPr lang="en-US" sz="7200" dirty="0" smtClean="0"/>
              <a:t>cyberbullying in school:</a:t>
            </a:r>
            <a:endParaRPr lang="en-US" sz="7200" dirty="0"/>
          </a:p>
        </p:txBody>
      </p:sp>
      <p:pic>
        <p:nvPicPr>
          <p:cNvPr id="27" name="Picture 26"/>
          <p:cNvPicPr>
            <a:picLocks noChangeAspect="1"/>
          </p:cNvPicPr>
          <p:nvPr/>
        </p:nvPicPr>
        <p:blipFill>
          <a:blip r:embed="rId4"/>
          <a:stretch>
            <a:fillRect/>
          </a:stretch>
        </p:blipFill>
        <p:spPr>
          <a:xfrm>
            <a:off x="5875586" y="4993968"/>
            <a:ext cx="7922618" cy="5312972"/>
          </a:xfrm>
          <a:prstGeom prst="rect">
            <a:avLst/>
          </a:prstGeom>
        </p:spPr>
      </p:pic>
    </p:spTree>
    <p:extLst>
      <p:ext uri="{BB962C8B-B14F-4D97-AF65-F5344CB8AC3E}">
        <p14:creationId xmlns:p14="http://schemas.microsoft.com/office/powerpoint/2010/main" val="1712557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30175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92500" lnSpcReduction="20000"/>
          </a:bodyPr>
          <a:lstStyle/>
          <a:p>
            <a:pPr marL="0" indent="0">
              <a:buNone/>
            </a:pPr>
            <a:r>
              <a:rPr lang="en-US" sz="6000" dirty="0" smtClean="0"/>
              <a:t>In your Personal Development Tutor Time activity, you started to look at cyberbullying</a:t>
            </a:r>
            <a:endParaRPr lang="en-US" sz="6000" dirty="0"/>
          </a:p>
          <a:p>
            <a:pPr marL="0" indent="0">
              <a:buNone/>
            </a:pPr>
            <a:endParaRPr lang="en-US" sz="5999" dirty="0" smtClean="0"/>
          </a:p>
          <a:p>
            <a:pPr marL="0" indent="0">
              <a:buNone/>
            </a:pPr>
            <a:r>
              <a:rPr lang="en-US" sz="6000" dirty="0"/>
              <a:t>In your books answer the following question:</a:t>
            </a:r>
          </a:p>
          <a:p>
            <a:pPr marL="0" indent="0">
              <a:buNone/>
            </a:pPr>
            <a:endParaRPr lang="en-US" sz="6000" dirty="0"/>
          </a:p>
          <a:p>
            <a:pPr marL="0" indent="0">
              <a:buNone/>
            </a:pPr>
            <a:r>
              <a:rPr lang="en-US" sz="6000" dirty="0"/>
              <a:t>“What is the definition of </a:t>
            </a:r>
            <a:r>
              <a:rPr lang="en-US" sz="6000" dirty="0" smtClean="0"/>
              <a:t>cyberbullying?”</a:t>
            </a:r>
            <a:endParaRPr lang="en-US" sz="6000" dirty="0"/>
          </a:p>
          <a:p>
            <a:pPr marL="0" indent="0">
              <a:buNone/>
            </a:pPr>
            <a:endParaRPr lang="en-US" sz="6000" dirty="0"/>
          </a:p>
          <a:p>
            <a:pPr marL="0" indent="0">
              <a:buNone/>
            </a:pPr>
            <a:r>
              <a:rPr lang="en-US" sz="6000" b="1" dirty="0"/>
              <a:t>Sentence starter </a:t>
            </a:r>
            <a:r>
              <a:rPr lang="en-US" sz="6000" dirty="0"/>
              <a:t>– </a:t>
            </a:r>
            <a:r>
              <a:rPr lang="en-US" sz="6000" dirty="0" smtClean="0"/>
              <a:t>cyberbullying is…</a:t>
            </a:r>
            <a:endParaRPr lang="en-US" sz="6000"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871253" y="2414315"/>
            <a:ext cx="6404343" cy="7491140"/>
          </a:xfrm>
          <a:prstGeom prst="rect">
            <a:avLst/>
          </a:prstGeom>
        </p:spPr>
      </p:pic>
    </p:spTree>
    <p:extLst>
      <p:ext uri="{BB962C8B-B14F-4D97-AF65-F5344CB8AC3E}">
        <p14:creationId xmlns:p14="http://schemas.microsoft.com/office/powerpoint/2010/main" val="2609785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lnSpcReduction="10000"/>
          </a:bodyPr>
          <a:lstStyle/>
          <a:p>
            <a:pPr marL="0" indent="0">
              <a:buNone/>
            </a:pPr>
            <a:r>
              <a:rPr lang="en-US" sz="6000" dirty="0" smtClean="0"/>
              <a:t>Cyberbullying is:</a:t>
            </a:r>
          </a:p>
          <a:p>
            <a:pPr marL="0" indent="0">
              <a:buNone/>
            </a:pPr>
            <a:endParaRPr lang="en-US" sz="6000" dirty="0"/>
          </a:p>
          <a:p>
            <a:pPr marL="0" indent="0">
              <a:buNone/>
            </a:pPr>
            <a:r>
              <a:rPr lang="en-US" sz="6000" dirty="0"/>
              <a:t>“bullying with the use of digital technologies that has the aim of scaring, angering or shaming another person”</a:t>
            </a:r>
          </a:p>
          <a:p>
            <a:pPr marL="0" indent="0">
              <a:buNone/>
            </a:pPr>
            <a:endParaRPr lang="en-US" sz="6000" dirty="0" smtClean="0"/>
          </a:p>
          <a:p>
            <a:pPr marL="0" indent="0">
              <a:buNone/>
            </a:pPr>
            <a:endParaRPr lang="en-US" sz="6000" dirty="0"/>
          </a:p>
          <a:p>
            <a:pPr marL="0" indent="0">
              <a:buNone/>
            </a:pPr>
            <a:r>
              <a:rPr lang="en-US" sz="6000" b="1" dirty="0" smtClean="0"/>
              <a:t>Task</a:t>
            </a:r>
            <a:r>
              <a:rPr lang="en-US" sz="6000" dirty="0" smtClean="0"/>
              <a:t> – use your red pen to add to the definition you had written down.</a:t>
            </a:r>
            <a:endParaRPr lang="en-US" sz="6000" b="1" dirty="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3" name="Picture 2"/>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342816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6"/>
            <a:ext cx="10403389" cy="9538235"/>
          </a:xfrm>
        </p:spPr>
        <p:txBody>
          <a:bodyPr>
            <a:normAutofit fontScale="70000" lnSpcReduction="20000"/>
          </a:bodyPr>
          <a:lstStyle/>
          <a:p>
            <a:pPr marL="0" indent="0">
              <a:buNone/>
            </a:pPr>
            <a:r>
              <a:rPr lang="en-US" sz="6000" dirty="0" smtClean="0"/>
              <a:t>We are learning this because:</a:t>
            </a:r>
          </a:p>
          <a:p>
            <a:pPr marL="0" indent="0">
              <a:buNone/>
            </a:pPr>
            <a:endParaRPr lang="en-US" sz="6000" dirty="0"/>
          </a:p>
          <a:p>
            <a:pPr marL="1143000" indent="-1143000">
              <a:buAutoNum type="arabicPeriod"/>
            </a:pPr>
            <a:r>
              <a:rPr lang="en-US" sz="6000" dirty="0" smtClean="0"/>
              <a:t>Links to the Golden Thread of “</a:t>
            </a:r>
            <a:r>
              <a:rPr lang="en-US" sz="6000" b="1" dirty="0" smtClean="0"/>
              <a:t>Secure your relationships”. </a:t>
            </a:r>
            <a:r>
              <a:rPr lang="en-US" sz="6000" dirty="0" smtClean="0"/>
              <a:t>How people treat each other offline should be the same online</a:t>
            </a:r>
          </a:p>
          <a:p>
            <a:pPr marL="1143000" indent="-1143000">
              <a:buAutoNum type="arabicPeriod"/>
            </a:pPr>
            <a:r>
              <a:rPr lang="en-US" sz="6000" b="1" dirty="0" smtClean="0"/>
              <a:t>Rule of Law </a:t>
            </a:r>
            <a:r>
              <a:rPr lang="en-US" sz="6000" dirty="0" smtClean="0"/>
              <a:t>is a British Value. It is against the law to threaten people online.</a:t>
            </a:r>
          </a:p>
          <a:p>
            <a:pPr marL="1143000" indent="-1143000">
              <a:buAutoNum type="arabicPeriod"/>
            </a:pPr>
            <a:r>
              <a:rPr lang="en-US" sz="6000" b="1" dirty="0" smtClean="0"/>
              <a:t>Article 15 </a:t>
            </a:r>
            <a:r>
              <a:rPr lang="en-US" sz="6000" dirty="0" smtClean="0"/>
              <a:t>of the UN Rights of a Child state children have the right to set up and join groups. This also applies online but as long as it is within the law and does not harm other people</a:t>
            </a:r>
          </a:p>
          <a:p>
            <a:pPr marL="1143000" indent="-1143000">
              <a:buAutoNum type="arabicPeriod"/>
            </a:pPr>
            <a:r>
              <a:rPr lang="en-US" sz="6000" dirty="0" smtClean="0"/>
              <a:t>No one should be treated differently for identifying with one or more of the protected characteristics. This also applies online.</a:t>
            </a:r>
          </a:p>
          <a:p>
            <a:pPr marL="1143000" indent="-1143000">
              <a:buAutoNum type="arabicPeriod"/>
            </a:pPr>
            <a:endParaRPr lang="en-US" sz="6000" dirty="0" smtClean="0"/>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Tutor Time Recap</a:t>
            </a:r>
            <a:endParaRPr sz="4000" spc="45" dirty="0"/>
          </a:p>
        </p:txBody>
      </p:sp>
      <p:pic>
        <p:nvPicPr>
          <p:cNvPr id="2" name="Picture 1"/>
          <p:cNvPicPr>
            <a:picLocks noChangeAspect="1"/>
          </p:cNvPicPr>
          <p:nvPr/>
        </p:nvPicPr>
        <p:blipFill rotWithShape="1">
          <a:blip r:embed="rId4"/>
          <a:srcRect l="60631" t="44400" r="6295" b="36700"/>
          <a:stretch/>
        </p:blipFill>
        <p:spPr>
          <a:xfrm>
            <a:off x="12423709" y="1801640"/>
            <a:ext cx="6048672" cy="1944216"/>
          </a:xfrm>
          <a:prstGeom prst="rect">
            <a:avLst/>
          </a:prstGeom>
        </p:spPr>
      </p:pic>
      <p:pic>
        <p:nvPicPr>
          <p:cNvPr id="9" name="Picture 8"/>
          <p:cNvPicPr>
            <a:picLocks noChangeAspect="1"/>
          </p:cNvPicPr>
          <p:nvPr/>
        </p:nvPicPr>
        <p:blipFill rotWithShape="1">
          <a:blip r:embed="rId5"/>
          <a:srcRect l="49213" t="20601" r="36219" b="59099"/>
          <a:stretch/>
        </p:blipFill>
        <p:spPr>
          <a:xfrm>
            <a:off x="13890421" y="3672287"/>
            <a:ext cx="3101823" cy="2431159"/>
          </a:xfrm>
          <a:prstGeom prst="rect">
            <a:avLst/>
          </a:prstGeom>
        </p:spPr>
      </p:pic>
      <p:grpSp>
        <p:nvGrpSpPr>
          <p:cNvPr id="11" name="Group 10">
            <a:extLst>
              <a:ext uri="{FF2B5EF4-FFF2-40B4-BE49-F238E27FC236}">
                <a16:creationId xmlns:a16="http://schemas.microsoft.com/office/drawing/2014/main" id="{3223EBB9-3A7F-C565-EAA7-0BB380AF50A5}"/>
              </a:ext>
            </a:extLst>
          </p:cNvPr>
          <p:cNvGrpSpPr/>
          <p:nvPr/>
        </p:nvGrpSpPr>
        <p:grpSpPr>
          <a:xfrm>
            <a:off x="13787238" y="6121793"/>
            <a:ext cx="3788217" cy="2367760"/>
            <a:chOff x="3539766" y="641202"/>
            <a:chExt cx="3708683" cy="1638445"/>
          </a:xfrm>
        </p:grpSpPr>
        <p:sp>
          <p:nvSpPr>
            <p:cNvPr id="12" name="Freeform 11">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3" name="TextBox 12">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4" name="TextBox 13">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pic>
        <p:nvPicPr>
          <p:cNvPr id="15" name="Picture 14"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6">
            <a:extLst>
              <a:ext uri="{28A0092B-C50C-407E-A947-70E740481C1C}">
                <a14:useLocalDpi xmlns:a14="http://schemas.microsoft.com/office/drawing/2010/main" val="0"/>
              </a:ext>
            </a:extLst>
          </a:blip>
          <a:srcRect l="4715" t="5715" r="44774" b="69518"/>
          <a:stretch/>
        </p:blipFill>
        <p:spPr>
          <a:xfrm>
            <a:off x="13494590" y="8766182"/>
            <a:ext cx="4633962" cy="1606440"/>
          </a:xfrm>
          <a:prstGeom prst="rect">
            <a:avLst/>
          </a:prstGeom>
        </p:spPr>
      </p:pic>
    </p:spTree>
    <p:extLst>
      <p:ext uri="{BB962C8B-B14F-4D97-AF65-F5344CB8AC3E}">
        <p14:creationId xmlns:p14="http://schemas.microsoft.com/office/powerpoint/2010/main" val="143026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a:t>Examples of cyberbullying include:</a:t>
            </a:r>
          </a:p>
          <a:p>
            <a:pPr marL="0" indent="0">
              <a:buNone/>
            </a:pPr>
            <a:endParaRPr lang="en-US" sz="6000" dirty="0"/>
          </a:p>
          <a:p>
            <a:pPr marL="514350" indent="-514350">
              <a:buAutoNum type="arabicPeriod"/>
            </a:pPr>
            <a:r>
              <a:rPr lang="en-US" sz="6000" dirty="0"/>
              <a:t>Spreading lies or </a:t>
            </a:r>
            <a:r>
              <a:rPr lang="en-US" sz="6000" dirty="0" err="1"/>
              <a:t>rumours</a:t>
            </a:r>
            <a:r>
              <a:rPr lang="en-US" sz="6000" dirty="0"/>
              <a:t> about someone online</a:t>
            </a:r>
          </a:p>
          <a:p>
            <a:pPr marL="514350" indent="-514350">
              <a:buAutoNum type="arabicPeriod"/>
            </a:pPr>
            <a:r>
              <a:rPr lang="en-US" sz="6000" dirty="0"/>
              <a:t>Posting photos or videos (especially embarrassing ones) of other people without their permission. Refusal to remove photos/videos if requested</a:t>
            </a:r>
          </a:p>
          <a:p>
            <a:pPr marL="514350" indent="-514350">
              <a:buAutoNum type="arabicPeriod"/>
            </a:pPr>
            <a:r>
              <a:rPr lang="en-US" sz="6000" dirty="0"/>
              <a:t>Sending hurtful, abusive or threatening messages, images of videos to someone</a:t>
            </a:r>
          </a:p>
          <a:p>
            <a:pPr marL="514350" indent="-514350">
              <a:buAutoNum type="arabicPeriod"/>
            </a:pPr>
            <a:r>
              <a:rPr lang="en-US" sz="6000" dirty="0"/>
              <a:t>Impersonating someone (making a fake profile) and sending messages to others pretending to be them</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Examples of cyberbullying</a:t>
            </a:r>
            <a:endParaRPr sz="4000" spc="45" dirty="0"/>
          </a:p>
        </p:txBody>
      </p:sp>
      <p:pic>
        <p:nvPicPr>
          <p:cNvPr id="9" name="Picture 8"/>
          <p:cNvPicPr>
            <a:picLocks noChangeAspect="1"/>
          </p:cNvPicPr>
          <p:nvPr/>
        </p:nvPicPr>
        <p:blipFill>
          <a:blip r:embed="rId4"/>
          <a:stretch>
            <a:fillRect/>
          </a:stretch>
        </p:blipFill>
        <p:spPr>
          <a:xfrm>
            <a:off x="12871253" y="2558331"/>
            <a:ext cx="6407451" cy="7492633"/>
          </a:xfrm>
          <a:prstGeom prst="rect">
            <a:avLst/>
          </a:prstGeom>
        </p:spPr>
      </p:pic>
    </p:spTree>
    <p:extLst>
      <p:ext uri="{BB962C8B-B14F-4D97-AF65-F5344CB8AC3E}">
        <p14:creationId xmlns:p14="http://schemas.microsoft.com/office/powerpoint/2010/main" val="291139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457179" rtl="0" eaLnBrk="1" fontAlgn="auto" latinLnBrk="0" hangingPunct="1">
              <a:lnSpc>
                <a:spcPct val="100000"/>
              </a:lnSpc>
              <a:spcBef>
                <a:spcPts val="0"/>
              </a:spcBef>
              <a:spcAft>
                <a:spcPts val="0"/>
              </a:spcAft>
              <a:buClrTx/>
              <a:buSzTx/>
              <a:buFontTx/>
              <a:buNone/>
              <a:tabLst/>
              <a:defRPr/>
            </a:pPr>
            <a:endParaRPr kumimoji="0" sz="1801"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152617"/>
            <a:ext cx="10403389" cy="9156734"/>
          </a:xfrm>
        </p:spPr>
        <p:txBody>
          <a:bodyPr>
            <a:normAutofit fontScale="85000" lnSpcReduction="20000"/>
          </a:bodyPr>
          <a:lstStyle/>
          <a:p>
            <a:pPr marL="0" indent="0">
              <a:buNone/>
            </a:pPr>
            <a:r>
              <a:rPr lang="en-US" sz="6000" dirty="0"/>
              <a:t>Examples of cyberbullying include:</a:t>
            </a:r>
          </a:p>
          <a:p>
            <a:pPr marL="0" indent="0">
              <a:buNone/>
            </a:pPr>
            <a:endParaRPr lang="en-US" sz="6000" dirty="0"/>
          </a:p>
          <a:p>
            <a:pPr marL="514350" indent="-514350">
              <a:buAutoNum type="arabicPeriod"/>
            </a:pPr>
            <a:r>
              <a:rPr lang="en-US" sz="6000" dirty="0"/>
              <a:t>Spreading lies or </a:t>
            </a:r>
            <a:r>
              <a:rPr lang="en-US" sz="6000" dirty="0" err="1"/>
              <a:t>rumours</a:t>
            </a:r>
            <a:r>
              <a:rPr lang="en-US" sz="6000" dirty="0"/>
              <a:t> about someone online</a:t>
            </a:r>
          </a:p>
          <a:p>
            <a:pPr marL="514350" indent="-514350">
              <a:buAutoNum type="arabicPeriod"/>
            </a:pPr>
            <a:r>
              <a:rPr lang="en-US" sz="6000" dirty="0"/>
              <a:t>Posting photos or videos (especially embarrassing ones) of other people without their permission. Refusal to remove photos/videos if requested</a:t>
            </a:r>
          </a:p>
          <a:p>
            <a:pPr marL="514350" indent="-514350">
              <a:buAutoNum type="arabicPeriod"/>
            </a:pPr>
            <a:r>
              <a:rPr lang="en-US" sz="6000" dirty="0"/>
              <a:t>Sending hurtful, abusive or threatening messages, images of videos to someone</a:t>
            </a:r>
          </a:p>
          <a:p>
            <a:pPr marL="514350" indent="-514350">
              <a:buAutoNum type="arabicPeriod"/>
            </a:pPr>
            <a:r>
              <a:rPr lang="en-US" sz="6000" dirty="0"/>
              <a:t>Impersonating someone (making a fake profile) and sending messages to others pretending to be them</a:t>
            </a:r>
          </a:p>
          <a:p>
            <a:pPr marL="0" indent="0">
              <a:buNone/>
            </a:pPr>
            <a:endParaRPr lang="en-US" sz="5999"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Examples of cyberbullying</a:t>
            </a:r>
            <a:endParaRPr sz="4000" spc="45" dirty="0"/>
          </a:p>
        </p:txBody>
      </p:sp>
      <p:sp>
        <p:nvSpPr>
          <p:cNvPr id="9" name="Content Placeholder 2"/>
          <p:cNvSpPr txBox="1">
            <a:spLocks/>
          </p:cNvSpPr>
          <p:nvPr/>
        </p:nvSpPr>
        <p:spPr>
          <a:xfrm>
            <a:off x="11852250" y="2152616"/>
            <a:ext cx="7887569" cy="9156734"/>
          </a:xfrm>
          <a:prstGeom prst="rect">
            <a:avLst/>
          </a:prstGeom>
        </p:spPr>
        <p:txBody>
          <a:bodyPr vert="horz" lIns="91440" tIns="45720" rIns="91440" bIns="45720" rtlCol="0">
            <a:normAutofit fontScale="92500"/>
          </a:bodyPr>
          <a:lstStyle>
            <a:lvl1pPr marL="376943" indent="-376943" algn="l" defTabSz="150777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31" indent="-376943" algn="l" defTabSz="150777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720" indent="-376943" algn="l" defTabSz="150777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608"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496" indent="-376943" algn="l" defTabSz="150777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382"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271"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159"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047" indent="-376943" algn="l" defTabSz="150777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sz="6000" b="1" dirty="0" smtClean="0"/>
              <a:t>Task</a:t>
            </a:r>
          </a:p>
          <a:p>
            <a:pPr marL="1143000" indent="-1143000">
              <a:buFont typeface="Arial" panose="020B0604020202020204" pitchFamily="34" charset="0"/>
              <a:buAutoNum type="arabicPeriod"/>
            </a:pPr>
            <a:r>
              <a:rPr lang="en-US" sz="6000" dirty="0" smtClean="0"/>
              <a:t>In the margin write “SYV” – This stands for “Secure Your Voice”</a:t>
            </a:r>
          </a:p>
          <a:p>
            <a:pPr marL="1143000" indent="-1143000">
              <a:buFont typeface="Arial" panose="020B0604020202020204" pitchFamily="34" charset="0"/>
              <a:buAutoNum type="arabicPeriod"/>
            </a:pPr>
            <a:r>
              <a:rPr lang="en-US" sz="6000" dirty="0" smtClean="0"/>
              <a:t>Highlight “SYV”</a:t>
            </a:r>
          </a:p>
          <a:p>
            <a:pPr marL="1143000" indent="-1143000">
              <a:buFont typeface="Arial" panose="020B0604020202020204" pitchFamily="34" charset="0"/>
              <a:buAutoNum type="arabicPeriod"/>
            </a:pPr>
            <a:r>
              <a:rPr lang="en-US" sz="6000" dirty="0" smtClean="0"/>
              <a:t>Write down the examples of cyberbullying in rank order of what you think is most common.</a:t>
            </a:r>
          </a:p>
          <a:p>
            <a:pPr>
              <a:buFontTx/>
              <a:buChar char="-"/>
            </a:pPr>
            <a:endParaRPr lang="en-US" sz="6000" b="1" dirty="0" smtClean="0"/>
          </a:p>
          <a:p>
            <a:pPr marL="0" indent="0">
              <a:buFont typeface="Arial" panose="020B0604020202020204" pitchFamily="34" charset="0"/>
              <a:buNone/>
            </a:pPr>
            <a:endParaRPr lang="en-US" sz="5999" dirty="0"/>
          </a:p>
        </p:txBody>
      </p:sp>
    </p:spTree>
    <p:extLst>
      <p:ext uri="{BB962C8B-B14F-4D97-AF65-F5344CB8AC3E}">
        <p14:creationId xmlns:p14="http://schemas.microsoft.com/office/powerpoint/2010/main" val="252833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772" y="1997331"/>
            <a:ext cx="9312547" cy="931254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1137277" y="1716047"/>
            <a:ext cx="838141" cy="52701"/>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457179"/>
            <a:endParaRPr sz="1801"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253" y="619972"/>
            <a:ext cx="6512333" cy="996386"/>
          </a:xfrm>
          <a:prstGeom prst="rect">
            <a:avLst/>
          </a:prstGeom>
        </p:spPr>
      </p:pic>
      <p:sp>
        <p:nvSpPr>
          <p:cNvPr id="6" name="Content Placeholder 2"/>
          <p:cNvSpPr>
            <a:spLocks noGrp="1"/>
          </p:cNvSpPr>
          <p:nvPr>
            <p:ph idx="1"/>
          </p:nvPr>
        </p:nvSpPr>
        <p:spPr>
          <a:xfrm>
            <a:off x="1105777" y="2081378"/>
            <a:ext cx="9685994" cy="8424345"/>
          </a:xfrm>
        </p:spPr>
        <p:txBody>
          <a:bodyPr>
            <a:normAutofit fontScale="85000" lnSpcReduction="20000"/>
          </a:bodyPr>
          <a:lstStyle/>
          <a:p>
            <a:pPr marL="0" indent="0">
              <a:buNone/>
            </a:pPr>
            <a:r>
              <a:rPr lang="en-US" sz="5999" dirty="0"/>
              <a:t>Using your </a:t>
            </a:r>
            <a:r>
              <a:rPr lang="en-US" sz="5999" dirty="0" err="1"/>
              <a:t>oracy</a:t>
            </a:r>
            <a:r>
              <a:rPr lang="en-US" sz="5999" dirty="0"/>
              <a:t> </a:t>
            </a:r>
            <a:r>
              <a:rPr lang="en-US" sz="5999" dirty="0" err="1"/>
              <a:t>helpsheet</a:t>
            </a:r>
            <a:r>
              <a:rPr lang="en-US" sz="5999" dirty="0"/>
              <a:t>, discuss with the person next to </a:t>
            </a:r>
            <a:r>
              <a:rPr lang="en-US" sz="5999" dirty="0" smtClean="0"/>
              <a:t>you:</a:t>
            </a:r>
          </a:p>
          <a:p>
            <a:pPr marL="0" indent="0">
              <a:buNone/>
            </a:pPr>
            <a:endParaRPr lang="en-US" sz="5999" dirty="0"/>
          </a:p>
          <a:p>
            <a:pPr marL="0" indent="0">
              <a:buNone/>
            </a:pPr>
            <a:r>
              <a:rPr lang="en-US" sz="5999" b="1" dirty="0" smtClean="0"/>
              <a:t>“what example of cyberbullying do you think is most common?”</a:t>
            </a:r>
          </a:p>
          <a:p>
            <a:pPr marL="0" indent="0">
              <a:buNone/>
            </a:pPr>
            <a:endParaRPr lang="en-US" sz="5999" b="1" dirty="0"/>
          </a:p>
          <a:p>
            <a:pPr marL="0" indent="0">
              <a:buNone/>
            </a:pPr>
            <a:r>
              <a:rPr lang="en-US" sz="5999" dirty="0"/>
              <a:t>Remember to use the sentence starters to add, build or challenge what your partner has said.</a:t>
            </a:r>
          </a:p>
          <a:p>
            <a:pPr marL="0" indent="0">
              <a:buNone/>
            </a:pPr>
            <a:endParaRPr lang="en-US" sz="5999" dirty="0"/>
          </a:p>
          <a:p>
            <a:pPr marL="0" indent="0">
              <a:buNone/>
            </a:pPr>
            <a:r>
              <a:rPr lang="en-US" sz="5999" dirty="0"/>
              <a:t>Be ready to share your discussion with the class</a:t>
            </a:r>
          </a:p>
          <a:p>
            <a:pPr marL="0" indent="0">
              <a:buNone/>
            </a:pPr>
            <a:endParaRPr lang="en-US" sz="5999"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035022" y="934879"/>
            <a:ext cx="9931364" cy="627735"/>
          </a:xfrm>
          <a:prstGeom prst="rect">
            <a:avLst/>
          </a:prstGeom>
        </p:spPr>
        <p:txBody>
          <a:bodyPr vert="horz" wrap="square" lIns="0" tIns="12064" rIns="0" bIns="0" rtlCol="0" anchor="ctr">
            <a:spAutoFit/>
          </a:bodyPr>
          <a:lstStyle/>
          <a:p>
            <a:pPr marL="12699">
              <a:lnSpc>
                <a:spcPct val="100000"/>
              </a:lnSpc>
              <a:spcBef>
                <a:spcPts val="96"/>
              </a:spcBef>
            </a:pPr>
            <a:r>
              <a:rPr lang="en-US" sz="4000" spc="10" dirty="0" smtClean="0"/>
              <a:t>Examples of cyberbullying</a:t>
            </a:r>
            <a:endParaRPr sz="4000" spc="45" dirty="0"/>
          </a:p>
        </p:txBody>
      </p:sp>
      <p:pic>
        <p:nvPicPr>
          <p:cNvPr id="11" name="Picture 10"/>
          <p:cNvPicPr>
            <a:picLocks noChangeAspect="1"/>
          </p:cNvPicPr>
          <p:nvPr/>
        </p:nvPicPr>
        <p:blipFill>
          <a:blip r:embed="rId4"/>
          <a:stretch>
            <a:fillRect/>
          </a:stretch>
        </p:blipFill>
        <p:spPr>
          <a:xfrm>
            <a:off x="12644338" y="1816511"/>
            <a:ext cx="6343346" cy="8954077"/>
          </a:xfrm>
          <a:prstGeom prst="rect">
            <a:avLst/>
          </a:prstGeom>
        </p:spPr>
      </p:pic>
    </p:spTree>
    <p:extLst>
      <p:ext uri="{BB962C8B-B14F-4D97-AF65-F5344CB8AC3E}">
        <p14:creationId xmlns:p14="http://schemas.microsoft.com/office/powerpoint/2010/main" val="101521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mic Sa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2F18CE-0664-4747-9A36-DB6272ADADB8}">
  <ds:schemaRefs>
    <ds:schemaRef ds:uri="http://purl.org/dc/elements/1.1/"/>
    <ds:schemaRef ds:uri="http://schemas.microsoft.com/office/2006/metadata/properties"/>
    <ds:schemaRef ds:uri="http://schemas.microsoft.com/office/infopath/2007/PartnerControls"/>
    <ds:schemaRef ds:uri="cf23988f-c488-42c3-82cd-5944801df941"/>
    <ds:schemaRef ds:uri="http://purl.org/dc/terms/"/>
    <ds:schemaRef ds:uri="http://purl.org/dc/dcmitype/"/>
    <ds:schemaRef ds:uri="http://schemas.microsoft.com/office/2006/documentManagement/types"/>
    <ds:schemaRef ds:uri="aa278816-03e4-4886-8c06-bbee340b154a"/>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3942</TotalTime>
  <Words>1796</Words>
  <Application>Microsoft Office PowerPoint</Application>
  <PresentationFormat>Custom</PresentationFormat>
  <Paragraphs>294</Paragraphs>
  <Slides>34</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34</vt:i4>
      </vt:variant>
    </vt:vector>
  </HeadingPairs>
  <TitlesOfParts>
    <vt:vector size="49" baseType="lpstr">
      <vt:lpstr>Arial</vt:lpstr>
      <vt:lpstr>Calibri</vt:lpstr>
      <vt:lpstr>Calibri Light</vt:lpstr>
      <vt:lpstr>Comic Sans MS</vt:lpstr>
      <vt:lpstr>Franklin Gothic Book</vt:lpstr>
      <vt:lpstr>Lato</vt:lpstr>
      <vt:lpstr>LondrinaSolid-Black</vt:lpstr>
      <vt:lpstr>Office Theme</vt:lpstr>
      <vt:lpstr>4_Office Theme</vt:lpstr>
      <vt:lpstr>1_Office Theme</vt:lpstr>
      <vt:lpstr>7_Office Theme</vt:lpstr>
      <vt:lpstr>2_Office Theme</vt:lpstr>
      <vt:lpstr>3_Office Theme</vt:lpstr>
      <vt:lpstr>5_Office Theme</vt:lpstr>
      <vt:lpstr>6_Office Theme</vt:lpstr>
      <vt:lpstr>PowerPoint Presentation</vt:lpstr>
      <vt:lpstr>PowerPoint Presentation</vt:lpstr>
      <vt:lpstr>PowerPoint Presentation</vt:lpstr>
      <vt:lpstr>Tutor Time Recap</vt:lpstr>
      <vt:lpstr>Tutor Time Recap</vt:lpstr>
      <vt:lpstr>Tutor Time Recap</vt:lpstr>
      <vt:lpstr>Examples of cyberbullying</vt:lpstr>
      <vt:lpstr>Examples of cyberbullying</vt:lpstr>
      <vt:lpstr>Examples of cyberbullying</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Online vs Offline behaviour</vt:lpstr>
      <vt:lpstr>Online vs Offline behaviour</vt:lpstr>
      <vt:lpstr>Your online behaviour</vt:lpstr>
      <vt:lpstr>Your online behaviour</vt:lpstr>
      <vt:lpstr>Your online behaviour</vt:lpstr>
      <vt:lpstr>Your online behaviour</vt:lpstr>
      <vt:lpstr>Your online behaviour</vt:lpstr>
      <vt:lpstr>Effects of cyberbullying</vt:lpstr>
      <vt:lpstr>Effects of cyberbullying</vt:lpstr>
      <vt:lpstr>Hinge Questions – whiteboard activity</vt:lpstr>
      <vt:lpstr>Hinge Questions – whiteboard activity</vt:lpstr>
      <vt:lpstr>Hinge Questions – whiteboard activity</vt:lpstr>
      <vt:lpstr>Hinge Questions – whiteboard activity</vt:lpstr>
      <vt:lpstr>Hinge Questions – whiteboard activity</vt:lpstr>
      <vt:lpstr>Fill in the gaps</vt:lpstr>
      <vt:lpstr>Support for Bullying – outside of school</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a Bold Headline.</dc:title>
  <dc:creator>Ryan Stewart</dc:creator>
  <cp:lastModifiedBy>Ryan Stewart</cp:lastModifiedBy>
  <cp:revision>197</cp:revision>
  <cp:lastPrinted>2024-09-26T14:53:48Z</cp:lastPrinted>
  <dcterms:created xsi:type="dcterms:W3CDTF">2023-01-12T15:04:44Z</dcterms:created>
  <dcterms:modified xsi:type="dcterms:W3CDTF">2025-04-14T09:42:58Z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