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54" r:id="rId7"/>
    <p:sldMasterId id="2147483866" r:id="rId8"/>
    <p:sldMasterId id="2147483878" r:id="rId9"/>
    <p:sldMasterId id="2147483890" r:id="rId10"/>
  </p:sldMasterIdLst>
  <p:notesMasterIdLst>
    <p:notesMasterId r:id="rId48"/>
  </p:notesMasterIdLst>
  <p:handoutMasterIdLst>
    <p:handoutMasterId r:id="rId49"/>
  </p:handoutMasterIdLst>
  <p:sldIdLst>
    <p:sldId id="332" r:id="rId11"/>
    <p:sldId id="650" r:id="rId12"/>
    <p:sldId id="619" r:id="rId13"/>
    <p:sldId id="545" r:id="rId14"/>
    <p:sldId id="651" r:id="rId15"/>
    <p:sldId id="573" r:id="rId16"/>
    <p:sldId id="652" r:id="rId17"/>
    <p:sldId id="653" r:id="rId18"/>
    <p:sldId id="654" r:id="rId19"/>
    <p:sldId id="626" r:id="rId20"/>
    <p:sldId id="655" r:id="rId21"/>
    <p:sldId id="323" r:id="rId22"/>
    <p:sldId id="494" r:id="rId23"/>
    <p:sldId id="562" r:id="rId24"/>
    <p:sldId id="583" r:id="rId25"/>
    <p:sldId id="656" r:id="rId26"/>
    <p:sldId id="657" r:id="rId27"/>
    <p:sldId id="658" r:id="rId28"/>
    <p:sldId id="643" r:id="rId29"/>
    <p:sldId id="660" r:id="rId30"/>
    <p:sldId id="659" r:id="rId31"/>
    <p:sldId id="661" r:id="rId32"/>
    <p:sldId id="662" r:id="rId33"/>
    <p:sldId id="663" r:id="rId34"/>
    <p:sldId id="664" r:id="rId35"/>
    <p:sldId id="665" r:id="rId36"/>
    <p:sldId id="666" r:id="rId37"/>
    <p:sldId id="667" r:id="rId38"/>
    <p:sldId id="668" r:id="rId39"/>
    <p:sldId id="629" r:id="rId40"/>
    <p:sldId id="644" r:id="rId41"/>
    <p:sldId id="670" r:id="rId42"/>
    <p:sldId id="671" r:id="rId43"/>
    <p:sldId id="672" r:id="rId44"/>
    <p:sldId id="649" r:id="rId45"/>
    <p:sldId id="669" r:id="rId46"/>
    <p:sldId id="355" r:id="rId47"/>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FKhyZdZ+mchxk553Tg66A==" hashData="/liAbIpgBFkiCjBnC9wEjE43IWHlwFAPK/y23F17vH/gSHhqPrXwP0Mx1IL/X6Sc2DNQbzmGlJwOesBNAHgKo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71" d="100"/>
          <a:sy n="71" d="100"/>
        </p:scale>
        <p:origin x="22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21893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507478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06643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240204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5281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87835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867419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125896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16141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094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022457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55914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76153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814370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5417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15650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66958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89622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752111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13871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284676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403395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4024358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454961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57315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586675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512580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610845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983117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009495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2157371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8051811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40031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82770838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211131267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8270763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do you think the most important safe characteristic of an online friendship?”</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Characteristics of online friendship</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152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75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do you think the most important unsafe characteristic of an online friendship to watch out for?”</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Characteristics of online friendship</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4752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“friendships made with people through the internet”</a:t>
            </a:r>
          </a:p>
          <a:p>
            <a:pPr marL="0" indent="0">
              <a:buNone/>
            </a:pPr>
            <a:endParaRPr lang="en-US" sz="6000" dirty="0" smtClean="0"/>
          </a:p>
          <a:p>
            <a:pPr marL="0" indent="0">
              <a:buNone/>
            </a:pPr>
            <a:r>
              <a:rPr lang="en-US" sz="6000" dirty="0" smtClean="0">
                <a:solidFill>
                  <a:srgbClr val="FF0000"/>
                </a:solidFill>
              </a:rPr>
              <a:t>Online friendships</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9403978"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Is the statement below safe or unsafe:</a:t>
            </a:r>
          </a:p>
          <a:p>
            <a:pPr marL="0" indent="0">
              <a:buNone/>
            </a:pPr>
            <a:endParaRPr lang="en-US" sz="6000" dirty="0"/>
          </a:p>
          <a:p>
            <a:pPr marL="0" indent="0">
              <a:buNone/>
            </a:pPr>
            <a:r>
              <a:rPr lang="en-US" sz="6000" dirty="0" smtClean="0"/>
              <a:t>“having a friend online that you have never met offline”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Unsafe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931370" y="8164627"/>
            <a:ext cx="1986639" cy="1987656"/>
          </a:xfrm>
          <a:prstGeom prst="rect">
            <a:avLst/>
          </a:prstGeom>
        </p:spPr>
      </p:pic>
    </p:spTree>
    <p:extLst>
      <p:ext uri="{BB962C8B-B14F-4D97-AF65-F5344CB8AC3E}">
        <p14:creationId xmlns:p14="http://schemas.microsoft.com/office/powerpoint/2010/main" val="1904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Is the statement below safe or unsafe:</a:t>
            </a:r>
          </a:p>
          <a:p>
            <a:pPr marL="0" indent="0">
              <a:buNone/>
            </a:pPr>
            <a:endParaRPr lang="en-US" sz="6000" dirty="0"/>
          </a:p>
          <a:p>
            <a:pPr marL="0" indent="0">
              <a:buNone/>
            </a:pPr>
            <a:r>
              <a:rPr lang="en-US" sz="6000" dirty="0" smtClean="0"/>
              <a:t>“following another person in school and you play online games together”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Unsafe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6952229"/>
            <a:ext cx="1986639" cy="1987656"/>
          </a:xfrm>
          <a:prstGeom prst="rect">
            <a:avLst/>
          </a:prstGeom>
        </p:spPr>
      </p:pic>
    </p:spTree>
    <p:extLst>
      <p:ext uri="{BB962C8B-B14F-4D97-AF65-F5344CB8AC3E}">
        <p14:creationId xmlns:p14="http://schemas.microsoft.com/office/powerpoint/2010/main" val="4203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Is the statement below safe or unsafe:</a:t>
            </a:r>
          </a:p>
          <a:p>
            <a:pPr marL="0" indent="0">
              <a:buNone/>
            </a:pPr>
            <a:endParaRPr lang="en-US" sz="6000" dirty="0"/>
          </a:p>
          <a:p>
            <a:pPr marL="0" indent="0">
              <a:buNone/>
            </a:pPr>
            <a:r>
              <a:rPr lang="en-US" sz="6000" dirty="0" smtClean="0"/>
              <a:t>“following another person online, they say they know your cousin. They things they say make you feel uncomfortable”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Unsafe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003378" y="8823027"/>
            <a:ext cx="1986639" cy="1987656"/>
          </a:xfrm>
          <a:prstGeom prst="rect">
            <a:avLst/>
          </a:prstGeom>
        </p:spPr>
      </p:pic>
    </p:spTree>
    <p:extLst>
      <p:ext uri="{BB962C8B-B14F-4D97-AF65-F5344CB8AC3E}">
        <p14:creationId xmlns:p14="http://schemas.microsoft.com/office/powerpoint/2010/main" val="23660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sz="6000" dirty="0" smtClean="0"/>
              <a:t>Is the statement below safe or unsafe:</a:t>
            </a:r>
          </a:p>
          <a:p>
            <a:pPr marL="0" indent="0">
              <a:buNone/>
            </a:pPr>
            <a:endParaRPr lang="en-US" sz="6000" dirty="0"/>
          </a:p>
          <a:p>
            <a:pPr marL="0" indent="0">
              <a:buNone/>
            </a:pPr>
            <a:r>
              <a:rPr lang="en-US" sz="6000" dirty="0" smtClean="0"/>
              <a:t>“Playing online games together and they ask you to not tell your other friends and family that you play against each other”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Unsafe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003378" y="8823027"/>
            <a:ext cx="1986639" cy="1987656"/>
          </a:xfrm>
          <a:prstGeom prst="rect">
            <a:avLst/>
          </a:prstGeom>
        </p:spPr>
      </p:pic>
    </p:spTree>
    <p:extLst>
      <p:ext uri="{BB962C8B-B14F-4D97-AF65-F5344CB8AC3E}">
        <p14:creationId xmlns:p14="http://schemas.microsoft.com/office/powerpoint/2010/main" val="17174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8500"/>
          </a:xfrm>
        </p:spPr>
        <p:txBody>
          <a:bodyPr>
            <a:normAutofit/>
          </a:bodyPr>
          <a:lstStyle/>
          <a:p>
            <a:pPr marL="0" indent="0">
              <a:buNone/>
            </a:pPr>
            <a:r>
              <a:rPr lang="en-US" sz="6000" dirty="0" smtClean="0"/>
              <a:t>Ben </a:t>
            </a:r>
            <a:r>
              <a:rPr lang="en-US" sz="6000" dirty="0"/>
              <a:t>plays Minecraft with a group. They only talk about the game and never ask for personal information. The group often works together on creative builds and discusses new updates in the game</a:t>
            </a:r>
            <a:r>
              <a:rPr lang="en-US" sz="6000" dirty="0" smtClean="0"/>
              <a:t>.</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Safe Online friendship scenario</a:t>
            </a:r>
            <a:endParaRPr sz="4000" spc="45" dirty="0"/>
          </a:p>
        </p:txBody>
      </p:sp>
      <p:sp>
        <p:nvSpPr>
          <p:cNvPr id="11" name="Content Placeholder 2"/>
          <p:cNvSpPr txBox="1">
            <a:spLocks/>
          </p:cNvSpPr>
          <p:nvPr/>
        </p:nvSpPr>
        <p:spPr>
          <a:xfrm>
            <a:off x="11420202" y="2171669"/>
            <a:ext cx="8613924" cy="9228500"/>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0" indent="0" algn="ctr">
              <a:buFont typeface="Arial" panose="020B0604020202020204" pitchFamily="34" charset="0"/>
              <a:buNone/>
            </a:pPr>
            <a:endParaRPr lang="en-US" sz="6000" dirty="0"/>
          </a:p>
          <a:p>
            <a:pPr marL="742950" indent="-742950" defTabSz="914315">
              <a:spcBef>
                <a:spcPts val="1000"/>
              </a:spcBef>
              <a:buAutoNum type="arabicPeriod"/>
            </a:pPr>
            <a:r>
              <a:rPr lang="en-US" sz="6000" dirty="0"/>
              <a:t>In the margin write “SYV” – This stands for “Secure Your Voice”</a:t>
            </a:r>
          </a:p>
          <a:p>
            <a:pPr marL="742950" indent="-742950" defTabSz="914315">
              <a:spcBef>
                <a:spcPts val="1000"/>
              </a:spcBef>
              <a:buAutoNum type="arabicPeriod"/>
            </a:pPr>
            <a:r>
              <a:rPr lang="en-US" sz="6000" dirty="0"/>
              <a:t>Highlight “SYV”</a:t>
            </a:r>
          </a:p>
          <a:p>
            <a:pPr marL="0" indent="0">
              <a:buFont typeface="Arial" panose="020B0604020202020204" pitchFamily="34" charset="0"/>
              <a:buNone/>
            </a:pPr>
            <a:r>
              <a:rPr lang="en-US" sz="5999" dirty="0" smtClean="0"/>
              <a:t>3. Answer the following question in your book – </a:t>
            </a:r>
            <a:r>
              <a:rPr lang="en-US" sz="5999" b="1" dirty="0" smtClean="0"/>
              <a:t>why is this an example of safe online friendship?</a:t>
            </a:r>
          </a:p>
          <a:p>
            <a:pPr marL="0" indent="0">
              <a:buFont typeface="Arial" panose="020B0604020202020204" pitchFamily="34" charset="0"/>
              <a:buNone/>
            </a:pPr>
            <a:endParaRPr lang="en-US" sz="5999" b="1" dirty="0"/>
          </a:p>
          <a:p>
            <a:pPr marL="0" indent="0">
              <a:buFont typeface="Arial" panose="020B0604020202020204" pitchFamily="34" charset="0"/>
              <a:buNone/>
            </a:pPr>
            <a:r>
              <a:rPr lang="en-US" sz="5999" dirty="0" smtClean="0"/>
              <a:t>Sentence starter – This is a safe online friendship because…</a:t>
            </a:r>
          </a:p>
          <a:p>
            <a:pPr marL="0" indent="0">
              <a:buFont typeface="Arial" panose="020B0604020202020204" pitchFamily="34" charset="0"/>
              <a:buNone/>
            </a:pPr>
            <a:endParaRPr lang="en-US" sz="5999" dirty="0" smtClean="0"/>
          </a:p>
        </p:txBody>
      </p:sp>
    </p:spTree>
    <p:extLst>
      <p:ext uri="{BB962C8B-B14F-4D97-AF65-F5344CB8AC3E}">
        <p14:creationId xmlns:p14="http://schemas.microsoft.com/office/powerpoint/2010/main" val="264779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711" y="-14195"/>
            <a:ext cx="20102685" cy="1612842"/>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794">
                <a:defRPr/>
              </a:pPr>
              <a:endParaRPr lang="en-US" sz="2970">
                <a:solidFill>
                  <a:prstClr val="black"/>
                </a:solidFill>
                <a:latin typeface="Franklin Gothic Book" panose="020B0503020102020204" pitchFamily="34" charset="0"/>
              </a:endParaRPr>
            </a:p>
          </p:txBody>
        </p:sp>
        <p:sp>
          <p:nvSpPr>
            <p:cNvPr id="6" name="TextBox 5"/>
            <p:cNvSpPr txBox="1"/>
            <p:nvPr/>
          </p:nvSpPr>
          <p:spPr>
            <a:xfrm>
              <a:off x="591236" y="1535991"/>
              <a:ext cx="8248524" cy="379312"/>
            </a:xfrm>
            <a:prstGeom prst="rect">
              <a:avLst/>
            </a:prstGeom>
            <a:noFill/>
          </p:spPr>
          <p:txBody>
            <a:bodyPr wrap="square" rtlCol="0">
              <a:spAutoFit/>
            </a:bodyPr>
            <a:lstStyle/>
            <a:p>
              <a:pPr defTabSz="150779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794">
                  <a:defRPr/>
                </a:pPr>
                <a:t>14 April 2025</a:t>
              </a:fld>
              <a:r>
                <a:rPr lang="en-US" sz="4617"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668" y="84412"/>
            <a:ext cx="10381189" cy="1537213"/>
          </a:xfrm>
          <a:prstGeom prst="rect">
            <a:avLst/>
          </a:prstGeom>
        </p:spPr>
      </p:pic>
      <p:grpSp>
        <p:nvGrpSpPr>
          <p:cNvPr id="9" name="Group 8"/>
          <p:cNvGrpSpPr/>
          <p:nvPr/>
        </p:nvGrpSpPr>
        <p:grpSpPr>
          <a:xfrm>
            <a:off x="711" y="1592974"/>
            <a:ext cx="20102685" cy="2289853"/>
            <a:chOff x="1" y="2129870"/>
            <a:chExt cx="12191999" cy="771532"/>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49303"/>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Write the Title and Golden Thread</a:t>
              </a:r>
            </a:p>
            <a:p>
              <a:pPr defTabSz="1507794">
                <a:defRPr/>
              </a:pPr>
              <a:r>
                <a:rPr lang="en-US" sz="4617" b="1" kern="0" dirty="0">
                  <a:solidFill>
                    <a:prstClr val="black"/>
                  </a:solidFill>
                  <a:latin typeface="Franklin Gothic Book" panose="020B0503020102020204" pitchFamily="34" charset="0"/>
                </a:rPr>
                <a:t>Title – </a:t>
              </a:r>
              <a:r>
                <a:rPr lang="en-US" sz="4617" kern="0" dirty="0" smtClean="0">
                  <a:solidFill>
                    <a:prstClr val="black"/>
                  </a:solidFill>
                  <a:latin typeface="Franklin Gothic Book" panose="020B0503020102020204" pitchFamily="34" charset="0"/>
                </a:rPr>
                <a:t>Are online friendships safe?</a:t>
              </a:r>
              <a:endParaRPr lang="en-US" sz="4617" kern="0" dirty="0">
                <a:solidFill>
                  <a:prstClr val="black"/>
                </a:solidFill>
                <a:latin typeface="Franklin Gothic Book" panose="020B0503020102020204" pitchFamily="34" charset="0"/>
              </a:endParaRPr>
            </a:p>
            <a:p>
              <a:pPr defTabSz="1507794">
                <a:defRPr/>
              </a:pPr>
              <a:r>
                <a:rPr lang="en-US" sz="4617" b="1" kern="0" dirty="0">
                  <a:solidFill>
                    <a:prstClr val="black"/>
                  </a:solidFill>
                  <a:latin typeface="Franklin Gothic Book" panose="020B0503020102020204" pitchFamily="34" charset="0"/>
                </a:rPr>
                <a:t>Golden Thread – </a:t>
              </a:r>
              <a:r>
                <a:rPr lang="en-US" sz="4617" kern="0" dirty="0">
                  <a:solidFill>
                    <a:prstClr val="black"/>
                  </a:solidFill>
                  <a:latin typeface="Franklin Gothic Book" panose="020B0503020102020204" pitchFamily="34" charset="0"/>
                </a:rPr>
                <a:t>Secure Your Relationships</a:t>
              </a:r>
            </a:p>
          </p:txBody>
        </p:sp>
      </p:grpSp>
      <p:grpSp>
        <p:nvGrpSpPr>
          <p:cNvPr id="13" name="Group 12"/>
          <p:cNvGrpSpPr/>
          <p:nvPr/>
        </p:nvGrpSpPr>
        <p:grpSpPr>
          <a:xfrm>
            <a:off x="1412" y="3848869"/>
            <a:ext cx="20102688" cy="1631877"/>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55218"/>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Underline both using your ruler &amp; take out your </a:t>
              </a:r>
              <a:r>
                <a:rPr lang="en-US" sz="4617" b="1" kern="0" dirty="0" err="1">
                  <a:solidFill>
                    <a:prstClr val="black"/>
                  </a:solidFill>
                  <a:latin typeface="Franklin Gothic Book" panose="020B0503020102020204" pitchFamily="34" charset="0"/>
                </a:rPr>
                <a:t>oracy</a:t>
              </a:r>
              <a:r>
                <a:rPr lang="en-US" sz="4617" b="1" kern="0" dirty="0">
                  <a:solidFill>
                    <a:prstClr val="black"/>
                  </a:solidFill>
                  <a:latin typeface="Franklin Gothic Book" panose="020B0503020102020204" pitchFamily="34" charset="0"/>
                </a:rPr>
                <a:t> </a:t>
              </a:r>
              <a:r>
                <a:rPr lang="en-US" sz="4617" b="1" kern="0" dirty="0" err="1">
                  <a:solidFill>
                    <a:prstClr val="black"/>
                  </a:solidFill>
                  <a:latin typeface="Franklin Gothic Book" panose="020B0503020102020204" pitchFamily="34" charset="0"/>
                </a:rPr>
                <a:t>helpsheet</a:t>
              </a:r>
              <a:endParaRPr lang="en-US" sz="4617"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706" y="5487556"/>
            <a:ext cx="20102685" cy="58210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794">
              <a:defRPr/>
            </a:pPr>
            <a:endParaRPr lang="en-US" sz="2970" kern="0" dirty="0">
              <a:solidFill>
                <a:prstClr val="black"/>
              </a:solidFill>
              <a:latin typeface="Franklin Gothic Book" panose="020B0503020102020204" pitchFamily="34" charset="0"/>
            </a:endParaRPr>
          </a:p>
        </p:txBody>
      </p:sp>
      <p:sp>
        <p:nvSpPr>
          <p:cNvPr id="19" name="TextBox 18"/>
          <p:cNvSpPr txBox="1"/>
          <p:nvPr/>
        </p:nvSpPr>
        <p:spPr>
          <a:xfrm>
            <a:off x="1044766" y="5591934"/>
            <a:ext cx="17223108" cy="6555641"/>
          </a:xfrm>
          <a:prstGeom prst="rect">
            <a:avLst/>
          </a:prstGeom>
          <a:noFill/>
        </p:spPr>
        <p:txBody>
          <a:bodyPr wrap="square" rtlCol="0">
            <a:spAutoFit/>
          </a:bodyPr>
          <a:lstStyle/>
          <a:p>
            <a:pPr defTabSz="1507794">
              <a:defRPr/>
            </a:pPr>
            <a:r>
              <a:rPr lang="en-US" sz="4000" b="1" dirty="0">
                <a:solidFill>
                  <a:prstClr val="black"/>
                </a:solidFill>
                <a:latin typeface="Franklin Gothic Book" panose="020B0503020102020204" pitchFamily="34" charset="0"/>
              </a:rPr>
              <a:t>Complete the following questions:</a:t>
            </a: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What is being described: </a:t>
            </a:r>
            <a:r>
              <a:rPr lang="en-US" sz="4000" b="1" dirty="0" smtClean="0">
                <a:solidFill>
                  <a:prstClr val="black"/>
                </a:solidFill>
                <a:latin typeface="Franklin Gothic Book" panose="020B0503020102020204" pitchFamily="34" charset="0"/>
              </a:rPr>
              <a:t>“</a:t>
            </a:r>
            <a:r>
              <a:rPr lang="en-US" sz="4000" dirty="0" smtClean="0">
                <a:solidFill>
                  <a:prstClr val="black"/>
                </a:solidFill>
                <a:latin typeface="Calibri" panose="020F0502020204030204"/>
              </a:rPr>
              <a:t>repeated negative </a:t>
            </a:r>
            <a:r>
              <a:rPr lang="en-US" sz="4000" dirty="0" err="1" smtClean="0">
                <a:solidFill>
                  <a:prstClr val="black"/>
                </a:solidFill>
                <a:latin typeface="Calibri" panose="020F0502020204030204"/>
              </a:rPr>
              <a:t>behaviour</a:t>
            </a:r>
            <a:r>
              <a:rPr lang="en-US" sz="4000" dirty="0" smtClean="0">
                <a:solidFill>
                  <a:prstClr val="black"/>
                </a:solidFill>
                <a:latin typeface="Calibri" panose="020F0502020204030204"/>
              </a:rPr>
              <a:t> that is intended to make others feel upset, uncomfortable or unsafe”</a:t>
            </a:r>
            <a:endParaRPr lang="en-US" sz="4000" dirty="0">
              <a:solidFill>
                <a:prstClr val="black"/>
              </a:solidFill>
              <a:latin typeface="Calibri" panose="020F0502020204030204"/>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What is being described: </a:t>
            </a:r>
            <a:r>
              <a:rPr lang="en-US" sz="4000" dirty="0" smtClean="0">
                <a:solidFill>
                  <a:prstClr val="black"/>
                </a:solidFill>
                <a:latin typeface="Franklin Gothic Book" panose="020B0503020102020204" pitchFamily="34" charset="0"/>
              </a:rPr>
              <a:t>“playful and friendly exchange of teasing remarks</a:t>
            </a: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Give </a:t>
            </a:r>
            <a:r>
              <a:rPr lang="en-US" sz="4000" b="1" dirty="0" smtClean="0">
                <a:solidFill>
                  <a:prstClr val="black"/>
                </a:solidFill>
                <a:latin typeface="Franklin Gothic Book" panose="020B0503020102020204" pitchFamily="34" charset="0"/>
              </a:rPr>
              <a:t>one characteristic of a good friend.</a:t>
            </a:r>
            <a:endParaRPr lang="en-US" sz="40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32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232290" y="5654011"/>
            <a:ext cx="799646" cy="1049026"/>
          </a:xfrm>
          <a:prstGeom prst="rect">
            <a:avLst/>
          </a:prstGeom>
        </p:spPr>
      </p:pic>
      <p:sp>
        <p:nvSpPr>
          <p:cNvPr id="21" name="Rectangle 20"/>
          <p:cNvSpPr/>
          <p:nvPr/>
        </p:nvSpPr>
        <p:spPr>
          <a:xfrm>
            <a:off x="1071823" y="6518203"/>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bullying</a:t>
            </a:r>
            <a:endParaRPr lang="en-GB" sz="3200" b="1" kern="0" dirty="0">
              <a:solidFill>
                <a:prstClr val="white"/>
              </a:solidFill>
              <a:latin typeface="Calibri" panose="020F0502020204030204"/>
            </a:endParaRPr>
          </a:p>
        </p:txBody>
      </p:sp>
      <p:sp>
        <p:nvSpPr>
          <p:cNvPr id="22" name="Rectangle 21"/>
          <p:cNvSpPr/>
          <p:nvPr/>
        </p:nvSpPr>
        <p:spPr>
          <a:xfrm>
            <a:off x="1096211" y="8038411"/>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Banter</a:t>
            </a:r>
            <a:endParaRPr lang="en-GB" sz="3200" b="1" kern="0" dirty="0">
              <a:solidFill>
                <a:prstClr val="white"/>
              </a:solidFill>
              <a:latin typeface="Calibri" panose="020F0502020204030204"/>
            </a:endParaRPr>
          </a:p>
        </p:txBody>
      </p:sp>
      <p:sp>
        <p:nvSpPr>
          <p:cNvPr id="24" name="Rectangle 23"/>
          <p:cNvSpPr/>
          <p:nvPr/>
        </p:nvSpPr>
        <p:spPr>
          <a:xfrm>
            <a:off x="1073268" y="9543693"/>
            <a:ext cx="1828333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Kind, Funny, Loyal, Smart, Caring, Trustworthy</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9989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a:t>“why is this an example of safe online friendship</a:t>
            </a:r>
            <a:r>
              <a:rPr lang="en-US" sz="5999" b="1" dirty="0" smtClean="0"/>
              <a:t>?”</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Safe online friendship scenario</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55234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8500"/>
          </a:xfrm>
        </p:spPr>
        <p:txBody>
          <a:bodyPr>
            <a:normAutofit/>
          </a:bodyPr>
          <a:lstStyle/>
          <a:p>
            <a:pPr marL="0" indent="0">
              <a:buNone/>
            </a:pPr>
            <a:r>
              <a:rPr lang="en-US" sz="6000" dirty="0"/>
              <a:t>Sophie receives messages from someone claiming to be her age but avoids answering direct questions about their identity. They send vague photos and insist Sophie send pictures back</a:t>
            </a:r>
            <a:r>
              <a:rPr lang="en-US" sz="6000" dirty="0" smtClean="0"/>
              <a:t>. This makes Sophie feel uncomfortable.”</a:t>
            </a:r>
            <a:endParaRPr lang="en-US" sz="6000"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Unsafe Online friendship scenario</a:t>
            </a:r>
            <a:endParaRPr sz="4000" spc="45" dirty="0"/>
          </a:p>
        </p:txBody>
      </p:sp>
      <p:sp>
        <p:nvSpPr>
          <p:cNvPr id="11" name="Content Placeholder 2"/>
          <p:cNvSpPr txBox="1">
            <a:spLocks/>
          </p:cNvSpPr>
          <p:nvPr/>
        </p:nvSpPr>
        <p:spPr>
          <a:xfrm>
            <a:off x="11420202" y="2171669"/>
            <a:ext cx="8613924" cy="9228500"/>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0" indent="0" algn="ctr">
              <a:buFont typeface="Arial" panose="020B0604020202020204" pitchFamily="34" charset="0"/>
              <a:buNone/>
            </a:pPr>
            <a:endParaRPr lang="en-US" sz="6000" dirty="0"/>
          </a:p>
          <a:p>
            <a:pPr marL="742950" indent="-742950" defTabSz="914315">
              <a:spcBef>
                <a:spcPts val="1000"/>
              </a:spcBef>
              <a:buAutoNum type="arabicPeriod"/>
            </a:pPr>
            <a:r>
              <a:rPr lang="en-US" sz="6000" dirty="0"/>
              <a:t>In the margin write “SYV” – This stands for “Secure Your Voice”</a:t>
            </a:r>
          </a:p>
          <a:p>
            <a:pPr marL="742950" indent="-742950" defTabSz="914315">
              <a:spcBef>
                <a:spcPts val="1000"/>
              </a:spcBef>
              <a:buAutoNum type="arabicPeriod"/>
            </a:pPr>
            <a:r>
              <a:rPr lang="en-US" sz="6000" dirty="0"/>
              <a:t>Highlight “SYV”</a:t>
            </a:r>
          </a:p>
          <a:p>
            <a:pPr marL="0" indent="0">
              <a:buFont typeface="Arial" panose="020B0604020202020204" pitchFamily="34" charset="0"/>
              <a:buNone/>
            </a:pPr>
            <a:r>
              <a:rPr lang="en-US" sz="5999" dirty="0" smtClean="0"/>
              <a:t>3. Answer the following question in your book – </a:t>
            </a:r>
            <a:r>
              <a:rPr lang="en-US" sz="5999" b="1" dirty="0" smtClean="0"/>
              <a:t>why is this an example of an unsafe online friendship?</a:t>
            </a:r>
          </a:p>
          <a:p>
            <a:pPr marL="0" indent="0">
              <a:buFont typeface="Arial" panose="020B0604020202020204" pitchFamily="34" charset="0"/>
              <a:buNone/>
            </a:pPr>
            <a:endParaRPr lang="en-US" sz="5999" b="1" dirty="0"/>
          </a:p>
          <a:p>
            <a:pPr marL="0" indent="0">
              <a:buFont typeface="Arial" panose="020B0604020202020204" pitchFamily="34" charset="0"/>
              <a:buNone/>
            </a:pPr>
            <a:r>
              <a:rPr lang="en-US" sz="5999" dirty="0" smtClean="0"/>
              <a:t>Sentence starter – This is an unsafe online friendship because…</a:t>
            </a:r>
          </a:p>
          <a:p>
            <a:pPr marL="0" indent="0">
              <a:buFont typeface="Arial" panose="020B0604020202020204" pitchFamily="34" charset="0"/>
              <a:buNone/>
            </a:pPr>
            <a:endParaRPr lang="en-US" sz="5999" dirty="0" smtClean="0"/>
          </a:p>
        </p:txBody>
      </p:sp>
    </p:spTree>
    <p:extLst>
      <p:ext uri="{BB962C8B-B14F-4D97-AF65-F5344CB8AC3E}">
        <p14:creationId xmlns:p14="http://schemas.microsoft.com/office/powerpoint/2010/main" val="129022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a:t>“why is this an example of </a:t>
            </a:r>
            <a:r>
              <a:rPr lang="en-US" sz="5999" b="1" dirty="0" smtClean="0"/>
              <a:t>an unsafe </a:t>
            </a:r>
            <a:r>
              <a:rPr lang="en-US" sz="5999" b="1" dirty="0"/>
              <a:t>online friendship</a:t>
            </a:r>
            <a:r>
              <a:rPr lang="en-US" sz="5999" b="1" dirty="0" smtClean="0"/>
              <a:t>?”</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Unsafe online friendship scenario</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25092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If a person ever feels unsafe when speaking to a friend online they should:</a:t>
            </a:r>
          </a:p>
          <a:p>
            <a:pPr marL="0" indent="0">
              <a:buNone/>
            </a:pPr>
            <a:endParaRPr lang="en-US" sz="6000" dirty="0"/>
          </a:p>
          <a:p>
            <a:pPr marL="1143000" indent="-1143000">
              <a:buAutoNum type="arabicPeriod"/>
            </a:pPr>
            <a:r>
              <a:rPr lang="en-US" sz="6000" dirty="0" smtClean="0"/>
              <a:t>Stop talking to/messaging the person immediately</a:t>
            </a:r>
          </a:p>
          <a:p>
            <a:pPr marL="1143000" indent="-1143000">
              <a:buAutoNum type="arabicPeriod"/>
            </a:pPr>
            <a:r>
              <a:rPr lang="en-US" sz="6000" dirty="0" smtClean="0"/>
              <a:t>Block the person on the platform</a:t>
            </a:r>
          </a:p>
          <a:p>
            <a:pPr marL="1143000" indent="-1143000">
              <a:buAutoNum type="arabicPeriod"/>
            </a:pPr>
            <a:r>
              <a:rPr lang="en-US" sz="6000" dirty="0" smtClean="0"/>
              <a:t>Report the account</a:t>
            </a:r>
          </a:p>
          <a:p>
            <a:pPr marL="1143000" indent="-1143000">
              <a:buAutoNum type="arabicPeriod"/>
            </a:pPr>
            <a:r>
              <a:rPr lang="en-US" sz="6000" dirty="0" smtClean="0"/>
              <a:t>Talk to a trusted adult about the experience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to do if you feel unsafe online</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212271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Although a person may have messaged or sent content that can be uncomfortable, it is important that you do not delete this.</a:t>
            </a:r>
          </a:p>
          <a:p>
            <a:pPr marL="0" indent="0">
              <a:buNone/>
            </a:pPr>
            <a:endParaRPr lang="en-US" sz="6000" dirty="0"/>
          </a:p>
          <a:p>
            <a:pPr marL="0" indent="0">
              <a:buNone/>
            </a:pPr>
            <a:r>
              <a:rPr lang="en-US" sz="6000" dirty="0" smtClean="0"/>
              <a:t>Instead show it to a trusted adult and use it when reporting the account.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to do if you feel unsafe online</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218045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24466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you feel uncomfortable online, you should just ignore it”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True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False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931370" y="8164627"/>
            <a:ext cx="1986639" cy="1987656"/>
          </a:xfrm>
          <a:prstGeom prst="rect">
            <a:avLst/>
          </a:prstGeom>
        </p:spPr>
      </p:pic>
    </p:spTree>
    <p:extLst>
      <p:ext uri="{BB962C8B-B14F-4D97-AF65-F5344CB8AC3E}">
        <p14:creationId xmlns:p14="http://schemas.microsoft.com/office/powerpoint/2010/main" val="117101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you feel uncomfortable online, you block and report the account”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True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False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6962452"/>
            <a:ext cx="1986639" cy="1987656"/>
          </a:xfrm>
          <a:prstGeom prst="rect">
            <a:avLst/>
          </a:prstGeom>
        </p:spPr>
      </p:pic>
    </p:spTree>
    <p:extLst>
      <p:ext uri="{BB962C8B-B14F-4D97-AF65-F5344CB8AC3E}">
        <p14:creationId xmlns:p14="http://schemas.microsoft.com/office/powerpoint/2010/main" val="148063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you feel uncomfortable online, you should continue messaging the person and hope that they stop”</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True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False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99322" y="8995611"/>
            <a:ext cx="1986639" cy="1987656"/>
          </a:xfrm>
          <a:prstGeom prst="rect">
            <a:avLst/>
          </a:prstGeom>
        </p:spPr>
      </p:pic>
    </p:spTree>
    <p:extLst>
      <p:ext uri="{BB962C8B-B14F-4D97-AF65-F5344CB8AC3E}">
        <p14:creationId xmlns:p14="http://schemas.microsoft.com/office/powerpoint/2010/main" val="4895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you feel uncomfortable online, you should tell a trusted adult and show them what made you feel uncomfortable”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True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False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355306" y="6962452"/>
            <a:ext cx="1986639" cy="1987656"/>
          </a:xfrm>
          <a:prstGeom prst="rect">
            <a:avLst/>
          </a:prstGeom>
        </p:spPr>
      </p:pic>
    </p:spTree>
    <p:extLst>
      <p:ext uri="{BB962C8B-B14F-4D97-AF65-F5344CB8AC3E}">
        <p14:creationId xmlns:p14="http://schemas.microsoft.com/office/powerpoint/2010/main" val="41463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makes a good friend?</a:t>
            </a:r>
          </a:p>
        </p:txBody>
      </p:sp>
      <p:sp>
        <p:nvSpPr>
          <p:cNvPr id="29" name="Rounded Rectangle 28"/>
          <p:cNvSpPr/>
          <p:nvPr/>
        </p:nvSpPr>
        <p:spPr>
          <a:xfrm>
            <a:off x="4165312" y="2668878"/>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peer pressure?</a:t>
            </a:r>
          </a:p>
        </p:txBody>
      </p:sp>
      <p:sp>
        <p:nvSpPr>
          <p:cNvPr id="30" name="Rounded Rectangle 29"/>
          <p:cNvSpPr/>
          <p:nvPr/>
        </p:nvSpPr>
        <p:spPr>
          <a:xfrm>
            <a:off x="7371462" y="2627164"/>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10577613" y="2617323"/>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Are online friendship safe?</a:t>
            </a:r>
          </a:p>
        </p:txBody>
      </p:sp>
      <p:sp>
        <p:nvSpPr>
          <p:cNvPr id="32" name="Rounded Rectangle 31"/>
          <p:cNvSpPr/>
          <p:nvPr/>
        </p:nvSpPr>
        <p:spPr>
          <a:xfrm>
            <a:off x="13888503" y="2649231"/>
            <a:ext cx="2497720"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cyberbullying?</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are stereotypes?</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smtClean="0">
                <a:solidFill>
                  <a:prstClr val="black"/>
                </a:solidFill>
                <a:latin typeface="Comic Sans MS"/>
              </a:rPr>
              <a:t>Are online friendship safe?</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Definitions of online friendships</a:t>
            </a:r>
          </a:p>
          <a:p>
            <a:pPr marL="228578" indent="-228578" defTabSz="914326">
              <a:lnSpc>
                <a:spcPct val="110000"/>
              </a:lnSpc>
              <a:spcBef>
                <a:spcPts val="1001"/>
              </a:spcBef>
              <a:buFontTx/>
              <a:buChar char="-"/>
              <a:defRPr/>
            </a:pPr>
            <a:r>
              <a:rPr lang="en-US" sz="3199" b="1" dirty="0" smtClean="0">
                <a:solidFill>
                  <a:prstClr val="black"/>
                </a:solidFill>
                <a:latin typeface="Comic Sans MS"/>
              </a:rPr>
              <a:t>Examples of safe friendships</a:t>
            </a:r>
          </a:p>
          <a:p>
            <a:pPr marL="228578" indent="-228578" defTabSz="914326">
              <a:lnSpc>
                <a:spcPct val="110000"/>
              </a:lnSpc>
              <a:spcBef>
                <a:spcPts val="1001"/>
              </a:spcBef>
              <a:buFontTx/>
              <a:buChar char="-"/>
              <a:defRPr/>
            </a:pPr>
            <a:r>
              <a:rPr lang="en-US" sz="3199" b="1" dirty="0" smtClean="0">
                <a:solidFill>
                  <a:prstClr val="black"/>
                </a:solidFill>
                <a:latin typeface="Comic Sans MS"/>
              </a:rPr>
              <a:t>What to look out for in unsafe online friendships</a:t>
            </a:r>
          </a:p>
          <a:p>
            <a:pPr marL="0" indent="0" defTabSz="914326">
              <a:lnSpc>
                <a:spcPct val="110000"/>
              </a:lnSpc>
              <a:spcBef>
                <a:spcPts val="1001"/>
              </a:spcBef>
              <a:buNone/>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53074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12973" y="1922181"/>
            <a:ext cx="10818481" cy="9538234"/>
          </a:xfrm>
        </p:spPr>
        <p:txBody>
          <a:bodyPr>
            <a:normAutofit lnSpcReduction="10000"/>
          </a:bodyPr>
          <a:lstStyle/>
          <a:p>
            <a:pPr marL="0" indent="0">
              <a:buNone/>
            </a:pPr>
            <a:r>
              <a:rPr lang="en-US" sz="6000" dirty="0" smtClean="0"/>
              <a:t>Lets you again at the unsafe friendship scenario:</a:t>
            </a:r>
          </a:p>
          <a:p>
            <a:pPr marL="0" indent="0">
              <a:buNone/>
            </a:pPr>
            <a:endParaRPr lang="en-US" sz="6000" dirty="0"/>
          </a:p>
          <a:p>
            <a:pPr marL="0" indent="0">
              <a:buNone/>
            </a:pPr>
            <a:r>
              <a:rPr lang="en-US" sz="6000" dirty="0"/>
              <a:t>“Sophie receives messages from someone claiming to be her age but avoids answering direct questions about their identity. They send vague photos and insist Sophie send pictures back</a:t>
            </a:r>
            <a:r>
              <a:rPr lang="en-US" sz="6000" dirty="0" smtClean="0"/>
              <a:t>. This makes Sophie feel uncomfortable.”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sp>
        <p:nvSpPr>
          <p:cNvPr id="9" name="Content Placeholder 2"/>
          <p:cNvSpPr txBox="1">
            <a:spLocks/>
          </p:cNvSpPr>
          <p:nvPr/>
        </p:nvSpPr>
        <p:spPr>
          <a:xfrm>
            <a:off x="12140281" y="1975925"/>
            <a:ext cx="7933269" cy="9228500"/>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0" indent="0" algn="ctr">
              <a:buFont typeface="Arial" panose="020B0604020202020204" pitchFamily="34" charset="0"/>
              <a:buNone/>
            </a:pPr>
            <a:endParaRPr lang="en-US" sz="6000" dirty="0"/>
          </a:p>
          <a:p>
            <a:pPr marL="742950" indent="-742950" defTabSz="914315">
              <a:spcBef>
                <a:spcPts val="1000"/>
              </a:spcBef>
              <a:buAutoNum type="arabicPeriod"/>
            </a:pPr>
            <a:r>
              <a:rPr lang="en-US" sz="6000" dirty="0"/>
              <a:t>In the margin write “SYV” – This stands for “Secure Your Voice”</a:t>
            </a:r>
          </a:p>
          <a:p>
            <a:pPr marL="742950" indent="-742950" defTabSz="914315">
              <a:spcBef>
                <a:spcPts val="1000"/>
              </a:spcBef>
              <a:buAutoNum type="arabicPeriod"/>
            </a:pPr>
            <a:r>
              <a:rPr lang="en-US" sz="6000" dirty="0"/>
              <a:t>Highlight “SYV”</a:t>
            </a:r>
          </a:p>
          <a:p>
            <a:pPr marL="0" indent="0">
              <a:buFont typeface="Arial" panose="020B0604020202020204" pitchFamily="34" charset="0"/>
              <a:buNone/>
            </a:pPr>
            <a:r>
              <a:rPr lang="en-US" sz="5999" dirty="0" smtClean="0"/>
              <a:t>3. Answer the following question in your book – </a:t>
            </a:r>
            <a:r>
              <a:rPr lang="en-US" sz="5999" b="1" dirty="0" smtClean="0"/>
              <a:t>what advice would you give Sophie?”</a:t>
            </a:r>
          </a:p>
          <a:p>
            <a:pPr marL="0" indent="0">
              <a:buFont typeface="Arial" panose="020B0604020202020204" pitchFamily="34" charset="0"/>
              <a:buNone/>
            </a:pPr>
            <a:endParaRPr lang="en-US" sz="5999" b="1" dirty="0"/>
          </a:p>
          <a:p>
            <a:pPr marL="0" indent="0">
              <a:buFont typeface="Arial" panose="020B0604020202020204" pitchFamily="34" charset="0"/>
              <a:buNone/>
            </a:pPr>
            <a:r>
              <a:rPr lang="en-US" sz="5999" dirty="0" smtClean="0"/>
              <a:t>Sentence starter – The advice I would give Sophie is…</a:t>
            </a:r>
          </a:p>
          <a:p>
            <a:pPr marL="0" indent="0">
              <a:buFont typeface="Arial" panose="020B0604020202020204" pitchFamily="34" charset="0"/>
              <a:buNone/>
            </a:pPr>
            <a:endParaRPr lang="en-US" sz="5999" dirty="0" smtClean="0"/>
          </a:p>
        </p:txBody>
      </p:sp>
    </p:spTree>
    <p:extLst>
      <p:ext uri="{BB962C8B-B14F-4D97-AF65-F5344CB8AC3E}">
        <p14:creationId xmlns:p14="http://schemas.microsoft.com/office/powerpoint/2010/main" val="246113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6000" b="1" dirty="0" smtClean="0"/>
              <a:t>“</a:t>
            </a:r>
            <a:r>
              <a:rPr lang="en-US" sz="5999" b="1" dirty="0"/>
              <a:t>what advice would you give Sophie?”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26167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12973" y="1922181"/>
            <a:ext cx="10818481" cy="9538234"/>
          </a:xfrm>
        </p:spPr>
        <p:txBody>
          <a:bodyPr>
            <a:normAutofit fontScale="92500" lnSpcReduction="10000"/>
          </a:bodyPr>
          <a:lstStyle/>
          <a:p>
            <a:pPr marL="0" indent="0">
              <a:buNone/>
            </a:pPr>
            <a:r>
              <a:rPr lang="en-US" sz="6000" dirty="0" smtClean="0"/>
              <a:t>Lets look at another scenario</a:t>
            </a:r>
          </a:p>
          <a:p>
            <a:pPr marL="0" indent="0">
              <a:buNone/>
            </a:pPr>
            <a:endParaRPr lang="en-US" sz="6000" dirty="0"/>
          </a:p>
          <a:p>
            <a:pPr marL="0" indent="0">
              <a:buNone/>
            </a:pPr>
            <a:r>
              <a:rPr lang="en-US" sz="6000" dirty="0" smtClean="0"/>
              <a:t>“Tom really enjoys posting </a:t>
            </a:r>
            <a:r>
              <a:rPr lang="en-US" sz="6000" dirty="0" err="1" smtClean="0"/>
              <a:t>TikTok</a:t>
            </a:r>
            <a:r>
              <a:rPr lang="en-US" sz="6000" dirty="0" smtClean="0"/>
              <a:t> videos. He is starting to get lots of followers but they are mostly people he does not know. One follower has started sending him direct messages. They talk most days now. The follower has asked Tom to make sure he doesn’t tell any of his friends or family that they message. Tom hadn’t considered this before but is uneasy about keeping secrets.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sp>
        <p:nvSpPr>
          <p:cNvPr id="9" name="Content Placeholder 2"/>
          <p:cNvSpPr txBox="1">
            <a:spLocks/>
          </p:cNvSpPr>
          <p:nvPr/>
        </p:nvSpPr>
        <p:spPr>
          <a:xfrm>
            <a:off x="12140281" y="1975925"/>
            <a:ext cx="7933269" cy="9228500"/>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0" indent="0" algn="ctr">
              <a:buFont typeface="Arial" panose="020B0604020202020204" pitchFamily="34" charset="0"/>
              <a:buNone/>
            </a:pPr>
            <a:endParaRPr lang="en-US" sz="6000" dirty="0"/>
          </a:p>
          <a:p>
            <a:pPr marL="742950" indent="-742950" defTabSz="914315">
              <a:spcBef>
                <a:spcPts val="1000"/>
              </a:spcBef>
              <a:buAutoNum type="arabicPeriod"/>
            </a:pPr>
            <a:r>
              <a:rPr lang="en-US" sz="6000" dirty="0"/>
              <a:t>In the margin write “SYV” – This stands for “Secure Your Voice”</a:t>
            </a:r>
          </a:p>
          <a:p>
            <a:pPr marL="742950" indent="-742950" defTabSz="914315">
              <a:spcBef>
                <a:spcPts val="1000"/>
              </a:spcBef>
              <a:buAutoNum type="arabicPeriod"/>
            </a:pPr>
            <a:r>
              <a:rPr lang="en-US" sz="6000" dirty="0"/>
              <a:t>Highlight “SYV”</a:t>
            </a:r>
          </a:p>
          <a:p>
            <a:pPr marL="0" indent="0">
              <a:buFont typeface="Arial" panose="020B0604020202020204" pitchFamily="34" charset="0"/>
              <a:buNone/>
            </a:pPr>
            <a:r>
              <a:rPr lang="en-US" sz="5999" dirty="0" smtClean="0"/>
              <a:t>3. Answer the following questions in your book:</a:t>
            </a:r>
          </a:p>
          <a:p>
            <a:pPr marL="0" indent="0">
              <a:buFont typeface="Arial" panose="020B0604020202020204" pitchFamily="34" charset="0"/>
              <a:buNone/>
            </a:pPr>
            <a:endParaRPr lang="en-US" sz="5999" dirty="0"/>
          </a:p>
          <a:p>
            <a:pPr marL="0" indent="0">
              <a:buFont typeface="Arial" panose="020B0604020202020204" pitchFamily="34" charset="0"/>
              <a:buNone/>
            </a:pPr>
            <a:r>
              <a:rPr lang="en-US" sz="5999" dirty="0" smtClean="0"/>
              <a:t>Is this a safe or unsafe online friendship? Why?</a:t>
            </a:r>
          </a:p>
          <a:p>
            <a:pPr marL="0" indent="0">
              <a:buFont typeface="Arial" panose="020B0604020202020204" pitchFamily="34" charset="0"/>
              <a:buNone/>
            </a:pPr>
            <a:r>
              <a:rPr lang="en-US" sz="5999" dirty="0" smtClean="0"/>
              <a:t>What advice would you give Tom?</a:t>
            </a:r>
          </a:p>
          <a:p>
            <a:pPr marL="0" indent="0">
              <a:buFont typeface="Arial" panose="020B0604020202020204" pitchFamily="34" charset="0"/>
              <a:buNone/>
            </a:pPr>
            <a:endParaRPr lang="en-US" sz="5999" dirty="0" smtClean="0"/>
          </a:p>
          <a:p>
            <a:pPr marL="0" indent="0">
              <a:buFont typeface="Arial" panose="020B0604020202020204" pitchFamily="34" charset="0"/>
              <a:buNone/>
            </a:pPr>
            <a:endParaRPr lang="en-US" sz="5999" dirty="0"/>
          </a:p>
          <a:p>
            <a:pPr marL="0" indent="0">
              <a:buFont typeface="Arial" panose="020B0604020202020204" pitchFamily="34" charset="0"/>
              <a:buNone/>
            </a:pPr>
            <a:endParaRPr lang="en-US" sz="5999" dirty="0" smtClean="0"/>
          </a:p>
        </p:txBody>
      </p:sp>
    </p:spTree>
    <p:extLst>
      <p:ext uri="{BB962C8B-B14F-4D97-AF65-F5344CB8AC3E}">
        <p14:creationId xmlns:p14="http://schemas.microsoft.com/office/powerpoint/2010/main" val="126421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“Is </a:t>
            </a:r>
            <a:r>
              <a:rPr lang="en-US" sz="5999" b="1" dirty="0"/>
              <a:t>this a safe or unsafe online friendship? Why</a:t>
            </a:r>
            <a:r>
              <a:rPr lang="en-US" sz="5999" b="1" dirty="0" smtClean="0"/>
              <a:t>?”</a:t>
            </a:r>
            <a:endParaRPr lang="en-US" sz="5999"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51075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a:t>
            </a:r>
            <a:r>
              <a:rPr lang="en-US" sz="5999" b="1" dirty="0"/>
              <a:t>advice would you give Tom</a:t>
            </a:r>
            <a:r>
              <a:rPr lang="en-US" sz="5999" b="1" dirty="0" smtClean="0"/>
              <a:t>?”</a:t>
            </a:r>
            <a:endParaRPr lang="en-US" sz="5999"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15950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19" name="Title 1"/>
          <p:cNvSpPr>
            <a:spLocks noGrp="1"/>
          </p:cNvSpPr>
          <p:nvPr>
            <p:ph type="title"/>
          </p:nvPr>
        </p:nvSpPr>
        <p:spPr>
          <a:xfrm>
            <a:off x="622294" y="671860"/>
            <a:ext cx="11877856" cy="1325471"/>
          </a:xfrm>
        </p:spPr>
        <p:txBody>
          <a:bodyPr>
            <a:normAutofit/>
          </a:bodyPr>
          <a:lstStyle/>
          <a:p>
            <a:r>
              <a:rPr lang="en-GB" sz="7999" dirty="0"/>
              <a:t>Support</a:t>
            </a:r>
          </a:p>
        </p:txBody>
      </p:sp>
      <p:sp>
        <p:nvSpPr>
          <p:cNvPr id="26" name="Content Placeholder 2"/>
          <p:cNvSpPr txBox="1">
            <a:spLocks/>
          </p:cNvSpPr>
          <p:nvPr/>
        </p:nvSpPr>
        <p:spPr>
          <a:xfrm>
            <a:off x="790287" y="2497499"/>
            <a:ext cx="18593300" cy="1477970"/>
          </a:xfrm>
          <a:prstGeom prst="rect">
            <a:avLst/>
          </a:prstGeom>
        </p:spPr>
        <p:txBody>
          <a:bodyPr vert="horz" lIns="91433" tIns="45717" rIns="91433" bIns="45717"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1507776">
              <a:buNone/>
            </a:pPr>
            <a:r>
              <a:rPr lang="en-US" sz="7200" dirty="0"/>
              <a:t>If you ever need support about </a:t>
            </a:r>
            <a:r>
              <a:rPr lang="en-US" sz="7200" dirty="0" smtClean="0"/>
              <a:t>online friendships </a:t>
            </a:r>
            <a:r>
              <a:rPr lang="en-US" sz="7200" dirty="0"/>
              <a:t>for </a:t>
            </a:r>
            <a:r>
              <a:rPr lang="en-US" sz="7200" dirty="0" smtClean="0"/>
              <a:t>yourself, a </a:t>
            </a:r>
            <a:r>
              <a:rPr lang="en-US" sz="7200" dirty="0"/>
              <a:t>friend </a:t>
            </a:r>
            <a:r>
              <a:rPr lang="en-US" sz="7200" dirty="0" smtClean="0"/>
              <a:t>or a family member you </a:t>
            </a:r>
            <a:r>
              <a:rPr lang="en-US" sz="7200" dirty="0"/>
              <a:t>can find it here:</a:t>
            </a:r>
          </a:p>
        </p:txBody>
      </p:sp>
      <p:pic>
        <p:nvPicPr>
          <p:cNvPr id="27" name="Picture 26"/>
          <p:cNvPicPr>
            <a:picLocks noChangeAspect="1"/>
          </p:cNvPicPr>
          <p:nvPr/>
        </p:nvPicPr>
        <p:blipFill>
          <a:blip r:embed="rId4"/>
          <a:stretch>
            <a:fillRect/>
          </a:stretch>
        </p:blipFill>
        <p:spPr>
          <a:xfrm>
            <a:off x="790286" y="4616012"/>
            <a:ext cx="7922618" cy="5312972"/>
          </a:xfrm>
          <a:prstGeom prst="rect">
            <a:avLst/>
          </a:prstGeom>
        </p:spPr>
      </p:pic>
      <p:pic>
        <p:nvPicPr>
          <p:cNvPr id="28" name="Picture 27"/>
          <p:cNvPicPr>
            <a:picLocks noChangeAspect="1"/>
          </p:cNvPicPr>
          <p:nvPr/>
        </p:nvPicPr>
        <p:blipFill>
          <a:blip r:embed="rId5"/>
          <a:stretch>
            <a:fillRect/>
          </a:stretch>
        </p:blipFill>
        <p:spPr>
          <a:xfrm>
            <a:off x="9169477" y="4290594"/>
            <a:ext cx="3564664" cy="2372122"/>
          </a:xfrm>
          <a:prstGeom prst="rect">
            <a:avLst/>
          </a:prstGeom>
        </p:spPr>
      </p:pic>
      <p:pic>
        <p:nvPicPr>
          <p:cNvPr id="29" name="Picture 28"/>
          <p:cNvPicPr>
            <a:picLocks noChangeAspect="1"/>
          </p:cNvPicPr>
          <p:nvPr/>
        </p:nvPicPr>
        <p:blipFill>
          <a:blip r:embed="rId6"/>
          <a:stretch>
            <a:fillRect/>
          </a:stretch>
        </p:blipFill>
        <p:spPr>
          <a:xfrm>
            <a:off x="9183701" y="7505327"/>
            <a:ext cx="3316449" cy="3316449"/>
          </a:xfrm>
          <a:prstGeom prst="rect">
            <a:avLst/>
          </a:prstGeom>
        </p:spPr>
      </p:pic>
      <p:sp>
        <p:nvSpPr>
          <p:cNvPr id="30" name="TextBox 29"/>
          <p:cNvSpPr txBox="1"/>
          <p:nvPr/>
        </p:nvSpPr>
        <p:spPr>
          <a:xfrm>
            <a:off x="13305958" y="4225725"/>
            <a:ext cx="3370364" cy="3046219"/>
          </a:xfrm>
          <a:prstGeom prst="rect">
            <a:avLst/>
          </a:prstGeom>
          <a:noFill/>
        </p:spPr>
        <p:txBody>
          <a:bodyPr wrap="square" rtlCol="0">
            <a:spAutoFit/>
          </a:bodyPr>
          <a:lstStyle/>
          <a:p>
            <a:pPr defTabSz="457179"/>
            <a:r>
              <a:rPr lang="en-US" sz="3199" dirty="0">
                <a:solidFill>
                  <a:srgbClr val="2A2C65"/>
                </a:solidFill>
                <a:latin typeface="Calibri" panose="020F0502020204030204" pitchFamily="34" charset="0"/>
                <a:cs typeface="Calibri" panose="020F0502020204030204" pitchFamily="34" charset="0"/>
              </a:rPr>
              <a:t>Childline.org.uk</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Call – 08001111</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Email or chat online for support</a:t>
            </a:r>
            <a:endParaRPr lang="en-GB" sz="3199"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12871253" y="7659258"/>
            <a:ext cx="6512333" cy="3538533"/>
          </a:xfrm>
          <a:prstGeom prst="rect">
            <a:avLst/>
          </a:prstGeom>
          <a:noFill/>
        </p:spPr>
        <p:txBody>
          <a:bodyPr wrap="square" rtlCol="0">
            <a:spAutoFit/>
          </a:bodyPr>
          <a:lstStyle/>
          <a:p>
            <a:pPr defTabSz="457179"/>
            <a:r>
              <a:rPr lang="en-US" sz="3199" dirty="0">
                <a:solidFill>
                  <a:srgbClr val="2A2C65"/>
                </a:solidFill>
                <a:latin typeface="Calibri" panose="020F0502020204030204" pitchFamily="34" charset="0"/>
                <a:cs typeface="Calibri" panose="020F0502020204030204" pitchFamily="34" charset="0"/>
              </a:rPr>
              <a:t>Themix.org.uk</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You can email or have one-to-chat online.</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3199"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557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Online friendship can be safe and a positive experience. This will happen with people that know each other offline too.</a:t>
            </a:r>
          </a:p>
          <a:p>
            <a:pPr marL="0" indent="0">
              <a:buNone/>
            </a:pPr>
            <a:endParaRPr lang="en-US" sz="6000" dirty="0"/>
          </a:p>
          <a:p>
            <a:pPr marL="0" indent="0">
              <a:buNone/>
            </a:pPr>
            <a:r>
              <a:rPr lang="en-US" sz="6000" dirty="0" smtClean="0"/>
              <a:t>Unsafe online friendships are between people that do not know each other offline, want the friendship kept a secret, make others feel uncomfortable and want to know lots of personal information but never share their personal information.</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102591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In your Personal Development Tutor Time activity, you started to look at online friendships</a:t>
            </a:r>
            <a:endParaRPr lang="en-US" sz="6000" dirty="0"/>
          </a:p>
          <a:p>
            <a:pPr marL="0" indent="0">
              <a:buNone/>
            </a:pPr>
            <a:endParaRPr lang="en-US" sz="5999" dirty="0" smtClean="0"/>
          </a:p>
          <a:p>
            <a:pPr marL="0" indent="0">
              <a:buNone/>
            </a:pPr>
            <a:r>
              <a:rPr lang="en-US" sz="6000" dirty="0"/>
              <a:t>In your books answer the following question:</a:t>
            </a:r>
          </a:p>
          <a:p>
            <a:pPr marL="0" indent="0">
              <a:buNone/>
            </a:pPr>
            <a:endParaRPr lang="en-US" sz="6000" dirty="0"/>
          </a:p>
          <a:p>
            <a:pPr marL="0" indent="0">
              <a:buNone/>
            </a:pPr>
            <a:r>
              <a:rPr lang="en-US" sz="6000" dirty="0"/>
              <a:t>“What is the definition of </a:t>
            </a:r>
            <a:r>
              <a:rPr lang="en-US" sz="6000" dirty="0" smtClean="0"/>
              <a:t>online friendships?”</a:t>
            </a:r>
            <a:endParaRPr lang="en-US" sz="6000" dirty="0"/>
          </a:p>
          <a:p>
            <a:pPr marL="0" indent="0">
              <a:buNone/>
            </a:pPr>
            <a:endParaRPr lang="en-US" sz="6000" dirty="0"/>
          </a:p>
          <a:p>
            <a:pPr marL="0" indent="0">
              <a:buNone/>
            </a:pPr>
            <a:r>
              <a:rPr lang="en-US" sz="6000" b="1" dirty="0"/>
              <a:t>Sentence starter </a:t>
            </a:r>
            <a:r>
              <a:rPr lang="en-US" sz="6000" dirty="0"/>
              <a:t>– </a:t>
            </a:r>
            <a:r>
              <a:rPr lang="en-US" sz="6000" dirty="0" smtClean="0"/>
              <a:t>online friendships are…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Online friendships are:</a:t>
            </a:r>
          </a:p>
          <a:p>
            <a:pPr marL="0" indent="0">
              <a:buNone/>
            </a:pPr>
            <a:endParaRPr lang="en-US" sz="6000" dirty="0"/>
          </a:p>
          <a:p>
            <a:pPr marL="0" indent="0">
              <a:buNone/>
            </a:pPr>
            <a:r>
              <a:rPr lang="en-US" sz="6000" dirty="0" smtClean="0"/>
              <a:t>“</a:t>
            </a:r>
            <a:r>
              <a:rPr lang="en-US" sz="6000" dirty="0"/>
              <a:t>friendships made with people through the internet”</a:t>
            </a:r>
          </a:p>
          <a:p>
            <a:pPr marL="0" indent="0">
              <a:buNone/>
            </a:pPr>
            <a:endParaRPr lang="en-US" sz="6000" dirty="0" smtClean="0"/>
          </a:p>
          <a:p>
            <a:pPr marL="0" indent="0">
              <a:buNone/>
            </a:pPr>
            <a:endParaRPr lang="en-US" sz="6000" dirty="0"/>
          </a:p>
          <a:p>
            <a:pPr marL="0" indent="0">
              <a:buNone/>
            </a:pPr>
            <a:r>
              <a:rPr lang="en-US" sz="6000" b="1" dirty="0" smtClean="0"/>
              <a:t>Task</a:t>
            </a:r>
            <a:r>
              <a:rPr lang="en-US" sz="6000" dirty="0" smtClean="0"/>
              <a:t> – use your red pen to add to the definition you had written down.</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34281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38235"/>
          </a:xfrm>
        </p:spPr>
        <p:txBody>
          <a:bodyPr>
            <a:normAutofit fontScale="625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a:t>
            </a:r>
            <a:r>
              <a:rPr lang="en-US" sz="6000" dirty="0" smtClean="0"/>
              <a:t>Staying safe in our online friendships will help you know if that friend is who they say you are</a:t>
            </a:r>
          </a:p>
          <a:p>
            <a:pPr marL="1143000" indent="-1143000">
              <a:buAutoNum type="arabicPeriod"/>
            </a:pPr>
            <a:r>
              <a:rPr lang="en-US" sz="6000" b="1" dirty="0" smtClean="0"/>
              <a:t>Individual Liberty</a:t>
            </a:r>
            <a:r>
              <a:rPr lang="en-US" sz="6000" dirty="0" smtClean="0"/>
              <a:t> is a British Value and no one should feel like they cannot be themselves due to how others may treat them. This applies to online friendship too</a:t>
            </a:r>
          </a:p>
          <a:p>
            <a:pPr marL="1143000" indent="-1143000">
              <a:buAutoNum type="arabicPeriod"/>
            </a:pPr>
            <a:r>
              <a:rPr lang="en-US" sz="6000" b="1" dirty="0" smtClean="0"/>
              <a:t>Article 15 </a:t>
            </a:r>
            <a:r>
              <a:rPr lang="en-US" sz="6000" dirty="0" smtClean="0"/>
              <a:t>of the UN Rights of a Child state children have the right to set up and join groups. This also applies online but as long as it is within the law.</a:t>
            </a:r>
          </a:p>
          <a:p>
            <a:pPr marL="1143000" indent="-1143000">
              <a:buAutoNum type="arabicPeriod"/>
            </a:pPr>
            <a:r>
              <a:rPr lang="en-US" sz="6000" dirty="0" smtClean="0"/>
              <a:t>No one should be treated differently for identifying with one or more of the protected characteristics. This also applies online.</a:t>
            </a:r>
          </a:p>
          <a:p>
            <a:pPr marL="1143000" indent="-1143000">
              <a:buAutoNum type="arabicPeriod"/>
            </a:pPr>
            <a:endParaRPr lang="en-US" sz="6000" dirty="0" smtClean="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890421" y="3672287"/>
            <a:ext cx="3101823" cy="2431159"/>
          </a:xfrm>
          <a:prstGeom prst="rect">
            <a:avLst/>
          </a:prstGeom>
        </p:spPr>
      </p:pic>
      <p:grpSp>
        <p:nvGrpSpPr>
          <p:cNvPr id="11" name="Group 10">
            <a:extLst>
              <a:ext uri="{FF2B5EF4-FFF2-40B4-BE49-F238E27FC236}">
                <a16:creationId xmlns:a16="http://schemas.microsoft.com/office/drawing/2014/main" id="{3223EBB9-3A7F-C565-EAA7-0BB380AF50A5}"/>
              </a:ext>
            </a:extLst>
          </p:cNvPr>
          <p:cNvGrpSpPr/>
          <p:nvPr/>
        </p:nvGrpSpPr>
        <p:grpSpPr>
          <a:xfrm>
            <a:off x="13787238" y="6121793"/>
            <a:ext cx="3788217" cy="2367760"/>
            <a:chOff x="3539766" y="641202"/>
            <a:chExt cx="3708683" cy="1638445"/>
          </a:xfrm>
        </p:grpSpPr>
        <p:sp>
          <p:nvSpPr>
            <p:cNvPr id="12" name="Freeform 11">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3" name="TextBox 12">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4" name="TextBox 13">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6">
            <a:extLst>
              <a:ext uri="{28A0092B-C50C-407E-A947-70E740481C1C}">
                <a14:useLocalDpi xmlns:a14="http://schemas.microsoft.com/office/drawing/2010/main" val="0"/>
              </a:ext>
            </a:extLst>
          </a:blip>
          <a:srcRect l="4715" t="5715" r="44774" b="69518"/>
          <a:stretch/>
        </p:blipFill>
        <p:spPr>
          <a:xfrm>
            <a:off x="13494590" y="8766182"/>
            <a:ext cx="4633962" cy="1606440"/>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Safe online friendships have the following characteristics:</a:t>
            </a:r>
          </a:p>
          <a:p>
            <a:pPr marL="0" indent="0">
              <a:buNone/>
            </a:pPr>
            <a:endParaRPr lang="en-US" sz="6000" b="1" dirty="0"/>
          </a:p>
          <a:p>
            <a:pPr>
              <a:buFontTx/>
              <a:buChar char="-"/>
            </a:pPr>
            <a:r>
              <a:rPr lang="en-US" sz="6000" dirty="0" smtClean="0"/>
              <a:t>They are also friends with them offline</a:t>
            </a:r>
          </a:p>
          <a:p>
            <a:pPr>
              <a:buFontTx/>
              <a:buChar char="-"/>
            </a:pPr>
            <a:r>
              <a:rPr lang="en-US" sz="6000" dirty="0" smtClean="0"/>
              <a:t>They are kind and respectful to each other</a:t>
            </a:r>
          </a:p>
          <a:p>
            <a:pPr>
              <a:buFontTx/>
              <a:buChar char="-"/>
            </a:pPr>
            <a:r>
              <a:rPr lang="en-US" sz="6000" dirty="0" smtClean="0"/>
              <a:t>They support each other when playing online games</a:t>
            </a:r>
          </a:p>
          <a:p>
            <a:pPr>
              <a:buFontTx/>
              <a:buChar char="-"/>
            </a:pPr>
            <a:r>
              <a:rPr lang="en-US" sz="6000" dirty="0" smtClean="0"/>
              <a:t>Only speak about things each other has in common</a:t>
            </a:r>
          </a:p>
          <a:p>
            <a:pPr>
              <a:buFontTx/>
              <a:buChar char="-"/>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Safe Online Friendships</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29473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Unsafe online friendships have the following characteristics</a:t>
            </a:r>
          </a:p>
          <a:p>
            <a:pPr marL="0" indent="0">
              <a:buNone/>
            </a:pPr>
            <a:endParaRPr lang="en-US" sz="6000" dirty="0"/>
          </a:p>
          <a:p>
            <a:pPr>
              <a:buFontTx/>
              <a:buChar char="-"/>
            </a:pPr>
            <a:r>
              <a:rPr lang="en-US" sz="6000" dirty="0" smtClean="0"/>
              <a:t>They do not know each other offline and have never met in person</a:t>
            </a:r>
          </a:p>
          <a:p>
            <a:pPr>
              <a:buFontTx/>
              <a:buChar char="-"/>
            </a:pPr>
            <a:r>
              <a:rPr lang="en-US" sz="6000" dirty="0" smtClean="0"/>
              <a:t>People ask for personal information (address, school, contact number)</a:t>
            </a:r>
          </a:p>
          <a:p>
            <a:pPr>
              <a:buFontTx/>
              <a:buChar char="-"/>
            </a:pPr>
            <a:r>
              <a:rPr lang="en-US" sz="6000" dirty="0" smtClean="0"/>
              <a:t>They ask for the online friendship to be kept a secret</a:t>
            </a:r>
          </a:p>
          <a:p>
            <a:pPr>
              <a:buFontTx/>
              <a:buChar char="-"/>
            </a:pPr>
            <a:r>
              <a:rPr lang="en-US" sz="6000" dirty="0" smtClean="0"/>
              <a:t>They make others feel uncomfortable, scared or anxious by the things they say or content they share</a:t>
            </a:r>
          </a:p>
          <a:p>
            <a:pPr>
              <a:buFontTx/>
              <a:buChar char="-"/>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Unsafe Online Friendships</a:t>
            </a:r>
            <a:endParaRPr sz="4000" spc="45" dirty="0"/>
          </a:p>
        </p:txBody>
      </p:sp>
      <p:pic>
        <p:nvPicPr>
          <p:cNvPr id="2" name="Picture 1"/>
          <p:cNvPicPr>
            <a:picLocks noChangeAspect="1"/>
          </p:cNvPicPr>
          <p:nvPr/>
        </p:nvPicPr>
        <p:blipFill>
          <a:blip r:embed="rId4"/>
          <a:stretch>
            <a:fillRect/>
          </a:stretch>
        </p:blipFill>
        <p:spPr>
          <a:xfrm>
            <a:off x="13436134" y="2154102"/>
            <a:ext cx="5947452" cy="8539415"/>
          </a:xfrm>
          <a:prstGeom prst="rect">
            <a:avLst/>
          </a:prstGeom>
        </p:spPr>
      </p:pic>
    </p:spTree>
    <p:extLst>
      <p:ext uri="{BB962C8B-B14F-4D97-AF65-F5344CB8AC3E}">
        <p14:creationId xmlns:p14="http://schemas.microsoft.com/office/powerpoint/2010/main" val="203786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Unsafe Online Friendships</a:t>
            </a:r>
            <a:endParaRPr sz="4000" spc="45" dirty="0"/>
          </a:p>
        </p:txBody>
      </p:sp>
      <p:graphicFrame>
        <p:nvGraphicFramePr>
          <p:cNvPr id="4" name="Table 3"/>
          <p:cNvGraphicFramePr>
            <a:graphicFrameLocks noGrp="1"/>
          </p:cNvGraphicFramePr>
          <p:nvPr>
            <p:extLst>
              <p:ext uri="{D42A27DB-BD31-4B8C-83A1-F6EECF244321}">
                <p14:modId xmlns:p14="http://schemas.microsoft.com/office/powerpoint/2010/main" val="851627017"/>
              </p:ext>
            </p:extLst>
          </p:nvPr>
        </p:nvGraphicFramePr>
        <p:xfrm>
          <a:off x="258962" y="2055455"/>
          <a:ext cx="12817424" cy="9007773"/>
        </p:xfrm>
        <a:graphic>
          <a:graphicData uri="http://schemas.openxmlformats.org/drawingml/2006/table">
            <a:tbl>
              <a:tblPr firstRow="1" bandRow="1">
                <a:tableStyleId>{5C22544A-7EE6-4342-B048-85BDC9FD1C3A}</a:tableStyleId>
              </a:tblPr>
              <a:tblGrid>
                <a:gridCol w="6408712">
                  <a:extLst>
                    <a:ext uri="{9D8B030D-6E8A-4147-A177-3AD203B41FA5}">
                      <a16:colId xmlns:a16="http://schemas.microsoft.com/office/drawing/2014/main" val="890113116"/>
                    </a:ext>
                  </a:extLst>
                </a:gridCol>
                <a:gridCol w="6408712">
                  <a:extLst>
                    <a:ext uri="{9D8B030D-6E8A-4147-A177-3AD203B41FA5}">
                      <a16:colId xmlns:a16="http://schemas.microsoft.com/office/drawing/2014/main" val="3191802486"/>
                    </a:ext>
                  </a:extLst>
                </a:gridCol>
              </a:tblGrid>
              <a:tr h="983218">
                <a:tc gridSpan="2">
                  <a:txBody>
                    <a:bodyPr/>
                    <a:lstStyle/>
                    <a:p>
                      <a:pPr algn="ctr"/>
                      <a:r>
                        <a:rPr lang="en-GB" sz="4000" dirty="0" smtClean="0"/>
                        <a:t>Online friendships</a:t>
                      </a:r>
                      <a:endParaRPr lang="en-GB" sz="4000" dirty="0"/>
                    </a:p>
                  </a:txBody>
                  <a:tcPr/>
                </a:tc>
                <a:tc hMerge="1">
                  <a:txBody>
                    <a:bodyPr/>
                    <a:lstStyle/>
                    <a:p>
                      <a:endParaRPr lang="en-GB"/>
                    </a:p>
                  </a:txBody>
                  <a:tcPr/>
                </a:tc>
                <a:extLst>
                  <a:ext uri="{0D108BD9-81ED-4DB2-BD59-A6C34878D82A}">
                    <a16:rowId xmlns:a16="http://schemas.microsoft.com/office/drawing/2014/main" val="2716408292"/>
                  </a:ext>
                </a:extLst>
              </a:tr>
              <a:tr h="983218">
                <a:tc>
                  <a:txBody>
                    <a:bodyPr/>
                    <a:lstStyle/>
                    <a:p>
                      <a:r>
                        <a:rPr lang="en-GB" sz="4000" b="1" dirty="0" smtClean="0"/>
                        <a:t>Safe Characteristics</a:t>
                      </a:r>
                      <a:endParaRPr lang="en-GB" sz="4000" b="1" dirty="0"/>
                    </a:p>
                  </a:txBody>
                  <a:tcPr/>
                </a:tc>
                <a:tc>
                  <a:txBody>
                    <a:bodyPr/>
                    <a:lstStyle/>
                    <a:p>
                      <a:r>
                        <a:rPr lang="en-GB" sz="4000" b="1" dirty="0" smtClean="0"/>
                        <a:t>Unsafe Characteristics</a:t>
                      </a:r>
                      <a:endParaRPr lang="en-GB" sz="4000" b="1" dirty="0"/>
                    </a:p>
                  </a:txBody>
                  <a:tcPr/>
                </a:tc>
                <a:extLst>
                  <a:ext uri="{0D108BD9-81ED-4DB2-BD59-A6C34878D82A}">
                    <a16:rowId xmlns:a16="http://schemas.microsoft.com/office/drawing/2014/main" val="3600321958"/>
                  </a:ext>
                </a:extLst>
              </a:tr>
              <a:tr h="983218">
                <a:tc>
                  <a:txBody>
                    <a:bodyPr/>
                    <a:lstStyle/>
                    <a:p>
                      <a:r>
                        <a:rPr lang="en-GB" sz="4000" dirty="0" smtClean="0"/>
                        <a:t>Friends with each</a:t>
                      </a:r>
                      <a:r>
                        <a:rPr lang="en-GB" sz="4000" baseline="0" dirty="0" smtClean="0"/>
                        <a:t> other offline</a:t>
                      </a:r>
                      <a:endParaRPr lang="en-GB" sz="4000" dirty="0"/>
                    </a:p>
                  </a:txBody>
                  <a:tcPr/>
                </a:tc>
                <a:tc>
                  <a:txBody>
                    <a:bodyPr/>
                    <a:lstStyle/>
                    <a:p>
                      <a:r>
                        <a:rPr lang="en-GB" sz="4000" dirty="0" smtClean="0"/>
                        <a:t>Do</a:t>
                      </a:r>
                      <a:r>
                        <a:rPr lang="en-GB" sz="4000" baseline="0" dirty="0" smtClean="0"/>
                        <a:t> not know each other offline</a:t>
                      </a:r>
                      <a:endParaRPr lang="en-GB" sz="4000" dirty="0"/>
                    </a:p>
                  </a:txBody>
                  <a:tcPr/>
                </a:tc>
                <a:extLst>
                  <a:ext uri="{0D108BD9-81ED-4DB2-BD59-A6C34878D82A}">
                    <a16:rowId xmlns:a16="http://schemas.microsoft.com/office/drawing/2014/main" val="3709110562"/>
                  </a:ext>
                </a:extLst>
              </a:tr>
              <a:tr h="983218">
                <a:tc>
                  <a:txBody>
                    <a:bodyPr/>
                    <a:lstStyle/>
                    <a:p>
                      <a:r>
                        <a:rPr lang="en-GB" sz="4000" dirty="0" smtClean="0"/>
                        <a:t>Kind</a:t>
                      </a:r>
                      <a:r>
                        <a:rPr lang="en-GB" sz="4000" baseline="0" dirty="0" smtClean="0"/>
                        <a:t> and respectful</a:t>
                      </a:r>
                      <a:endParaRPr lang="en-GB" sz="4000" dirty="0"/>
                    </a:p>
                  </a:txBody>
                  <a:tcPr/>
                </a:tc>
                <a:tc>
                  <a:txBody>
                    <a:bodyPr/>
                    <a:lstStyle/>
                    <a:p>
                      <a:r>
                        <a:rPr lang="en-GB" sz="4000" dirty="0" smtClean="0"/>
                        <a:t>They ask for personal information</a:t>
                      </a:r>
                      <a:endParaRPr lang="en-GB" sz="4000" dirty="0"/>
                    </a:p>
                  </a:txBody>
                  <a:tcPr/>
                </a:tc>
                <a:extLst>
                  <a:ext uri="{0D108BD9-81ED-4DB2-BD59-A6C34878D82A}">
                    <a16:rowId xmlns:a16="http://schemas.microsoft.com/office/drawing/2014/main" val="1907003539"/>
                  </a:ext>
                </a:extLst>
              </a:tr>
              <a:tr h="1801091">
                <a:tc>
                  <a:txBody>
                    <a:bodyPr/>
                    <a:lstStyle/>
                    <a:p>
                      <a:r>
                        <a:rPr lang="en-GB" sz="4000" dirty="0" smtClean="0"/>
                        <a:t>Supportive</a:t>
                      </a:r>
                      <a:r>
                        <a:rPr lang="en-GB" sz="4000" baseline="0" dirty="0" smtClean="0"/>
                        <a:t> when playing games</a:t>
                      </a:r>
                      <a:endParaRPr lang="en-GB" sz="4000" dirty="0"/>
                    </a:p>
                  </a:txBody>
                  <a:tcPr/>
                </a:tc>
                <a:tc>
                  <a:txBody>
                    <a:bodyPr/>
                    <a:lstStyle/>
                    <a:p>
                      <a:r>
                        <a:rPr lang="en-GB" sz="4000" dirty="0" smtClean="0"/>
                        <a:t>Ask for the friendship</a:t>
                      </a:r>
                      <a:r>
                        <a:rPr lang="en-GB" sz="4000" baseline="0" dirty="0" smtClean="0"/>
                        <a:t> to be kept a secret</a:t>
                      </a:r>
                      <a:endParaRPr lang="en-GB" sz="4000" dirty="0"/>
                    </a:p>
                  </a:txBody>
                  <a:tcPr/>
                </a:tc>
                <a:extLst>
                  <a:ext uri="{0D108BD9-81ED-4DB2-BD59-A6C34878D82A}">
                    <a16:rowId xmlns:a16="http://schemas.microsoft.com/office/drawing/2014/main" val="844176808"/>
                  </a:ext>
                </a:extLst>
              </a:tr>
              <a:tr h="2618966">
                <a:tc>
                  <a:txBody>
                    <a:bodyPr/>
                    <a:lstStyle/>
                    <a:p>
                      <a:r>
                        <a:rPr lang="en-GB" sz="4000" dirty="0" smtClean="0"/>
                        <a:t>Only speak about things they have in common</a:t>
                      </a:r>
                      <a:endParaRPr lang="en-GB" sz="4000" dirty="0"/>
                    </a:p>
                  </a:txBody>
                  <a:tcPr/>
                </a:tc>
                <a:tc>
                  <a:txBody>
                    <a:bodyPr/>
                    <a:lstStyle/>
                    <a:p>
                      <a:r>
                        <a:rPr lang="en-GB" sz="4000" dirty="0" smtClean="0"/>
                        <a:t>Make others feel uncomfortable,</a:t>
                      </a:r>
                      <a:r>
                        <a:rPr lang="en-GB" sz="4000" baseline="0" dirty="0" smtClean="0"/>
                        <a:t> scared or anxious in what they say and share</a:t>
                      </a:r>
                      <a:endParaRPr lang="en-GB" sz="4000" dirty="0"/>
                    </a:p>
                  </a:txBody>
                  <a:tcPr/>
                </a:tc>
                <a:extLst>
                  <a:ext uri="{0D108BD9-81ED-4DB2-BD59-A6C34878D82A}">
                    <a16:rowId xmlns:a16="http://schemas.microsoft.com/office/drawing/2014/main" val="3012759196"/>
                  </a:ext>
                </a:extLst>
              </a:tr>
            </a:tbl>
          </a:graphicData>
        </a:graphic>
      </p:graphicFrame>
      <p:sp>
        <p:nvSpPr>
          <p:cNvPr id="11" name="Content Placeholder 2"/>
          <p:cNvSpPr>
            <a:spLocks noGrp="1"/>
          </p:cNvSpPr>
          <p:nvPr>
            <p:ph idx="1"/>
          </p:nvPr>
        </p:nvSpPr>
        <p:spPr>
          <a:xfrm>
            <a:off x="13440886" y="2152616"/>
            <a:ext cx="6298933" cy="9156734"/>
          </a:xfrm>
        </p:spPr>
        <p:txBody>
          <a:bodyPr>
            <a:normAutofit fontScale="85000" lnSpcReduction="10000"/>
          </a:bodyPr>
          <a:lstStyle/>
          <a:p>
            <a:pPr marL="0" indent="0" algn="ctr">
              <a:buNone/>
            </a:pPr>
            <a:r>
              <a:rPr lang="en-US" sz="6000" b="1" dirty="0" smtClean="0"/>
              <a:t>Task</a:t>
            </a:r>
          </a:p>
          <a:p>
            <a:pPr marL="1143000" indent="-1143000">
              <a:buAutoNum type="arabicPeriod"/>
            </a:pPr>
            <a:r>
              <a:rPr lang="en-US" sz="6000" dirty="0" smtClean="0"/>
              <a:t>In the margin write “SYV” – This stands for “Secure Your Voice”</a:t>
            </a:r>
          </a:p>
          <a:p>
            <a:pPr marL="1143000" indent="-1143000">
              <a:buAutoNum type="arabicPeriod"/>
            </a:pPr>
            <a:r>
              <a:rPr lang="en-US" sz="6000" dirty="0" smtClean="0"/>
              <a:t>Highlight “SYV”</a:t>
            </a:r>
          </a:p>
          <a:p>
            <a:pPr marL="1143000" indent="-1143000">
              <a:buAutoNum type="arabicPeriod"/>
            </a:pPr>
            <a:r>
              <a:rPr lang="en-US" sz="6000" dirty="0" smtClean="0"/>
              <a:t>Draw and complete the table. You need to write out the characteristics in the order of </a:t>
            </a:r>
            <a:r>
              <a:rPr lang="en-US" sz="6000" b="1" dirty="0" smtClean="0"/>
              <a:t>most importance </a:t>
            </a:r>
            <a:r>
              <a:rPr lang="en-US" sz="6000" dirty="0" smtClean="0"/>
              <a:t>to you</a:t>
            </a:r>
          </a:p>
          <a:p>
            <a:pPr>
              <a:buFontTx/>
              <a:buChar char="-"/>
            </a:pPr>
            <a:endParaRPr lang="en-US" sz="6000" b="1" dirty="0"/>
          </a:p>
          <a:p>
            <a:pPr marL="0" indent="0">
              <a:buNone/>
            </a:pPr>
            <a:endParaRPr lang="en-US" sz="5999" dirty="0"/>
          </a:p>
        </p:txBody>
      </p:sp>
    </p:spTree>
    <p:extLst>
      <p:ext uri="{BB962C8B-B14F-4D97-AF65-F5344CB8AC3E}">
        <p14:creationId xmlns:p14="http://schemas.microsoft.com/office/powerpoint/2010/main" val="272118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F18CE-0664-4747-9A36-DB6272ADADB8}">
  <ds:schemaRefs>
    <ds:schemaRef ds:uri="http://schemas.microsoft.com/office/2006/documentManagement/types"/>
    <ds:schemaRef ds:uri="aa278816-03e4-4886-8c06-bbee340b154a"/>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f23988f-c488-42c3-82cd-5944801df941"/>
    <ds:schemaRef ds:uri="http://purl.org/dc/terms/"/>
    <ds:schemaRef ds:uri="http://purl.org/dc/dcmitype/"/>
    <ds:schemaRef ds:uri="http://www.w3.org/XML/1998/namespace"/>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3916</TotalTime>
  <Words>2148</Words>
  <Application>Microsoft Office PowerPoint</Application>
  <PresentationFormat>Custom</PresentationFormat>
  <Paragraphs>323</Paragraphs>
  <Slides>37</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37</vt:i4>
      </vt:variant>
    </vt:vector>
  </HeadingPairs>
  <TitlesOfParts>
    <vt:vector size="51" baseType="lpstr">
      <vt:lpstr>Arial</vt:lpstr>
      <vt:lpstr>Calibri</vt:lpstr>
      <vt:lpstr>Calibri Light</vt:lpstr>
      <vt:lpstr>Comic Sans MS</vt:lpstr>
      <vt:lpstr>Franklin Gothic Book</vt:lpstr>
      <vt:lpstr>Lato</vt:lpstr>
      <vt:lpstr>LondrinaSolid-Black</vt:lpstr>
      <vt:lpstr>Office Theme</vt:lpstr>
      <vt:lpstr>4_Office Theme</vt:lpstr>
      <vt:lpstr>1_Office Theme</vt:lpstr>
      <vt:lpstr>7_Office Theme</vt:lpstr>
      <vt:lpstr>2_Office Theme</vt:lpstr>
      <vt:lpstr>3_Office Theme</vt:lpstr>
      <vt:lpstr>5_Office Theme</vt:lpstr>
      <vt:lpstr>PowerPoint Presentation</vt:lpstr>
      <vt:lpstr>PowerPoint Presentation</vt:lpstr>
      <vt:lpstr>PowerPoint Presentation</vt:lpstr>
      <vt:lpstr>Tutor Time Recap</vt:lpstr>
      <vt:lpstr>Tutor Time Recap</vt:lpstr>
      <vt:lpstr>Tutor Time Recap</vt:lpstr>
      <vt:lpstr>Safe Online Friendships</vt:lpstr>
      <vt:lpstr>Unsafe Online Friendships</vt:lpstr>
      <vt:lpstr>Unsafe Online Friendships</vt:lpstr>
      <vt:lpstr>Characteristics of online friendship</vt:lpstr>
      <vt:lpstr>Characteristics of online friendship</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Safe Online friendship scenario</vt:lpstr>
      <vt:lpstr>Safe online friendship scenario</vt:lpstr>
      <vt:lpstr>Unsafe Online friendship scenario</vt:lpstr>
      <vt:lpstr>Unsafe online friendship scenario</vt:lpstr>
      <vt:lpstr>What to do if you feel unsafe online</vt:lpstr>
      <vt:lpstr>What to do if you feel unsafe online</vt:lpstr>
      <vt:lpstr>Hinge Questions – whiteboard activity</vt:lpstr>
      <vt:lpstr>Hinge Questions – whiteboard activity</vt:lpstr>
      <vt:lpstr>Hinge Questions – whiteboard activity</vt:lpstr>
      <vt:lpstr>Hinge Questions – whiteboard activity</vt:lpstr>
      <vt:lpstr>Hinge Questions – whiteboard activity</vt:lpstr>
      <vt:lpstr>Scenario</vt:lpstr>
      <vt:lpstr>Scenario</vt:lpstr>
      <vt:lpstr>Scenario</vt:lpstr>
      <vt:lpstr>Scenario</vt:lpstr>
      <vt:lpstr>Scenario</vt:lpstr>
      <vt:lpstr>Support</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193</cp:revision>
  <cp:lastPrinted>2024-09-26T14:53:48Z</cp:lastPrinted>
  <dcterms:created xsi:type="dcterms:W3CDTF">2023-01-12T15:04:44Z</dcterms:created>
  <dcterms:modified xsi:type="dcterms:W3CDTF">2025-04-14T09:42:17Z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