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54" r:id="rId8"/>
    <p:sldMasterId id="2147483866" r:id="rId9"/>
    <p:sldMasterId id="2147483878" r:id="rId10"/>
  </p:sldMasterIdLst>
  <p:notesMasterIdLst>
    <p:notesMasterId r:id="rId40"/>
  </p:notesMasterIdLst>
  <p:handoutMasterIdLst>
    <p:handoutMasterId r:id="rId41"/>
  </p:handoutMasterIdLst>
  <p:sldIdLst>
    <p:sldId id="332" r:id="rId11"/>
    <p:sldId id="333" r:id="rId12"/>
    <p:sldId id="619" r:id="rId13"/>
    <p:sldId id="545" r:id="rId14"/>
    <p:sldId id="573" r:id="rId15"/>
    <p:sldId id="620" r:id="rId16"/>
    <p:sldId id="621" r:id="rId17"/>
    <p:sldId id="638" r:id="rId18"/>
    <p:sldId id="626" r:id="rId19"/>
    <p:sldId id="639" r:id="rId20"/>
    <p:sldId id="323" r:id="rId21"/>
    <p:sldId id="494" r:id="rId22"/>
    <p:sldId id="640" r:id="rId23"/>
    <p:sldId id="562" r:id="rId24"/>
    <p:sldId id="583" r:id="rId25"/>
    <p:sldId id="627" r:id="rId26"/>
    <p:sldId id="641" r:id="rId27"/>
    <p:sldId id="642" r:id="rId28"/>
    <p:sldId id="643" r:id="rId29"/>
    <p:sldId id="567" r:id="rId30"/>
    <p:sldId id="629" r:id="rId31"/>
    <p:sldId id="644" r:id="rId32"/>
    <p:sldId id="645" r:id="rId33"/>
    <p:sldId id="646" r:id="rId34"/>
    <p:sldId id="630" r:id="rId35"/>
    <p:sldId id="647" r:id="rId36"/>
    <p:sldId id="648" r:id="rId37"/>
    <p:sldId id="649" r:id="rId38"/>
    <p:sldId id="355" r:id="rId39"/>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Vakbko1l8vCYt3Mx3YHmg==" hashData="ezXbaY9WKcUzh1xb+v3L+rD6oRm5x0cEoA4JJUp5fAtkY38ZjuqyMf+l7tG5KCtaGv8VMuNAzJHu7mV+k8WJi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9" d="100"/>
          <a:sy n="69" d="100"/>
        </p:scale>
        <p:origin x="360"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6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NAwkckpkap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hlinkClick r:id="rId3"/>
              </a:rPr>
              <a:t>https://youtu.be/NAwkckpkapA</a:t>
            </a:r>
            <a:endParaRPr lang="en-US" dirty="0" smtClean="0"/>
          </a:p>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20</a:t>
            </a:fld>
            <a:endParaRPr lang="en-US"/>
          </a:p>
        </p:txBody>
      </p:sp>
    </p:spTree>
    <p:extLst>
      <p:ext uri="{BB962C8B-B14F-4D97-AF65-F5344CB8AC3E}">
        <p14:creationId xmlns:p14="http://schemas.microsoft.com/office/powerpoint/2010/main" val="126781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63" indent="0" algn="ctr">
              <a:buNone/>
              <a:defRPr sz="3298"/>
            </a:lvl2pPr>
            <a:lvl3pPr marL="1507724" indent="0" algn="ctr">
              <a:buNone/>
              <a:defRPr sz="2970"/>
            </a:lvl3pPr>
            <a:lvl4pPr marL="2261585" indent="0" algn="ctr">
              <a:buNone/>
              <a:defRPr sz="2638"/>
            </a:lvl4pPr>
            <a:lvl5pPr marL="3015449" indent="0" algn="ctr">
              <a:buNone/>
              <a:defRPr sz="2638"/>
            </a:lvl5pPr>
            <a:lvl6pPr marL="3769312" indent="0" algn="ctr">
              <a:buNone/>
              <a:defRPr sz="2638"/>
            </a:lvl6pPr>
            <a:lvl7pPr marL="4523172" indent="0" algn="ctr">
              <a:buNone/>
              <a:defRPr sz="2638"/>
            </a:lvl7pPr>
            <a:lvl8pPr marL="5277037" indent="0" algn="ctr">
              <a:buNone/>
              <a:defRPr sz="2638"/>
            </a:lvl8pPr>
            <a:lvl9pPr marL="603089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421893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5074781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9"/>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70"/>
            <a:ext cx="17339786" cy="2473919"/>
          </a:xfrm>
        </p:spPr>
        <p:txBody>
          <a:bodyPr/>
          <a:lstStyle>
            <a:lvl1pPr marL="0" indent="0">
              <a:buNone/>
              <a:defRPr sz="3958">
                <a:solidFill>
                  <a:schemeClr val="tx1">
                    <a:tint val="75000"/>
                  </a:schemeClr>
                </a:solidFill>
              </a:defRPr>
            </a:lvl1pPr>
            <a:lvl2pPr marL="753863" indent="0">
              <a:buNone/>
              <a:defRPr sz="3298">
                <a:solidFill>
                  <a:schemeClr val="tx1">
                    <a:tint val="75000"/>
                  </a:schemeClr>
                </a:solidFill>
              </a:defRPr>
            </a:lvl2pPr>
            <a:lvl3pPr marL="1507724" indent="0">
              <a:buNone/>
              <a:defRPr sz="2970">
                <a:solidFill>
                  <a:schemeClr val="tx1">
                    <a:tint val="75000"/>
                  </a:schemeClr>
                </a:solidFill>
              </a:defRPr>
            </a:lvl3pPr>
            <a:lvl4pPr marL="2261585" indent="0">
              <a:buNone/>
              <a:defRPr sz="2638">
                <a:solidFill>
                  <a:schemeClr val="tx1">
                    <a:tint val="75000"/>
                  </a:schemeClr>
                </a:solidFill>
              </a:defRPr>
            </a:lvl4pPr>
            <a:lvl5pPr marL="3015449" indent="0">
              <a:buNone/>
              <a:defRPr sz="2638">
                <a:solidFill>
                  <a:schemeClr val="tx1">
                    <a:tint val="75000"/>
                  </a:schemeClr>
                </a:solidFill>
              </a:defRPr>
            </a:lvl5pPr>
            <a:lvl6pPr marL="3769312" indent="0">
              <a:buNone/>
              <a:defRPr sz="2638">
                <a:solidFill>
                  <a:schemeClr val="tx1">
                    <a:tint val="75000"/>
                  </a:schemeClr>
                </a:solidFill>
              </a:defRPr>
            </a:lvl6pPr>
            <a:lvl7pPr marL="4523172" indent="0">
              <a:buNone/>
              <a:defRPr sz="2638">
                <a:solidFill>
                  <a:schemeClr val="tx1">
                    <a:tint val="75000"/>
                  </a:schemeClr>
                </a:solidFill>
              </a:defRPr>
            </a:lvl7pPr>
            <a:lvl8pPr marL="5277037" indent="0">
              <a:buNone/>
              <a:defRPr sz="2638">
                <a:solidFill>
                  <a:schemeClr val="tx1">
                    <a:tint val="75000"/>
                  </a:schemeClr>
                </a:solidFill>
              </a:defRPr>
            </a:lvl8pPr>
            <a:lvl9pPr marL="603089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206643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24020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20"/>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9" y="2772362"/>
            <a:ext cx="8504976"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9" y="4131057"/>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7"/>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8528122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987835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867419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41"/>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125896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41"/>
            <a:ext cx="10177702" cy="8036969"/>
          </a:xfrm>
        </p:spPr>
        <p:txBody>
          <a:bodyPr/>
          <a:lstStyle>
            <a:lvl1pPr marL="0" indent="0">
              <a:buNone/>
              <a:defRPr sz="5277"/>
            </a:lvl1pPr>
            <a:lvl2pPr marL="753863" indent="0">
              <a:buNone/>
              <a:defRPr sz="4617"/>
            </a:lvl2pPr>
            <a:lvl3pPr marL="1507724" indent="0">
              <a:buNone/>
              <a:defRPr sz="3958"/>
            </a:lvl3pPr>
            <a:lvl4pPr marL="2261585" indent="0">
              <a:buNone/>
              <a:defRPr sz="3298"/>
            </a:lvl4pPr>
            <a:lvl5pPr marL="3015449" indent="0">
              <a:buNone/>
              <a:defRPr sz="3298"/>
            </a:lvl5pPr>
            <a:lvl6pPr marL="3769312" indent="0">
              <a:buNone/>
              <a:defRPr sz="3298"/>
            </a:lvl6pPr>
            <a:lvl7pPr marL="4523172" indent="0">
              <a:buNone/>
              <a:defRPr sz="3298"/>
            </a:lvl7pPr>
            <a:lvl8pPr marL="5277037" indent="0">
              <a:buNone/>
              <a:defRPr sz="3298"/>
            </a:lvl8pPr>
            <a:lvl9pPr marL="603089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161416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4162094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022457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559145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76153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81437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541764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156507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66958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896229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752111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138714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284676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40339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6"/>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6"/>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6"/>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82770838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150772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32" indent="-376932" algn="l" defTabSz="150772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794" indent="-376932" algn="l" defTabSz="150772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657" indent="-376932" algn="l" defTabSz="150772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51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38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24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106"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396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7831"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724" rtl="0" eaLnBrk="1" latinLnBrk="0" hangingPunct="1">
        <a:defRPr sz="2970" kern="1200">
          <a:solidFill>
            <a:schemeClr val="tx1"/>
          </a:solidFill>
          <a:latin typeface="+mn-lt"/>
          <a:ea typeface="+mn-ea"/>
          <a:cs typeface="+mn-cs"/>
        </a:defRPr>
      </a:lvl1pPr>
      <a:lvl2pPr marL="753863" algn="l" defTabSz="1507724" rtl="0" eaLnBrk="1" latinLnBrk="0" hangingPunct="1">
        <a:defRPr sz="2970" kern="1200">
          <a:solidFill>
            <a:schemeClr val="tx1"/>
          </a:solidFill>
          <a:latin typeface="+mn-lt"/>
          <a:ea typeface="+mn-ea"/>
          <a:cs typeface="+mn-cs"/>
        </a:defRPr>
      </a:lvl2pPr>
      <a:lvl3pPr marL="1507724" algn="l" defTabSz="1507724" rtl="0" eaLnBrk="1" latinLnBrk="0" hangingPunct="1">
        <a:defRPr sz="2970" kern="1200">
          <a:solidFill>
            <a:schemeClr val="tx1"/>
          </a:solidFill>
          <a:latin typeface="+mn-lt"/>
          <a:ea typeface="+mn-ea"/>
          <a:cs typeface="+mn-cs"/>
        </a:defRPr>
      </a:lvl3pPr>
      <a:lvl4pPr marL="2261585" algn="l" defTabSz="1507724" rtl="0" eaLnBrk="1" latinLnBrk="0" hangingPunct="1">
        <a:defRPr sz="2970" kern="1200">
          <a:solidFill>
            <a:schemeClr val="tx1"/>
          </a:solidFill>
          <a:latin typeface="+mn-lt"/>
          <a:ea typeface="+mn-ea"/>
          <a:cs typeface="+mn-cs"/>
        </a:defRPr>
      </a:lvl4pPr>
      <a:lvl5pPr marL="3015449" algn="l" defTabSz="1507724" rtl="0" eaLnBrk="1" latinLnBrk="0" hangingPunct="1">
        <a:defRPr sz="2970" kern="1200">
          <a:solidFill>
            <a:schemeClr val="tx1"/>
          </a:solidFill>
          <a:latin typeface="+mn-lt"/>
          <a:ea typeface="+mn-ea"/>
          <a:cs typeface="+mn-cs"/>
        </a:defRPr>
      </a:lvl5pPr>
      <a:lvl6pPr marL="3769312" algn="l" defTabSz="1507724" rtl="0" eaLnBrk="1" latinLnBrk="0" hangingPunct="1">
        <a:defRPr sz="2970" kern="1200">
          <a:solidFill>
            <a:schemeClr val="tx1"/>
          </a:solidFill>
          <a:latin typeface="+mn-lt"/>
          <a:ea typeface="+mn-ea"/>
          <a:cs typeface="+mn-cs"/>
        </a:defRPr>
      </a:lvl6pPr>
      <a:lvl7pPr marL="4523172" algn="l" defTabSz="1507724" rtl="0" eaLnBrk="1" latinLnBrk="0" hangingPunct="1">
        <a:defRPr sz="2970" kern="1200">
          <a:solidFill>
            <a:schemeClr val="tx1"/>
          </a:solidFill>
          <a:latin typeface="+mn-lt"/>
          <a:ea typeface="+mn-ea"/>
          <a:cs typeface="+mn-cs"/>
        </a:defRPr>
      </a:lvl7pPr>
      <a:lvl8pPr marL="5277037" algn="l" defTabSz="1507724" rtl="0" eaLnBrk="1" latinLnBrk="0" hangingPunct="1">
        <a:defRPr sz="2970" kern="1200">
          <a:solidFill>
            <a:schemeClr val="tx1"/>
          </a:solidFill>
          <a:latin typeface="+mn-lt"/>
          <a:ea typeface="+mn-ea"/>
          <a:cs typeface="+mn-cs"/>
        </a:defRPr>
      </a:lvl8pPr>
      <a:lvl9pPr marL="6030898" algn="l" defTabSz="1507724" rtl="0" eaLnBrk="1" latinLnBrk="0" hangingPunct="1">
        <a:defRPr sz="297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211131267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video" Target="https://www.youtube.com/embed/NAwkckpkapA?si=e6QlmyN7gnqmaPtU" TargetMode="Externa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10000"/>
          </a:bodyPr>
          <a:lstStyle/>
          <a:p>
            <a:pPr marL="0" indent="0">
              <a:buNone/>
            </a:pPr>
            <a:r>
              <a:rPr lang="en-US" sz="5999" dirty="0" smtClean="0"/>
              <a:t>Sometimes bullies can try to disguise their bullying as banter.</a:t>
            </a:r>
          </a:p>
          <a:p>
            <a:pPr marL="0" indent="0">
              <a:buNone/>
            </a:pPr>
            <a:endParaRPr lang="en-US" sz="5999" dirty="0"/>
          </a:p>
          <a:p>
            <a:pPr marL="0" indent="0">
              <a:buNone/>
            </a:pPr>
            <a:r>
              <a:rPr lang="en-US" sz="5999" dirty="0" smtClean="0"/>
              <a:t>An example of this is saying things like “it’s just a bit of banter” or “it is just a joke, calm down”</a:t>
            </a:r>
          </a:p>
          <a:p>
            <a:pPr marL="0" indent="0">
              <a:buNone/>
            </a:pPr>
            <a:endParaRPr lang="en-US" sz="5999" dirty="0"/>
          </a:p>
          <a:p>
            <a:pPr marL="0" indent="0">
              <a:buNone/>
            </a:pPr>
            <a:r>
              <a:rPr lang="en-US" sz="5999" dirty="0" smtClean="0"/>
              <a:t>It is easier to use banter to hide verbal and indirect bullying.</a:t>
            </a:r>
            <a:endParaRPr lang="en-US" sz="5999" dirty="0"/>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Bullying or Banter</a:t>
            </a:r>
            <a:endParaRPr sz="4000" spc="45" dirty="0"/>
          </a:p>
        </p:txBody>
      </p:sp>
      <p:pic>
        <p:nvPicPr>
          <p:cNvPr id="9" name="Picture 8"/>
          <p:cNvPicPr>
            <a:picLocks noChangeAspect="1"/>
          </p:cNvPicPr>
          <p:nvPr/>
        </p:nvPicPr>
        <p:blipFill>
          <a:blip r:embed="rId4"/>
          <a:stretch>
            <a:fillRect/>
          </a:stretch>
        </p:blipFill>
        <p:spPr>
          <a:xfrm>
            <a:off x="12260486" y="2630339"/>
            <a:ext cx="7092513" cy="7246475"/>
          </a:xfrm>
          <a:prstGeom prst="rect">
            <a:avLst/>
          </a:prstGeom>
        </p:spPr>
      </p:pic>
    </p:spTree>
    <p:extLst>
      <p:ext uri="{BB962C8B-B14F-4D97-AF65-F5344CB8AC3E}">
        <p14:creationId xmlns:p14="http://schemas.microsoft.com/office/powerpoint/2010/main" val="372937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a:t>“repeated negative </a:t>
            </a:r>
            <a:r>
              <a:rPr lang="en-US" sz="6000" dirty="0" err="1"/>
              <a:t>behaviour</a:t>
            </a:r>
            <a:r>
              <a:rPr lang="en-US" sz="6000" dirty="0"/>
              <a:t> that is intended to make others feel upset, uncomfortable or unsafe”</a:t>
            </a:r>
            <a:endParaRPr lang="en-US" sz="6000" dirty="0" smtClean="0"/>
          </a:p>
          <a:p>
            <a:pPr marL="0" indent="0">
              <a:buNone/>
            </a:pPr>
            <a:endParaRPr lang="en-US" sz="6000" dirty="0" smtClean="0"/>
          </a:p>
          <a:p>
            <a:pPr marL="0" indent="0">
              <a:buNone/>
            </a:pPr>
            <a:r>
              <a:rPr lang="en-US" sz="6000" dirty="0" smtClean="0">
                <a:solidFill>
                  <a:srgbClr val="FF0000"/>
                </a:solidFill>
              </a:rPr>
              <a:t>Bullying</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smtClean="0"/>
              <a:t>“</a:t>
            </a:r>
            <a:r>
              <a:rPr lang="en-US" sz="6000" dirty="0"/>
              <a:t>playful and friendly exchange of teasing remarks</a:t>
            </a:r>
            <a:r>
              <a:rPr lang="en-US" sz="6000" dirty="0" smtClean="0"/>
              <a:t>”</a:t>
            </a:r>
          </a:p>
          <a:p>
            <a:pPr marL="0" indent="0">
              <a:buNone/>
            </a:pPr>
            <a:endParaRPr lang="en-US" sz="6000" dirty="0" smtClean="0"/>
          </a:p>
          <a:p>
            <a:pPr marL="0" indent="0">
              <a:buNone/>
            </a:pPr>
            <a:r>
              <a:rPr lang="en-US" sz="6000" dirty="0" smtClean="0">
                <a:solidFill>
                  <a:srgbClr val="FF0000"/>
                </a:solidFill>
              </a:rPr>
              <a:t>Banter</a:t>
            </a:r>
            <a:endParaRPr lang="en-US" sz="6000" dirty="0">
              <a:solidFill>
                <a:srgbClr val="FF0000"/>
              </a:solidFill>
            </a:endParaRPr>
          </a:p>
        </p:txBody>
      </p:sp>
    </p:spTree>
    <p:extLst>
      <p:ext uri="{BB962C8B-B14F-4D97-AF65-F5344CB8AC3E}">
        <p14:creationId xmlns:p14="http://schemas.microsoft.com/office/powerpoint/2010/main" val="18771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golden thread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Secure your Future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Secure your Wellbeing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Secure your Relationships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Secure your Voice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9403978" y="7310859"/>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“bullies can try to hide bullying by describing it as banter”</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719953" y="6158731"/>
            <a:ext cx="1986639" cy="1987656"/>
          </a:xfrm>
          <a:prstGeom prst="rect">
            <a:avLst/>
          </a:prstGeom>
        </p:spPr>
      </p:pic>
    </p:spTree>
    <p:extLst>
      <p:ext uri="{BB962C8B-B14F-4D97-AF65-F5344CB8AC3E}">
        <p14:creationId xmlns:p14="http://schemas.microsoft.com/office/powerpoint/2010/main" val="19042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type of bullying is being described?</a:t>
            </a:r>
          </a:p>
          <a:p>
            <a:pPr marL="0" indent="0">
              <a:buNone/>
            </a:pPr>
            <a:endParaRPr lang="en-US" sz="6000" dirty="0"/>
          </a:p>
          <a:p>
            <a:pPr marL="0" indent="0">
              <a:buNone/>
            </a:pPr>
            <a:r>
              <a:rPr lang="en-US" sz="6000" dirty="0" smtClean="0"/>
              <a:t>“a bullying is kicking and punching someone”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Verbal Bullying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Indirect Bullying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Physical Bullying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6560977" y="8995611"/>
            <a:ext cx="1986639" cy="1987656"/>
          </a:xfrm>
          <a:prstGeom prst="rect">
            <a:avLst/>
          </a:prstGeom>
        </p:spPr>
      </p:pic>
    </p:spTree>
    <p:extLst>
      <p:ext uri="{BB962C8B-B14F-4D97-AF65-F5344CB8AC3E}">
        <p14:creationId xmlns:p14="http://schemas.microsoft.com/office/powerpoint/2010/main" val="189657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type of bullying is being described?</a:t>
            </a:r>
          </a:p>
          <a:p>
            <a:pPr marL="0" indent="0">
              <a:buNone/>
            </a:pPr>
            <a:endParaRPr lang="en-US" sz="6000" dirty="0"/>
          </a:p>
          <a:p>
            <a:pPr marL="0" indent="0">
              <a:buNone/>
            </a:pPr>
            <a:r>
              <a:rPr lang="en-US" sz="6000" dirty="0" smtClean="0"/>
              <a:t>“a bullying is excluding someone from joining in an activity”</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Indirect Bullying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Physical Bullying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Verbal Bullying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6594703" y="5658852"/>
            <a:ext cx="1986639" cy="1987656"/>
          </a:xfrm>
          <a:prstGeom prst="rect">
            <a:avLst/>
          </a:prstGeom>
        </p:spPr>
      </p:pic>
    </p:spTree>
    <p:extLst>
      <p:ext uri="{BB962C8B-B14F-4D97-AF65-F5344CB8AC3E}">
        <p14:creationId xmlns:p14="http://schemas.microsoft.com/office/powerpoint/2010/main" val="51536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type of bullying is being described?</a:t>
            </a:r>
          </a:p>
          <a:p>
            <a:pPr marL="0" indent="0">
              <a:buNone/>
            </a:pPr>
            <a:endParaRPr lang="en-US" sz="6000" dirty="0"/>
          </a:p>
          <a:p>
            <a:pPr marL="0" indent="0">
              <a:buNone/>
            </a:pPr>
            <a:r>
              <a:rPr lang="en-US" sz="6000" dirty="0" smtClean="0"/>
              <a:t>“a bully is swearing and making rude gestures”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Physical Bullying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Indirect Bullying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Verbal Bullying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6566994" y="8995611"/>
            <a:ext cx="1986639" cy="1987656"/>
          </a:xfrm>
          <a:prstGeom prst="rect">
            <a:avLst/>
          </a:prstGeom>
        </p:spPr>
      </p:pic>
    </p:spTree>
    <p:extLst>
      <p:ext uri="{BB962C8B-B14F-4D97-AF65-F5344CB8AC3E}">
        <p14:creationId xmlns:p14="http://schemas.microsoft.com/office/powerpoint/2010/main" val="14186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8500"/>
          </a:xfrm>
        </p:spPr>
        <p:txBody>
          <a:bodyPr>
            <a:normAutofit fontScale="77500" lnSpcReduction="20000"/>
          </a:bodyPr>
          <a:lstStyle/>
          <a:p>
            <a:pPr marL="0" indent="0">
              <a:buNone/>
            </a:pPr>
            <a:r>
              <a:rPr lang="en-US" sz="5999" dirty="0" smtClean="0"/>
              <a:t>There are a few easy rules to remember to know if it is not banter:</a:t>
            </a:r>
          </a:p>
          <a:p>
            <a:pPr marL="0" indent="0">
              <a:buNone/>
            </a:pPr>
            <a:endParaRPr lang="en-US" sz="5999" dirty="0"/>
          </a:p>
          <a:p>
            <a:pPr marL="1143000" indent="-1143000">
              <a:buAutoNum type="arabicPeriod"/>
            </a:pPr>
            <a:r>
              <a:rPr lang="en-US" sz="5999" dirty="0" smtClean="0"/>
              <a:t>The words used can make a person upset</a:t>
            </a:r>
          </a:p>
          <a:p>
            <a:pPr marL="1143000" indent="-1143000">
              <a:buAutoNum type="arabicPeriod"/>
            </a:pPr>
            <a:r>
              <a:rPr lang="en-US" sz="5999" dirty="0" smtClean="0"/>
              <a:t>The person who is the target of the banter is not a friend or part of a friendship group</a:t>
            </a:r>
          </a:p>
          <a:p>
            <a:pPr marL="1143000" indent="-1143000">
              <a:buAutoNum type="arabicPeriod"/>
            </a:pPr>
            <a:r>
              <a:rPr lang="en-US" sz="5999" dirty="0" smtClean="0"/>
              <a:t>The target of the banter is not laughing or they have gone quiet after initially laughing along</a:t>
            </a:r>
          </a:p>
          <a:p>
            <a:pPr marL="1143000" indent="-1143000">
              <a:buAutoNum type="arabicPeriod"/>
            </a:pPr>
            <a:r>
              <a:rPr lang="en-US" sz="5999" dirty="0" smtClean="0"/>
              <a:t>The target of the banter has asked for the comments to stop but they carry on</a:t>
            </a:r>
          </a:p>
          <a:p>
            <a:pPr marL="1143000" indent="-1143000">
              <a:buAutoNum type="arabicPeriod"/>
            </a:pPr>
            <a:r>
              <a:rPr lang="en-US" sz="5999" dirty="0" smtClean="0"/>
              <a:t>The banter focuses on a person’s insecurities</a:t>
            </a:r>
            <a:endParaRPr lang="en-US" sz="5999" dirty="0"/>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It is not banter if…</a:t>
            </a:r>
            <a:endParaRPr sz="4000" spc="45" dirty="0"/>
          </a:p>
        </p:txBody>
      </p:sp>
      <p:pic>
        <p:nvPicPr>
          <p:cNvPr id="9" name="Picture 8"/>
          <p:cNvPicPr>
            <a:picLocks noChangeAspect="1"/>
          </p:cNvPicPr>
          <p:nvPr/>
        </p:nvPicPr>
        <p:blipFill>
          <a:blip r:embed="rId4"/>
          <a:stretch>
            <a:fillRect/>
          </a:stretch>
        </p:blipFill>
        <p:spPr>
          <a:xfrm>
            <a:off x="12260486" y="2630339"/>
            <a:ext cx="7092513" cy="7246475"/>
          </a:xfrm>
          <a:prstGeom prst="rect">
            <a:avLst/>
          </a:prstGeom>
        </p:spPr>
      </p:pic>
    </p:spTree>
    <p:extLst>
      <p:ext uri="{BB962C8B-B14F-4D97-AF65-F5344CB8AC3E}">
        <p14:creationId xmlns:p14="http://schemas.microsoft.com/office/powerpoint/2010/main" val="264779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14 April 2025</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What is the difference between bullying and banter</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9"/>
            <a:ext cx="20104100" cy="1731445"/>
            <a:chOff x="0" y="2892959"/>
            <a:chExt cx="12192000" cy="741107"/>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6477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a:t>
              </a:r>
              <a:r>
                <a:rPr kumimoji="0" lang="en-US" sz="4617" b="1" i="0" u="none" strike="noStrike" kern="0" cap="none" spc="0" normalizeH="0" baseline="0" noProof="0" dirty="0" smtClean="0">
                  <a:ln>
                    <a:noFill/>
                  </a:ln>
                  <a:solidFill>
                    <a:prstClr val="black"/>
                  </a:solidFill>
                  <a:effectLst/>
                  <a:uLnTx/>
                  <a:uFillTx/>
                  <a:latin typeface="Franklin Gothic Book" panose="020B0503020102020204" pitchFamily="34" charset="0"/>
                  <a:ea typeface="+mn-ea"/>
                  <a:cs typeface="+mn-cs"/>
                </a:rPr>
                <a:t>both</a:t>
              </a:r>
              <a:r>
                <a:rPr kumimoji="0" lang="en-US" sz="4617" b="1" i="0" u="none" strike="noStrike" kern="0" cap="none" spc="0" normalizeH="0" noProof="0" dirty="0" smtClean="0">
                  <a:ln>
                    <a:noFill/>
                  </a:ln>
                  <a:solidFill>
                    <a:prstClr val="black"/>
                  </a:solidFill>
                  <a:effectLst/>
                  <a:uLnTx/>
                  <a:uFillTx/>
                  <a:latin typeface="Franklin Gothic Book" panose="020B0503020102020204" pitchFamily="34" charset="0"/>
                  <a:ea typeface="+mn-ea"/>
                  <a:cs typeface="+mn-cs"/>
                </a:rPr>
                <a:t> using your ruler in your learning wallet. </a:t>
              </a:r>
              <a:r>
                <a:rPr kumimoji="0" lang="en-US" sz="4617" b="1" i="0" u="none" strike="noStrike" kern="0" cap="none" spc="0" normalizeH="0" noProof="0" dirty="0" err="1" smtClean="0">
                  <a:ln>
                    <a:noFill/>
                  </a:ln>
                  <a:solidFill>
                    <a:prstClr val="black"/>
                  </a:solidFill>
                  <a:effectLst/>
                  <a:uLnTx/>
                  <a:uFillTx/>
                  <a:latin typeface="Franklin Gothic Book" panose="020B0503020102020204" pitchFamily="34" charset="0"/>
                  <a:ea typeface="+mn-ea"/>
                  <a:cs typeface="+mn-cs"/>
                </a:rPr>
                <a:t>Tak</a:t>
              </a:r>
              <a:r>
                <a:rPr lang="en-US" sz="4617" b="1" kern="0" dirty="0" smtClean="0">
                  <a:solidFill>
                    <a:prstClr val="black"/>
                  </a:solidFill>
                  <a:latin typeface="Franklin Gothic Book" panose="020B0503020102020204" pitchFamily="34" charset="0"/>
                </a:rPr>
                <a:t>e out your </a:t>
              </a:r>
              <a:r>
                <a:rPr lang="en-US" sz="4617" b="1" kern="0" dirty="0" err="1" smtClean="0">
                  <a:solidFill>
                    <a:prstClr val="black"/>
                  </a:solidFill>
                  <a:latin typeface="Franklin Gothic Book" panose="020B0503020102020204" pitchFamily="34" charset="0"/>
                </a:rPr>
                <a:t>oracy</a:t>
              </a:r>
              <a:r>
                <a:rPr lang="en-US" sz="4617" b="1" kern="0" dirty="0" smtClean="0">
                  <a:solidFill>
                    <a:prstClr val="black"/>
                  </a:solidFill>
                  <a:latin typeface="Franklin Gothic Book" panose="020B0503020102020204" pitchFamily="34" charset="0"/>
                </a:rPr>
                <a:t> </a:t>
              </a:r>
              <a:r>
                <a:rPr lang="en-US" sz="4617" b="1" kern="0" dirty="0" err="1" smtClean="0">
                  <a:solidFill>
                    <a:prstClr val="black"/>
                  </a:solidFill>
                  <a:latin typeface="Franklin Gothic Book" panose="020B0503020102020204" pitchFamily="34" charset="0"/>
                </a:rPr>
                <a:t>helpsheet</a:t>
              </a:r>
              <a:r>
                <a:rPr lang="en-US" sz="4617" b="1" kern="0" dirty="0" smtClean="0">
                  <a:solidFill>
                    <a:prstClr val="black"/>
                  </a:solidFill>
                  <a:latin typeface="Franklin Gothic Book" panose="020B0503020102020204" pitchFamily="34" charset="0"/>
                </a:rPr>
                <a:t> too.</a:t>
              </a:r>
              <a:endPar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048083"/>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lang="en-US" sz="4400" b="1" dirty="0" smtClean="0">
                <a:solidFill>
                  <a:prstClr val="black"/>
                </a:solidFill>
                <a:latin typeface="Franklin Gothic Book" panose="020B0503020102020204" pitchFamily="34" charset="0"/>
              </a:rPr>
              <a:t>What is being described: “</a:t>
            </a:r>
            <a:r>
              <a:rPr lang="en-US" sz="4400" dirty="0"/>
              <a:t>being influenced by other people (peers) to act in a certain </a:t>
            </a:r>
            <a:r>
              <a:rPr lang="en-US" sz="4400" dirty="0" smtClean="0"/>
              <a:t>way”</a:t>
            </a:r>
          </a:p>
          <a:p>
            <a:pPr marL="753923" lvl="0"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Give one characteristic of a good friend</a:t>
            </a:r>
          </a:p>
          <a:p>
            <a:pPr marL="753923"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Give a consequence a person may face if they break a law</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190159" y="6118009"/>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Peer Pressure</a:t>
            </a:r>
            <a:endParaRPr lang="en-GB" sz="3600" b="1" kern="0" dirty="0">
              <a:solidFill>
                <a:prstClr val="white"/>
              </a:solidFill>
              <a:latin typeface="Calibri" panose="020F0502020204030204"/>
            </a:endParaRPr>
          </a:p>
        </p:txBody>
      </p:sp>
      <p:sp>
        <p:nvSpPr>
          <p:cNvPr id="35" name="Rectangle 34"/>
          <p:cNvSpPr/>
          <p:nvPr/>
        </p:nvSpPr>
        <p:spPr>
          <a:xfrm>
            <a:off x="1112414" y="7881262"/>
            <a:ext cx="17214718"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Kind, Funny, Loyal, Smart, Caring, Trustworthy</a:t>
            </a:r>
            <a:endParaRPr lang="en-GB" sz="3200" b="1" kern="0" dirty="0">
              <a:solidFill>
                <a:prstClr val="white"/>
              </a:solidFill>
              <a:latin typeface="Calibri" panose="020F0502020204030204"/>
            </a:endParaRPr>
          </a:p>
        </p:txBody>
      </p:sp>
      <p:sp>
        <p:nvSpPr>
          <p:cNvPr id="36" name="Rectangle 35"/>
          <p:cNvSpPr/>
          <p:nvPr/>
        </p:nvSpPr>
        <p:spPr>
          <a:xfrm>
            <a:off x="1106485" y="9481198"/>
            <a:ext cx="17214718" cy="118468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GB" sz="3200" b="1" kern="0" dirty="0" smtClean="0">
                <a:solidFill>
                  <a:prstClr val="white"/>
                </a:solidFill>
              </a:rPr>
              <a:t>Caution, Fines, community service, prison</a:t>
            </a:r>
            <a:endParaRPr lang="en-GB" sz="3200" b="1" kern="0" dirty="0">
              <a:solidFill>
                <a:prstClr val="white"/>
              </a:solidFill>
            </a:endParaRPr>
          </a:p>
          <a:p>
            <a:pPr defTabSz="914411">
              <a:defRPr/>
            </a:pP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5523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Video</a:t>
            </a:r>
            <a:endParaRPr sz="4000" spc="45" dirty="0"/>
          </a:p>
        </p:txBody>
      </p:sp>
      <p:sp>
        <p:nvSpPr>
          <p:cNvPr id="9" name="Content Placeholder 2"/>
          <p:cNvSpPr txBox="1">
            <a:spLocks/>
          </p:cNvSpPr>
          <p:nvPr/>
        </p:nvSpPr>
        <p:spPr>
          <a:xfrm>
            <a:off x="14732570" y="1997331"/>
            <a:ext cx="5112568" cy="9778023"/>
          </a:xfrm>
          <a:prstGeom prst="rect">
            <a:avLst/>
          </a:prstGeom>
        </p:spPr>
        <p:txBody>
          <a:bodyPr vert="horz" lIns="91440" tIns="45720" rIns="91440" bIns="45720" rtlCol="0">
            <a:normAutofit fontScale="70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a:t>While watching the video answer the following questions</a:t>
            </a:r>
          </a:p>
          <a:p>
            <a:pPr marL="514350" indent="-514350">
              <a:buAutoNum type="arabicPeriod"/>
            </a:pPr>
            <a:r>
              <a:rPr lang="en-US" sz="6000" dirty="0"/>
              <a:t>Is Sarah a victim of bullying or banter?</a:t>
            </a:r>
          </a:p>
          <a:p>
            <a:pPr marL="514350" indent="-514350">
              <a:buAutoNum type="arabicPeriod"/>
            </a:pPr>
            <a:r>
              <a:rPr lang="en-US" sz="6000" dirty="0"/>
              <a:t>What signs are there that the “banter” was not being received well by Sarah?</a:t>
            </a:r>
          </a:p>
          <a:p>
            <a:pPr marL="514350" indent="-514350">
              <a:buAutoNum type="arabicPeriod"/>
            </a:pPr>
            <a:r>
              <a:rPr lang="en-US" sz="6000" dirty="0"/>
              <a:t>What could the people making the comments have done differently if they noticed Sarah was not happy with their “banter”</a:t>
            </a:r>
          </a:p>
          <a:p>
            <a:pPr marL="0" indent="0">
              <a:buFont typeface="Arial" panose="020B0604020202020204" pitchFamily="34" charset="0"/>
              <a:buNone/>
            </a:pPr>
            <a:endParaRPr lang="en-US" sz="5999" dirty="0"/>
          </a:p>
        </p:txBody>
      </p:sp>
      <p:pic>
        <p:nvPicPr>
          <p:cNvPr id="4" name="NAwkckpkapA"/>
          <p:cNvPicPr>
            <a:picLocks noGrp="1" noRot="1" noChangeAspect="1"/>
          </p:cNvPicPr>
          <p:nvPr>
            <p:ph idx="1"/>
            <a:videoFile r:link="rId1"/>
          </p:nvPr>
        </p:nvPicPr>
        <p:blipFill>
          <a:blip r:embed="rId6"/>
          <a:stretch>
            <a:fillRect/>
          </a:stretch>
        </p:blipFill>
        <p:spPr>
          <a:xfrm>
            <a:off x="258615" y="2209351"/>
            <a:ext cx="14438827" cy="8121840"/>
          </a:xfrm>
          <a:prstGeom prst="rect">
            <a:avLst/>
          </a:prstGeom>
        </p:spPr>
      </p:pic>
    </p:spTree>
    <p:extLst>
      <p:ext uri="{BB962C8B-B14F-4D97-AF65-F5344CB8AC3E}">
        <p14:creationId xmlns:p14="http://schemas.microsoft.com/office/powerpoint/2010/main" val="231829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012973" y="1922181"/>
            <a:ext cx="10818481" cy="9538234"/>
          </a:xfrm>
        </p:spPr>
        <p:txBody>
          <a:bodyPr>
            <a:normAutofit fontScale="70000" lnSpcReduction="20000"/>
          </a:bodyPr>
          <a:lstStyle/>
          <a:p>
            <a:pPr marL="0" indent="0">
              <a:buNone/>
            </a:pPr>
            <a:r>
              <a:rPr lang="en-US" sz="6000" dirty="0"/>
              <a:t>This week, Taylor’s been really busy with after school activities. They’ve been so busy that they totally forgot to do their </a:t>
            </a:r>
            <a:r>
              <a:rPr lang="en-US" sz="6000" dirty="0" err="1"/>
              <a:t>Maths</a:t>
            </a:r>
            <a:r>
              <a:rPr lang="en-US" sz="6000" dirty="0"/>
              <a:t> homework! Thankfully, they were able to copy their best friend’s. This doesn't usually happen, and Taylor was a bit embarrassed, but they laughed about it with their friends.</a:t>
            </a:r>
          </a:p>
          <a:p>
            <a:pPr marL="0" indent="0">
              <a:buNone/>
            </a:pPr>
            <a:r>
              <a:rPr lang="en-US" sz="6000" dirty="0"/>
              <a:t>That evening, someone makes a social media story with a photo of Taylor and the hashtag #fail on it. Taylor knows they meant it as a joke, and they can kind of see how it’s funny, but they message the person and ask them to take it down anyway.</a:t>
            </a:r>
          </a:p>
          <a:p>
            <a:pPr marL="0" indent="0">
              <a:buNone/>
            </a:pPr>
            <a:r>
              <a:rPr lang="en-US" sz="6000" dirty="0"/>
              <a:t>Before they know it, some of Taylor’s friends have shared the story and it feels like it’s everywhere. The next day, everyone in the school seems to know about Taylor’s mistake. They start whispering ‘#fail’ to Taylor when they pass in the corridor. This goes on for almost a whole term.</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Bullying vs Banter scenarios</a:t>
            </a:r>
            <a:endParaRPr sz="4000" spc="45" dirty="0"/>
          </a:p>
        </p:txBody>
      </p:sp>
      <p:sp>
        <p:nvSpPr>
          <p:cNvPr id="11" name="Content Placeholder 2"/>
          <p:cNvSpPr txBox="1">
            <a:spLocks/>
          </p:cNvSpPr>
          <p:nvPr/>
        </p:nvSpPr>
        <p:spPr>
          <a:xfrm>
            <a:off x="12871253" y="2087506"/>
            <a:ext cx="7066265" cy="9538234"/>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b="1" dirty="0" smtClean="0"/>
              <a:t>Task – Think about your answer to the question:</a:t>
            </a:r>
          </a:p>
          <a:p>
            <a:pPr marL="0" indent="0">
              <a:buFont typeface="Arial" panose="020B0604020202020204" pitchFamily="34" charset="0"/>
              <a:buNone/>
            </a:pPr>
            <a:endParaRPr lang="en-US" sz="6000" dirty="0"/>
          </a:p>
          <a:p>
            <a:pPr marL="0" indent="0">
              <a:buFont typeface="Arial" panose="020B0604020202020204" pitchFamily="34" charset="0"/>
              <a:buNone/>
            </a:pPr>
            <a:r>
              <a:rPr lang="en-US" sz="6000" dirty="0" smtClean="0"/>
              <a:t>“At the beginning is Taylor a victim of bullying or banter?”</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246113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6000" b="1" dirty="0" smtClean="0"/>
              <a:t>“</a:t>
            </a:r>
            <a:r>
              <a:rPr lang="en-US" sz="6000" b="1" dirty="0"/>
              <a:t>At the beginning is Taylor a victim of bullying or banter?”</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Bullying vs Banter</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26167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012973" y="1922181"/>
            <a:ext cx="10818481" cy="9538234"/>
          </a:xfrm>
        </p:spPr>
        <p:txBody>
          <a:bodyPr>
            <a:normAutofit fontScale="70000" lnSpcReduction="20000"/>
          </a:bodyPr>
          <a:lstStyle/>
          <a:p>
            <a:pPr marL="0" indent="0">
              <a:buNone/>
            </a:pPr>
            <a:r>
              <a:rPr lang="en-US" sz="6000" dirty="0"/>
              <a:t>This week, Taylor’s been really busy with after school activities. They’ve been so busy that they totally forgot to do their </a:t>
            </a:r>
            <a:r>
              <a:rPr lang="en-US" sz="6000" dirty="0" err="1"/>
              <a:t>Maths</a:t>
            </a:r>
            <a:r>
              <a:rPr lang="en-US" sz="6000" dirty="0"/>
              <a:t> homework! Thankfully, they were able to copy their best friend’s. This doesn't usually happen, and Taylor was a bit embarrassed, but they laughed about it with their friends.</a:t>
            </a:r>
          </a:p>
          <a:p>
            <a:pPr marL="0" indent="0">
              <a:buNone/>
            </a:pPr>
            <a:r>
              <a:rPr lang="en-US" sz="6000" dirty="0"/>
              <a:t>That evening, someone makes a social media story with a photo of Taylor and the hashtag #fail on it. Taylor knows they meant it as a joke, and they can kind of see how it’s funny, but they message the person and ask them to take it down anyway.</a:t>
            </a:r>
          </a:p>
          <a:p>
            <a:pPr marL="0" indent="0">
              <a:buNone/>
            </a:pPr>
            <a:r>
              <a:rPr lang="en-US" sz="6000" dirty="0"/>
              <a:t>Before they know it, some of Taylor’s friends have shared the story and it feels like it’s everywhere. The next day, everyone in the school seems to know about Taylor’s mistake. They start whispering ‘#fail’ to Taylor when they pass in the corridor. This goes on for almost a whole term.</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Bullying vs Banter scenarios</a:t>
            </a:r>
            <a:endParaRPr sz="4000" spc="45" dirty="0"/>
          </a:p>
        </p:txBody>
      </p:sp>
      <p:sp>
        <p:nvSpPr>
          <p:cNvPr id="11" name="Content Placeholder 2"/>
          <p:cNvSpPr txBox="1">
            <a:spLocks/>
          </p:cNvSpPr>
          <p:nvPr/>
        </p:nvSpPr>
        <p:spPr>
          <a:xfrm>
            <a:off x="12871253" y="2087506"/>
            <a:ext cx="7066265" cy="9538234"/>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b="1" dirty="0" smtClean="0"/>
              <a:t>Task – Think about your answer to the question:</a:t>
            </a:r>
          </a:p>
          <a:p>
            <a:pPr marL="0" indent="0">
              <a:buFont typeface="Arial" panose="020B0604020202020204" pitchFamily="34" charset="0"/>
              <a:buNone/>
            </a:pPr>
            <a:endParaRPr lang="en-US" sz="6000" dirty="0"/>
          </a:p>
          <a:p>
            <a:pPr marL="0" indent="0">
              <a:buFont typeface="Arial" panose="020B0604020202020204" pitchFamily="34" charset="0"/>
              <a:buNone/>
            </a:pPr>
            <a:r>
              <a:rPr lang="en-US" sz="6000" dirty="0" smtClean="0"/>
              <a:t>“By the end of the scenario was Taylor a victim of bullying? If you think they were, what type of bullying did they receive?”</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256547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775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6000" b="1" dirty="0" smtClean="0"/>
              <a:t>“</a:t>
            </a:r>
            <a:r>
              <a:rPr lang="en-US" sz="6000" b="1" dirty="0"/>
              <a:t>By the end of the scenario was Taylor a victim of bullying? If you think they were, what type of bullying did they receive?”</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Bullying vs Banter</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01163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388383" y="2177598"/>
            <a:ext cx="10403389" cy="9156734"/>
          </a:xfrm>
        </p:spPr>
        <p:txBody>
          <a:bodyPr>
            <a:normAutofit fontScale="62500" lnSpcReduction="20000"/>
          </a:bodyPr>
          <a:lstStyle/>
          <a:p>
            <a:pPr marL="0" indent="0">
              <a:buNone/>
            </a:pPr>
            <a:r>
              <a:rPr lang="en-US" sz="6000" dirty="0"/>
              <a:t>Zayn’s not very good at football. His friends make jokes about how he’ll never make the school team or have a career in the Premier League. Zayn’s OK with this – he still enjoys playing for fun at lunchtime and he knows that he’s good at other things. He laughs with his friends about how he’d be rubbish on the school team – he’d probably kick the ball the wrong way or fall over during an important match!</a:t>
            </a:r>
          </a:p>
          <a:p>
            <a:pPr marL="0" indent="0">
              <a:buNone/>
            </a:pPr>
            <a:r>
              <a:rPr lang="en-US" sz="6000" dirty="0"/>
              <a:t>Some of Zayn’s friends continue the joke the next day. Soon, everyone in his class is making jokes and it shows no sign of stopping. He feels a bit picked on so he says, ‘OK, enough now – the joke’s getting old!’. No one listens, though.</a:t>
            </a:r>
          </a:p>
          <a:p>
            <a:pPr marL="0" indent="0">
              <a:buNone/>
            </a:pPr>
            <a:r>
              <a:rPr lang="en-US" sz="6000" dirty="0"/>
              <a:t> Every lunchtime, Zayn’s friends gather round him and make ‘jokes’ about how bad he is at football. Everyone laughs. No one wants him to play on their team, then Zayn’s friends steal his shoes and throw them on the roof so he can’t play at all. They keep doing this every day for a week.</a:t>
            </a:r>
          </a:p>
          <a:p>
            <a:pPr marL="0" indent="0">
              <a:buNone/>
            </a:pPr>
            <a:endParaRPr lang="en-US" sz="5999"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GB" sz="4000" spc="45" dirty="0" smtClean="0"/>
              <a:t>Bullying vs Banter scenario</a:t>
            </a:r>
            <a:endParaRPr sz="4000" spc="45" dirty="0"/>
          </a:p>
        </p:txBody>
      </p:sp>
      <p:sp>
        <p:nvSpPr>
          <p:cNvPr id="9" name="Content Placeholder 2"/>
          <p:cNvSpPr txBox="1">
            <a:spLocks/>
          </p:cNvSpPr>
          <p:nvPr/>
        </p:nvSpPr>
        <p:spPr>
          <a:xfrm>
            <a:off x="10791772" y="2075237"/>
            <a:ext cx="9305914" cy="9156734"/>
          </a:xfrm>
          <a:prstGeom prst="rect">
            <a:avLst/>
          </a:prstGeom>
        </p:spPr>
        <p:txBody>
          <a:bodyPr vert="horz" lIns="91440" tIns="45720" rIns="91440" bIns="45720" rtlCol="0">
            <a:normAutofit fontScale="70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6000" b="1" dirty="0"/>
              <a:t>Task</a:t>
            </a:r>
          </a:p>
          <a:p>
            <a:pPr marL="0" indent="0">
              <a:buNone/>
            </a:pPr>
            <a:endParaRPr lang="en-US" sz="6000" b="1" dirty="0"/>
          </a:p>
          <a:p>
            <a:pPr marL="0" indent="0">
              <a:buNone/>
            </a:pPr>
            <a:r>
              <a:rPr lang="en-US" sz="6000" dirty="0"/>
              <a:t>Read the scenario on the left and complete the following sentences.</a:t>
            </a:r>
          </a:p>
          <a:p>
            <a:pPr marL="0" indent="0">
              <a:buNone/>
            </a:pPr>
            <a:endParaRPr lang="en-US" sz="6000" dirty="0"/>
          </a:p>
          <a:p>
            <a:pPr marL="514350" indent="-514350">
              <a:buFont typeface="Arial" panose="020B0604020202020204" pitchFamily="34" charset="0"/>
              <a:buAutoNum type="arabicPeriod"/>
            </a:pPr>
            <a:r>
              <a:rPr lang="en-US" sz="6000" dirty="0"/>
              <a:t>In the first paragraph Zayn is having _______ with his friends. We know this because Zayn….</a:t>
            </a:r>
          </a:p>
          <a:p>
            <a:pPr marL="514350" indent="-514350">
              <a:buFont typeface="Arial" panose="020B0604020202020204" pitchFamily="34" charset="0"/>
              <a:buAutoNum type="arabicPeriod"/>
            </a:pPr>
            <a:r>
              <a:rPr lang="en-US" sz="6000" dirty="0"/>
              <a:t>In paragraph 2 the banter is now becoming ________. We know this because Zayn….</a:t>
            </a:r>
          </a:p>
          <a:p>
            <a:pPr marL="514350" indent="-514350">
              <a:buFont typeface="Arial" panose="020B0604020202020204" pitchFamily="34" charset="0"/>
              <a:buAutoNum type="arabicPeriod"/>
            </a:pPr>
            <a:r>
              <a:rPr lang="en-US" sz="6000" dirty="0"/>
              <a:t>In the third paragraph Zayn is definitely a victim of ______ because his friends actions were ________ and _________.</a:t>
            </a:r>
          </a:p>
          <a:p>
            <a:pPr marL="514350" indent="-514350">
              <a:buFont typeface="Arial" panose="020B0604020202020204" pitchFamily="34" charset="0"/>
              <a:buAutoNum type="arabicPeriod"/>
            </a:pPr>
            <a:r>
              <a:rPr lang="en-US" sz="6000" dirty="0"/>
              <a:t>The type of bullying Zayn is a victim of is…..</a:t>
            </a:r>
          </a:p>
          <a:p>
            <a:pPr marL="0" indent="0">
              <a:buFont typeface="Arial" panose="020B0604020202020204" pitchFamily="34" charset="0"/>
              <a:buNone/>
            </a:pPr>
            <a:endParaRPr lang="en-US" sz="5999" b="1" dirty="0"/>
          </a:p>
        </p:txBody>
      </p:sp>
    </p:spTree>
    <p:extLst>
      <p:ext uri="{BB962C8B-B14F-4D97-AF65-F5344CB8AC3E}">
        <p14:creationId xmlns:p14="http://schemas.microsoft.com/office/powerpoint/2010/main" val="306230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6000" b="1" dirty="0" smtClean="0"/>
              <a:t>“What did you write for each answer?”</a:t>
            </a:r>
            <a:endParaRPr lang="en-US" sz="6000" b="1" dirty="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Bullying vs Banter</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1142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8500"/>
          </a:xfrm>
        </p:spPr>
        <p:txBody>
          <a:bodyPr>
            <a:normAutofit fontScale="92500" lnSpcReduction="20000"/>
          </a:bodyPr>
          <a:lstStyle/>
          <a:p>
            <a:pPr marL="0" indent="0">
              <a:buNone/>
            </a:pPr>
            <a:r>
              <a:rPr lang="en-US" sz="5999" dirty="0" smtClean="0"/>
              <a:t>Banter is part of every friendship. However it is important to make sure banter is always positive and remains a joke without anyone being hurt or upset due to a comment.</a:t>
            </a:r>
          </a:p>
          <a:p>
            <a:pPr marL="0" indent="0">
              <a:buNone/>
            </a:pPr>
            <a:endParaRPr lang="en-US" sz="5999" dirty="0"/>
          </a:p>
          <a:p>
            <a:pPr marL="0" indent="0">
              <a:buNone/>
            </a:pPr>
            <a:r>
              <a:rPr lang="en-US" sz="5999" dirty="0" smtClean="0"/>
              <a:t>All types of bullying is wrong. It is also wrong to try to hide bullying as banter.</a:t>
            </a:r>
          </a:p>
          <a:p>
            <a:pPr marL="0" indent="0">
              <a:buNone/>
            </a:pPr>
            <a:endParaRPr lang="en-US" sz="5999" dirty="0"/>
          </a:p>
          <a:p>
            <a:pPr marL="0" indent="0">
              <a:buNone/>
            </a:pPr>
            <a:r>
              <a:rPr lang="en-US" sz="5999" dirty="0" smtClean="0"/>
              <a:t>Don’t forget it is not banter if a person does not find it funny or it hurts their feelings</a:t>
            </a:r>
            <a:endParaRPr lang="en-US" sz="5999" dirty="0"/>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Reflection</a:t>
            </a:r>
            <a:endParaRPr sz="4000" spc="45" dirty="0"/>
          </a:p>
        </p:txBody>
      </p:sp>
      <p:pic>
        <p:nvPicPr>
          <p:cNvPr id="9" name="Picture 8"/>
          <p:cNvPicPr>
            <a:picLocks noChangeAspect="1"/>
          </p:cNvPicPr>
          <p:nvPr/>
        </p:nvPicPr>
        <p:blipFill>
          <a:blip r:embed="rId4"/>
          <a:stretch>
            <a:fillRect/>
          </a:stretch>
        </p:blipFill>
        <p:spPr>
          <a:xfrm>
            <a:off x="12260486" y="2630339"/>
            <a:ext cx="7092513" cy="7246475"/>
          </a:xfrm>
          <a:prstGeom prst="rect">
            <a:avLst/>
          </a:prstGeom>
        </p:spPr>
      </p:pic>
    </p:spTree>
    <p:extLst>
      <p:ext uri="{BB962C8B-B14F-4D97-AF65-F5344CB8AC3E}">
        <p14:creationId xmlns:p14="http://schemas.microsoft.com/office/powerpoint/2010/main" val="266812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19" name="Title 1"/>
          <p:cNvSpPr>
            <a:spLocks noGrp="1"/>
          </p:cNvSpPr>
          <p:nvPr>
            <p:ph type="title"/>
          </p:nvPr>
        </p:nvSpPr>
        <p:spPr>
          <a:xfrm>
            <a:off x="622294" y="671860"/>
            <a:ext cx="11877856" cy="1325471"/>
          </a:xfrm>
        </p:spPr>
        <p:txBody>
          <a:bodyPr>
            <a:normAutofit/>
          </a:bodyPr>
          <a:lstStyle/>
          <a:p>
            <a:r>
              <a:rPr lang="en-GB" sz="7999" dirty="0"/>
              <a:t>Support</a:t>
            </a:r>
          </a:p>
        </p:txBody>
      </p:sp>
      <p:sp>
        <p:nvSpPr>
          <p:cNvPr id="26" name="Content Placeholder 2"/>
          <p:cNvSpPr txBox="1">
            <a:spLocks/>
          </p:cNvSpPr>
          <p:nvPr/>
        </p:nvSpPr>
        <p:spPr>
          <a:xfrm>
            <a:off x="790287" y="2497499"/>
            <a:ext cx="18593300" cy="1477970"/>
          </a:xfrm>
          <a:prstGeom prst="rect">
            <a:avLst/>
          </a:prstGeom>
        </p:spPr>
        <p:txBody>
          <a:bodyPr vert="horz" lIns="91433" tIns="45717" rIns="91433" bIns="45717"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1507776">
              <a:buNone/>
            </a:pPr>
            <a:r>
              <a:rPr lang="en-US" sz="7200" dirty="0"/>
              <a:t>If you ever need support about bullying for yourself or a friend you can find it here:</a:t>
            </a:r>
          </a:p>
        </p:txBody>
      </p:sp>
      <p:pic>
        <p:nvPicPr>
          <p:cNvPr id="27" name="Picture 26"/>
          <p:cNvPicPr>
            <a:picLocks noChangeAspect="1"/>
          </p:cNvPicPr>
          <p:nvPr/>
        </p:nvPicPr>
        <p:blipFill>
          <a:blip r:embed="rId4"/>
          <a:stretch>
            <a:fillRect/>
          </a:stretch>
        </p:blipFill>
        <p:spPr>
          <a:xfrm>
            <a:off x="790286" y="4616012"/>
            <a:ext cx="7922618" cy="5312972"/>
          </a:xfrm>
          <a:prstGeom prst="rect">
            <a:avLst/>
          </a:prstGeom>
        </p:spPr>
      </p:pic>
      <p:pic>
        <p:nvPicPr>
          <p:cNvPr id="28" name="Picture 27"/>
          <p:cNvPicPr>
            <a:picLocks noChangeAspect="1"/>
          </p:cNvPicPr>
          <p:nvPr/>
        </p:nvPicPr>
        <p:blipFill>
          <a:blip r:embed="rId5"/>
          <a:stretch>
            <a:fillRect/>
          </a:stretch>
        </p:blipFill>
        <p:spPr>
          <a:xfrm>
            <a:off x="9169477" y="4290594"/>
            <a:ext cx="3564664" cy="2372122"/>
          </a:xfrm>
          <a:prstGeom prst="rect">
            <a:avLst/>
          </a:prstGeom>
        </p:spPr>
      </p:pic>
      <p:pic>
        <p:nvPicPr>
          <p:cNvPr id="29" name="Picture 28"/>
          <p:cNvPicPr>
            <a:picLocks noChangeAspect="1"/>
          </p:cNvPicPr>
          <p:nvPr/>
        </p:nvPicPr>
        <p:blipFill>
          <a:blip r:embed="rId6"/>
          <a:stretch>
            <a:fillRect/>
          </a:stretch>
        </p:blipFill>
        <p:spPr>
          <a:xfrm>
            <a:off x="9183701" y="7505327"/>
            <a:ext cx="3316449" cy="3316449"/>
          </a:xfrm>
          <a:prstGeom prst="rect">
            <a:avLst/>
          </a:prstGeom>
        </p:spPr>
      </p:pic>
      <p:sp>
        <p:nvSpPr>
          <p:cNvPr id="30" name="TextBox 29"/>
          <p:cNvSpPr txBox="1"/>
          <p:nvPr/>
        </p:nvSpPr>
        <p:spPr>
          <a:xfrm>
            <a:off x="13305958" y="4225725"/>
            <a:ext cx="3370364" cy="3046219"/>
          </a:xfrm>
          <a:prstGeom prst="rect">
            <a:avLst/>
          </a:prstGeom>
          <a:noFill/>
        </p:spPr>
        <p:txBody>
          <a:bodyPr wrap="square" rtlCol="0">
            <a:spAutoFit/>
          </a:bodyPr>
          <a:lstStyle/>
          <a:p>
            <a:pPr defTabSz="457179"/>
            <a:r>
              <a:rPr lang="en-US" sz="3199" dirty="0">
                <a:solidFill>
                  <a:srgbClr val="2A2C65"/>
                </a:solidFill>
                <a:latin typeface="Calibri" panose="020F0502020204030204" pitchFamily="34" charset="0"/>
                <a:cs typeface="Calibri" panose="020F0502020204030204" pitchFamily="34" charset="0"/>
              </a:rPr>
              <a:t>Childline.org.uk</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Call – 08001111</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Email or chat online for support</a:t>
            </a:r>
            <a:endParaRPr lang="en-GB" sz="3199"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12871253" y="7659258"/>
            <a:ext cx="6512333" cy="3538533"/>
          </a:xfrm>
          <a:prstGeom prst="rect">
            <a:avLst/>
          </a:prstGeom>
          <a:noFill/>
        </p:spPr>
        <p:txBody>
          <a:bodyPr wrap="square" rtlCol="0">
            <a:spAutoFit/>
          </a:bodyPr>
          <a:lstStyle/>
          <a:p>
            <a:pPr defTabSz="457179"/>
            <a:r>
              <a:rPr lang="en-US" sz="3199" dirty="0">
                <a:solidFill>
                  <a:srgbClr val="2A2C65"/>
                </a:solidFill>
                <a:latin typeface="Calibri" panose="020F0502020204030204" pitchFamily="34" charset="0"/>
                <a:cs typeface="Calibri" panose="020F0502020204030204" pitchFamily="34" charset="0"/>
              </a:rPr>
              <a:t>Themix.org.uk</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You can email or have one-to-chat online.</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3199"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2557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07" y="1751731"/>
            <a:ext cx="9311894" cy="9311894"/>
          </a:xfrm>
          <a:prstGeom prst="rect">
            <a:avLst/>
          </a:prstGeom>
        </p:spPr>
      </p:pic>
      <p:sp>
        <p:nvSpPr>
          <p:cNvPr id="20" name="TextBox 19"/>
          <p:cNvSpPr txBox="1"/>
          <p:nvPr/>
        </p:nvSpPr>
        <p:spPr>
          <a:xfrm>
            <a:off x="164450" y="114301"/>
            <a:ext cx="10741770" cy="2122376"/>
          </a:xfrm>
          <a:prstGeom prst="rect">
            <a:avLst/>
          </a:prstGeom>
          <a:noFill/>
        </p:spPr>
        <p:txBody>
          <a:bodyPr wrap="square" rtlCol="0">
            <a:spAutoFit/>
          </a:bodyPr>
          <a:lstStyle/>
          <a:p>
            <a:pPr algn="ctr" defTabSz="457157">
              <a:defRPr/>
            </a:pPr>
            <a:r>
              <a:rPr lang="en-GB" sz="6596" u="sng" dirty="0">
                <a:solidFill>
                  <a:prstClr val="black"/>
                </a:solidFill>
                <a:latin typeface="Comic Sans MS" panose="030F0702030302020204" pitchFamily="66" charset="0"/>
              </a:rPr>
              <a:t>Secure your Relationships: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28" name="Rounded Rectangle 27"/>
          <p:cNvSpPr/>
          <p:nvPr/>
        </p:nvSpPr>
        <p:spPr>
          <a:xfrm>
            <a:off x="959161" y="2617325"/>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makes a good friend?</a:t>
            </a:r>
          </a:p>
        </p:txBody>
      </p:sp>
      <p:sp>
        <p:nvSpPr>
          <p:cNvPr id="29" name="Rounded Rectangle 28"/>
          <p:cNvSpPr/>
          <p:nvPr/>
        </p:nvSpPr>
        <p:spPr>
          <a:xfrm>
            <a:off x="4165312" y="2668878"/>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peer pressure?</a:t>
            </a:r>
          </a:p>
        </p:txBody>
      </p:sp>
      <p:sp>
        <p:nvSpPr>
          <p:cNvPr id="30" name="Rounded Rectangle 29"/>
          <p:cNvSpPr/>
          <p:nvPr/>
        </p:nvSpPr>
        <p:spPr>
          <a:xfrm>
            <a:off x="7371462" y="2627164"/>
            <a:ext cx="2384308" cy="166210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the difference between bullying and banter?</a:t>
            </a:r>
          </a:p>
        </p:txBody>
      </p:sp>
      <p:sp>
        <p:nvSpPr>
          <p:cNvPr id="31" name="Rounded Rectangle 30"/>
          <p:cNvSpPr/>
          <p:nvPr/>
        </p:nvSpPr>
        <p:spPr>
          <a:xfrm>
            <a:off x="10577613" y="2617323"/>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Are online friendship safe?</a:t>
            </a:r>
          </a:p>
        </p:txBody>
      </p:sp>
      <p:sp>
        <p:nvSpPr>
          <p:cNvPr id="32" name="Rounded Rectangle 31"/>
          <p:cNvSpPr/>
          <p:nvPr/>
        </p:nvSpPr>
        <p:spPr>
          <a:xfrm>
            <a:off x="13888503" y="2649231"/>
            <a:ext cx="2497720"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cyberbullying?</a:t>
            </a:r>
          </a:p>
        </p:txBody>
      </p:sp>
      <p:sp>
        <p:nvSpPr>
          <p:cNvPr id="33" name="Rounded Rectangle 32"/>
          <p:cNvSpPr/>
          <p:nvPr/>
        </p:nvSpPr>
        <p:spPr>
          <a:xfrm>
            <a:off x="17312804" y="264755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are stereotypes?</a:t>
            </a:r>
          </a:p>
        </p:txBody>
      </p:sp>
      <p:sp>
        <p:nvSpPr>
          <p:cNvPr id="34" name="Content Placeholder 2"/>
          <p:cNvSpPr txBox="1">
            <a:spLocks/>
          </p:cNvSpPr>
          <p:nvPr/>
        </p:nvSpPr>
        <p:spPr>
          <a:xfrm>
            <a:off x="290062" y="5150691"/>
            <a:ext cx="1117075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199" b="1" dirty="0">
                <a:solidFill>
                  <a:prstClr val="black"/>
                </a:solidFill>
                <a:latin typeface="Comic Sans MS"/>
              </a:rPr>
              <a:t>Today we will look at:</a:t>
            </a: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What is </a:t>
            </a:r>
            <a:r>
              <a:rPr lang="en-US" sz="3199" b="1" dirty="0" smtClean="0">
                <a:solidFill>
                  <a:prstClr val="black"/>
                </a:solidFill>
                <a:latin typeface="Comic Sans MS"/>
              </a:rPr>
              <a:t>the difference between bullying and banter</a:t>
            </a:r>
            <a:endParaRPr lang="en-US" sz="3199" b="1" dirty="0">
              <a:solidFill>
                <a:prstClr val="black"/>
              </a:solidFill>
              <a:latin typeface="Comic Sans MS"/>
            </a:endParaRP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This includes:</a:t>
            </a:r>
          </a:p>
          <a:p>
            <a:pPr marL="228578" indent="-228578" defTabSz="914326">
              <a:lnSpc>
                <a:spcPct val="110000"/>
              </a:lnSpc>
              <a:spcBef>
                <a:spcPts val="1001"/>
              </a:spcBef>
              <a:buFontTx/>
              <a:buChar char="-"/>
              <a:defRPr/>
            </a:pPr>
            <a:r>
              <a:rPr lang="en-US" sz="3199" b="1" dirty="0" smtClean="0">
                <a:solidFill>
                  <a:prstClr val="black"/>
                </a:solidFill>
                <a:latin typeface="Comic Sans MS"/>
              </a:rPr>
              <a:t>Definitions of bullying and banter</a:t>
            </a:r>
          </a:p>
          <a:p>
            <a:pPr marL="228578" indent="-228578" defTabSz="914326">
              <a:lnSpc>
                <a:spcPct val="110000"/>
              </a:lnSpc>
              <a:spcBef>
                <a:spcPts val="1001"/>
              </a:spcBef>
              <a:buFontTx/>
              <a:buChar char="-"/>
              <a:defRPr/>
            </a:pPr>
            <a:r>
              <a:rPr lang="en-US" sz="3199" b="1" dirty="0" smtClean="0">
                <a:solidFill>
                  <a:prstClr val="black"/>
                </a:solidFill>
                <a:latin typeface="Comic Sans MS"/>
              </a:rPr>
              <a:t>Types of bullying</a:t>
            </a:r>
          </a:p>
          <a:p>
            <a:pPr marL="228578" indent="-228578" defTabSz="914326">
              <a:lnSpc>
                <a:spcPct val="110000"/>
              </a:lnSpc>
              <a:spcBef>
                <a:spcPts val="1001"/>
              </a:spcBef>
              <a:buFontTx/>
              <a:buChar char="-"/>
              <a:defRPr/>
            </a:pPr>
            <a:r>
              <a:rPr lang="en-US" sz="3199" b="1" dirty="0" smtClean="0">
                <a:solidFill>
                  <a:prstClr val="black"/>
                </a:solidFill>
                <a:latin typeface="Comic Sans MS"/>
              </a:rPr>
              <a:t>Understand the difference between bullying and banter</a:t>
            </a:r>
          </a:p>
          <a:p>
            <a:pPr marL="0" indent="0" defTabSz="914326">
              <a:lnSpc>
                <a:spcPct val="110000"/>
              </a:lnSpc>
              <a:spcBef>
                <a:spcPts val="1001"/>
              </a:spcBef>
              <a:buNone/>
              <a:defRPr/>
            </a:pPr>
            <a:endParaRPr lang="en-US" sz="3199" b="1" dirty="0">
              <a:solidFill>
                <a:prstClr val="black"/>
              </a:solidFill>
              <a:latin typeface="Comic Sans MS"/>
            </a:endParaRPr>
          </a:p>
        </p:txBody>
      </p:sp>
      <p:sp>
        <p:nvSpPr>
          <p:cNvPr id="14" name="Content Placeholder 2"/>
          <p:cNvSpPr txBox="1">
            <a:spLocks/>
          </p:cNvSpPr>
          <p:nvPr/>
        </p:nvSpPr>
        <p:spPr>
          <a:xfrm>
            <a:off x="11995995" y="5105202"/>
            <a:ext cx="770778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26">
              <a:lnSpc>
                <a:spcPct val="110000"/>
              </a:lnSpc>
              <a:spcBef>
                <a:spcPts val="1001"/>
              </a:spcBef>
              <a:buNone/>
              <a:defRPr/>
            </a:pPr>
            <a:endParaRPr lang="en-US" sz="3600" b="1" dirty="0">
              <a:solidFill>
                <a:prstClr val="black"/>
              </a:solidFill>
              <a:latin typeface="Comic Sans MS"/>
            </a:endParaRPr>
          </a:p>
          <a:p>
            <a:pPr marL="0" indent="0" defTabSz="914326">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1530746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lnSpcReduction="10000"/>
          </a:bodyPr>
          <a:lstStyle/>
          <a:p>
            <a:pPr marL="0" indent="0">
              <a:buNone/>
            </a:pPr>
            <a:r>
              <a:rPr lang="en-US" sz="6000" dirty="0"/>
              <a:t>Bullying is “repeated negative </a:t>
            </a:r>
            <a:r>
              <a:rPr lang="en-US" sz="6000" dirty="0" err="1"/>
              <a:t>behaviour</a:t>
            </a:r>
            <a:r>
              <a:rPr lang="en-US" sz="6000" dirty="0"/>
              <a:t> that is intended to make others feel upset, uncomfortable or </a:t>
            </a:r>
            <a:r>
              <a:rPr lang="en-US" sz="6000" dirty="0" smtClean="0"/>
              <a:t>unsafe”</a:t>
            </a:r>
          </a:p>
          <a:p>
            <a:pPr marL="0" indent="0">
              <a:buNone/>
            </a:pPr>
            <a:endParaRPr lang="en-US" sz="6000" dirty="0"/>
          </a:p>
          <a:p>
            <a:pPr marL="0" indent="0">
              <a:buNone/>
            </a:pPr>
            <a:r>
              <a:rPr lang="en-US" sz="6000" dirty="0" smtClean="0"/>
              <a:t>Banter is “</a:t>
            </a:r>
            <a:r>
              <a:rPr lang="en-US" sz="6000" dirty="0"/>
              <a:t>playful and friendly exchange of teasing </a:t>
            </a:r>
            <a:r>
              <a:rPr lang="en-US" sz="6000" dirty="0" smtClean="0"/>
              <a:t>remarks” However the joke must include the person receiving the banter and not be hurtful or include something they may feel insecure about.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9" name="Picture 8"/>
          <p:cNvPicPr>
            <a:picLocks noChangeAspect="1"/>
          </p:cNvPicPr>
          <p:nvPr/>
        </p:nvPicPr>
        <p:blipFill>
          <a:blip r:embed="rId4"/>
          <a:stretch>
            <a:fillRect/>
          </a:stretch>
        </p:blipFill>
        <p:spPr>
          <a:xfrm>
            <a:off x="12260486" y="2630339"/>
            <a:ext cx="7092513" cy="7246475"/>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62500" lnSpcReduction="20000"/>
          </a:bodyPr>
          <a:lstStyle/>
          <a:p>
            <a:pPr marL="0" indent="0">
              <a:buNone/>
            </a:pPr>
            <a:r>
              <a:rPr lang="en-US" sz="6000" dirty="0" smtClean="0"/>
              <a:t>We are learning this because:</a:t>
            </a:r>
          </a:p>
          <a:p>
            <a:pPr marL="0" indent="0">
              <a:buNone/>
            </a:pPr>
            <a:endParaRPr lang="en-US" sz="6000" dirty="0"/>
          </a:p>
          <a:p>
            <a:pPr marL="1143000" indent="-1143000">
              <a:buAutoNum type="arabicPeriod"/>
            </a:pPr>
            <a:r>
              <a:rPr lang="en-US" sz="6000" dirty="0" smtClean="0"/>
              <a:t>Links to the Golden Thread of “</a:t>
            </a:r>
            <a:r>
              <a:rPr lang="en-US" sz="6000" b="1" dirty="0" smtClean="0"/>
              <a:t>Secure your relationships”. </a:t>
            </a:r>
            <a:r>
              <a:rPr lang="en-US" sz="6000" dirty="0" smtClean="0"/>
              <a:t>Knowing the difference between bullying and banter will help how you interact with friends in and outside of school and be a good friend</a:t>
            </a:r>
          </a:p>
          <a:p>
            <a:pPr marL="1143000" indent="-1143000">
              <a:buAutoNum type="arabicPeriod"/>
            </a:pPr>
            <a:r>
              <a:rPr lang="en-US" sz="6000" b="1" dirty="0" smtClean="0"/>
              <a:t>Individual Liberty</a:t>
            </a:r>
            <a:r>
              <a:rPr lang="en-US" sz="6000" dirty="0" smtClean="0"/>
              <a:t> is a British Value and no one should feel like they cannot be themselves due to how others may treat them</a:t>
            </a:r>
          </a:p>
          <a:p>
            <a:pPr marL="1143000" indent="-1143000">
              <a:buAutoNum type="arabicPeriod"/>
            </a:pPr>
            <a:r>
              <a:rPr lang="en-US" sz="6000" b="1" dirty="0" smtClean="0"/>
              <a:t>Article </a:t>
            </a:r>
            <a:r>
              <a:rPr lang="en-US" sz="6000" b="1" dirty="0"/>
              <a:t>2</a:t>
            </a:r>
            <a:r>
              <a:rPr lang="en-US" sz="6000" dirty="0" smtClean="0"/>
              <a:t> of the UN Rights of a Child state children should never be treated unfairly. Bullies do not treat people fairly and take away this right.</a:t>
            </a:r>
          </a:p>
          <a:p>
            <a:pPr marL="1143000" indent="-1143000">
              <a:buAutoNum type="arabicPeriod"/>
            </a:pPr>
            <a:r>
              <a:rPr lang="en-US" sz="6000" dirty="0" smtClean="0"/>
              <a:t>No one should be bullied for identifying with one or more of the protected characteristics. Protected characteristics are there so people are not treated differently.</a:t>
            </a:r>
          </a:p>
          <a:p>
            <a:pPr marL="1143000" indent="-1143000">
              <a:buAutoNum type="arabicPeriod"/>
            </a:pPr>
            <a:endParaRPr lang="en-US" sz="6000" dirty="0" smtClean="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rotWithShape="1">
          <a:blip r:embed="rId4"/>
          <a:srcRect l="60631" t="44400" r="6295" b="36700"/>
          <a:stretch/>
        </p:blipFill>
        <p:spPr>
          <a:xfrm>
            <a:off x="12423709" y="1801640"/>
            <a:ext cx="6048672" cy="1944216"/>
          </a:xfrm>
          <a:prstGeom prst="rect">
            <a:avLst/>
          </a:prstGeom>
        </p:spPr>
      </p:pic>
      <p:pic>
        <p:nvPicPr>
          <p:cNvPr id="9" name="Picture 8"/>
          <p:cNvPicPr>
            <a:picLocks noChangeAspect="1"/>
          </p:cNvPicPr>
          <p:nvPr/>
        </p:nvPicPr>
        <p:blipFill rotWithShape="1">
          <a:blip r:embed="rId5"/>
          <a:srcRect l="49213" t="20601" r="36219" b="59099"/>
          <a:stretch/>
        </p:blipFill>
        <p:spPr>
          <a:xfrm>
            <a:off x="13890421" y="3672287"/>
            <a:ext cx="3101823" cy="2431159"/>
          </a:xfrm>
          <a:prstGeom prst="rect">
            <a:avLst/>
          </a:prstGeom>
        </p:spPr>
      </p:pic>
      <p:grpSp>
        <p:nvGrpSpPr>
          <p:cNvPr id="11" name="Group 10">
            <a:extLst>
              <a:ext uri="{FF2B5EF4-FFF2-40B4-BE49-F238E27FC236}">
                <a16:creationId xmlns:a16="http://schemas.microsoft.com/office/drawing/2014/main" id="{3223EBB9-3A7F-C565-EAA7-0BB380AF50A5}"/>
              </a:ext>
            </a:extLst>
          </p:cNvPr>
          <p:cNvGrpSpPr/>
          <p:nvPr/>
        </p:nvGrpSpPr>
        <p:grpSpPr>
          <a:xfrm>
            <a:off x="13787238" y="6121793"/>
            <a:ext cx="3788217" cy="2367760"/>
            <a:chOff x="3539766" y="641202"/>
            <a:chExt cx="3708683" cy="1638445"/>
          </a:xfrm>
        </p:grpSpPr>
        <p:sp>
          <p:nvSpPr>
            <p:cNvPr id="12" name="Freeform 11">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3" name="TextBox 12">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4" name="TextBox 13">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6">
            <a:extLst>
              <a:ext uri="{28A0092B-C50C-407E-A947-70E740481C1C}">
                <a14:useLocalDpi xmlns:a14="http://schemas.microsoft.com/office/drawing/2010/main" val="0"/>
              </a:ext>
            </a:extLst>
          </a:blip>
          <a:srcRect l="4715" t="5715" r="44774" b="69518"/>
          <a:stretch/>
        </p:blipFill>
        <p:spPr>
          <a:xfrm>
            <a:off x="13494590" y="8766182"/>
            <a:ext cx="4633962" cy="1606440"/>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There are different types of bullying.</a:t>
            </a:r>
          </a:p>
          <a:p>
            <a:pPr marL="0" indent="0">
              <a:buNone/>
            </a:pPr>
            <a:endParaRPr lang="en-US" sz="6000" dirty="0"/>
          </a:p>
          <a:p>
            <a:pPr marL="0" indent="0">
              <a:buNone/>
            </a:pPr>
            <a:r>
              <a:rPr lang="en-US" sz="6000" dirty="0" smtClean="0"/>
              <a:t>The types of bullying are:</a:t>
            </a:r>
          </a:p>
          <a:p>
            <a:pPr marL="1143000" indent="-1143000">
              <a:buAutoNum type="arabicPeriod"/>
            </a:pPr>
            <a:r>
              <a:rPr lang="en-US" sz="6000" dirty="0" smtClean="0"/>
              <a:t>Verbal bullying</a:t>
            </a:r>
          </a:p>
          <a:p>
            <a:pPr marL="1143000" indent="-1143000">
              <a:buAutoNum type="arabicPeriod"/>
            </a:pPr>
            <a:r>
              <a:rPr lang="en-US" sz="6000" dirty="0" smtClean="0"/>
              <a:t>Indirect bullying</a:t>
            </a:r>
          </a:p>
          <a:p>
            <a:pPr marL="1143000" indent="-1143000">
              <a:buAutoNum type="arabicPeriod"/>
            </a:pPr>
            <a:r>
              <a:rPr lang="en-US" sz="6000" dirty="0" smtClean="0"/>
              <a:t>Physical bullying</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bullying</a:t>
            </a:r>
            <a:endParaRPr sz="4000" spc="45" dirty="0"/>
          </a:p>
        </p:txBody>
      </p:sp>
      <p:pic>
        <p:nvPicPr>
          <p:cNvPr id="9" name="Picture 8"/>
          <p:cNvPicPr>
            <a:picLocks noChangeAspect="1"/>
          </p:cNvPicPr>
          <p:nvPr/>
        </p:nvPicPr>
        <p:blipFill>
          <a:blip r:embed="rId4"/>
          <a:stretch>
            <a:fillRect/>
          </a:stretch>
        </p:blipFill>
        <p:spPr>
          <a:xfrm>
            <a:off x="12260486" y="2630339"/>
            <a:ext cx="7092513" cy="7246475"/>
          </a:xfrm>
          <a:prstGeom prst="rect">
            <a:avLst/>
          </a:prstGeom>
        </p:spPr>
      </p:pic>
    </p:spTree>
    <p:extLst>
      <p:ext uri="{BB962C8B-B14F-4D97-AF65-F5344CB8AC3E}">
        <p14:creationId xmlns:p14="http://schemas.microsoft.com/office/powerpoint/2010/main" val="254411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8277809" cy="1557843"/>
          </a:xfrm>
        </p:spPr>
        <p:txBody>
          <a:bodyPr>
            <a:normAutofit fontScale="92500" lnSpcReduction="10000"/>
          </a:bodyPr>
          <a:lstStyle/>
          <a:p>
            <a:pPr marL="0" indent="0">
              <a:buNone/>
            </a:pPr>
            <a:r>
              <a:rPr lang="en-US" sz="5999" dirty="0" smtClean="0"/>
              <a:t>With the person next to you discuss which definition links to each type of bullying</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Bullying</a:t>
            </a:r>
            <a:endParaRPr sz="4000" spc="45" dirty="0"/>
          </a:p>
        </p:txBody>
      </p:sp>
      <p:sp>
        <p:nvSpPr>
          <p:cNvPr id="11" name="Content Placeholder 2"/>
          <p:cNvSpPr txBox="1">
            <a:spLocks/>
          </p:cNvSpPr>
          <p:nvPr/>
        </p:nvSpPr>
        <p:spPr>
          <a:xfrm>
            <a:off x="821593" y="5165580"/>
            <a:ext cx="7000803" cy="1005443"/>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Verbal Bullying</a:t>
            </a:r>
            <a:endParaRPr lang="en-US" sz="5999" dirty="0"/>
          </a:p>
        </p:txBody>
      </p:sp>
      <p:sp>
        <p:nvSpPr>
          <p:cNvPr id="12" name="Content Placeholder 2"/>
          <p:cNvSpPr txBox="1">
            <a:spLocks/>
          </p:cNvSpPr>
          <p:nvPr/>
        </p:nvSpPr>
        <p:spPr>
          <a:xfrm>
            <a:off x="821594" y="7191426"/>
            <a:ext cx="7000803" cy="1005443"/>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Indirect Bullying</a:t>
            </a:r>
            <a:endParaRPr lang="en-US" sz="5999" dirty="0"/>
          </a:p>
        </p:txBody>
      </p:sp>
      <p:sp>
        <p:nvSpPr>
          <p:cNvPr id="13" name="Content Placeholder 2"/>
          <p:cNvSpPr txBox="1">
            <a:spLocks/>
          </p:cNvSpPr>
          <p:nvPr/>
        </p:nvSpPr>
        <p:spPr>
          <a:xfrm>
            <a:off x="821594" y="9401138"/>
            <a:ext cx="7000803" cy="1005443"/>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Physical Bullying</a:t>
            </a:r>
            <a:endParaRPr lang="en-US" sz="5999" dirty="0"/>
          </a:p>
        </p:txBody>
      </p:sp>
      <p:sp>
        <p:nvSpPr>
          <p:cNvPr id="15" name="Content Placeholder 2"/>
          <p:cNvSpPr txBox="1">
            <a:spLocks/>
          </p:cNvSpPr>
          <p:nvPr/>
        </p:nvSpPr>
        <p:spPr>
          <a:xfrm>
            <a:off x="11204178" y="4537824"/>
            <a:ext cx="7000803" cy="1005443"/>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The repeated negative use of body contact to intentionally hurt others</a:t>
            </a:r>
            <a:endParaRPr lang="en-US" sz="5999" dirty="0"/>
          </a:p>
        </p:txBody>
      </p:sp>
      <p:sp>
        <p:nvSpPr>
          <p:cNvPr id="16" name="Content Placeholder 2"/>
          <p:cNvSpPr txBox="1">
            <a:spLocks/>
          </p:cNvSpPr>
          <p:nvPr/>
        </p:nvSpPr>
        <p:spPr>
          <a:xfrm>
            <a:off x="11204178" y="8918089"/>
            <a:ext cx="7416824" cy="1685582"/>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Repeated negative use of actions which are neither physical or verbal to intentionally hurt others. An example is spreading </a:t>
            </a:r>
            <a:r>
              <a:rPr lang="en-US" sz="5999" dirty="0" err="1" smtClean="0"/>
              <a:t>rumours</a:t>
            </a:r>
            <a:endParaRPr lang="en-US" sz="5999" dirty="0"/>
          </a:p>
        </p:txBody>
      </p:sp>
      <p:sp>
        <p:nvSpPr>
          <p:cNvPr id="17" name="Content Placeholder 2"/>
          <p:cNvSpPr txBox="1">
            <a:spLocks/>
          </p:cNvSpPr>
          <p:nvPr/>
        </p:nvSpPr>
        <p:spPr>
          <a:xfrm>
            <a:off x="11204177" y="6550560"/>
            <a:ext cx="7416825" cy="1306097"/>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The repeated negative use of speech, sign language or verbal gestures to intentionally hurt others</a:t>
            </a:r>
            <a:endParaRPr lang="en-US" sz="5999" dirty="0"/>
          </a:p>
        </p:txBody>
      </p:sp>
      <p:cxnSp>
        <p:nvCxnSpPr>
          <p:cNvPr id="19" name="Straight Arrow Connector 18"/>
          <p:cNvCxnSpPr/>
          <p:nvPr/>
        </p:nvCxnSpPr>
        <p:spPr>
          <a:xfrm>
            <a:off x="5584533" y="5668301"/>
            <a:ext cx="5619644" cy="15892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974623" y="4813402"/>
            <a:ext cx="5229554" cy="5066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49118" y="7609744"/>
            <a:ext cx="5667464" cy="22700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00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There are different types of bullying.</a:t>
            </a:r>
          </a:p>
          <a:p>
            <a:pPr marL="0" indent="0">
              <a:buNone/>
            </a:pPr>
            <a:endParaRPr lang="en-US" sz="6000" dirty="0"/>
          </a:p>
          <a:p>
            <a:pPr marL="0" indent="0">
              <a:buNone/>
            </a:pPr>
            <a:r>
              <a:rPr lang="en-US" sz="6000" dirty="0" smtClean="0"/>
              <a:t>The types of bullying are:</a:t>
            </a:r>
          </a:p>
          <a:p>
            <a:pPr marL="1143000" indent="-1143000">
              <a:buAutoNum type="arabicPeriod"/>
            </a:pPr>
            <a:r>
              <a:rPr lang="en-US" sz="6000" dirty="0" smtClean="0"/>
              <a:t>Verbal bullying</a:t>
            </a:r>
          </a:p>
          <a:p>
            <a:pPr marL="1143000" indent="-1143000">
              <a:buAutoNum type="arabicPeriod"/>
            </a:pPr>
            <a:r>
              <a:rPr lang="en-US" sz="6000" dirty="0" smtClean="0"/>
              <a:t>Indirect bullying</a:t>
            </a:r>
          </a:p>
          <a:p>
            <a:pPr marL="1143000" indent="-1143000">
              <a:buAutoNum type="arabicPeriod"/>
            </a:pPr>
            <a:r>
              <a:rPr lang="en-US" sz="6000" dirty="0" smtClean="0"/>
              <a:t>Physical bullying</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bullying</a:t>
            </a:r>
            <a:endParaRPr sz="4000" spc="45" dirty="0"/>
          </a:p>
        </p:txBody>
      </p:sp>
      <p:sp>
        <p:nvSpPr>
          <p:cNvPr id="11" name="Content Placeholder 2"/>
          <p:cNvSpPr txBox="1">
            <a:spLocks/>
          </p:cNvSpPr>
          <p:nvPr/>
        </p:nvSpPr>
        <p:spPr>
          <a:xfrm>
            <a:off x="11847495" y="3278411"/>
            <a:ext cx="8230636" cy="9591979"/>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p>
          <a:p>
            <a:pPr marL="0" indent="0">
              <a:buFont typeface="Arial" panose="020B0604020202020204" pitchFamily="34" charset="0"/>
              <a:buNone/>
            </a:pPr>
            <a:endParaRPr lang="en-US" sz="6000" dirty="0"/>
          </a:p>
          <a:p>
            <a:pPr marL="0" indent="0">
              <a:buFont typeface="Arial" panose="020B0604020202020204" pitchFamily="34" charset="0"/>
              <a:buNone/>
            </a:pPr>
            <a:r>
              <a:rPr lang="en-US" sz="6000" dirty="0" smtClean="0"/>
              <a:t>Write down the types of bullying in order of what you think is most common.</a:t>
            </a:r>
            <a:endParaRPr lang="en-US" sz="5999" dirty="0"/>
          </a:p>
        </p:txBody>
      </p:sp>
    </p:spTree>
    <p:extLst>
      <p:ext uri="{BB962C8B-B14F-4D97-AF65-F5344CB8AC3E}">
        <p14:creationId xmlns:p14="http://schemas.microsoft.com/office/powerpoint/2010/main" val="91472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“what type of bullying do you think is most common?”</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bullying</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0152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F18CE-0664-4747-9A36-DB6272ADADB8}">
  <ds:schemaRefs>
    <ds:schemaRef ds:uri="http://purl.org/dc/elements/1.1/"/>
    <ds:schemaRef ds:uri="http://schemas.microsoft.com/office/2006/metadata/properties"/>
    <ds:schemaRef ds:uri="cf23988f-c488-42c3-82cd-5944801df941"/>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aa278816-03e4-4886-8c06-bbee340b154a"/>
    <ds:schemaRef ds:uri="http://www.w3.org/XML/1998/namespace"/>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3851</TotalTime>
  <Words>2017</Words>
  <Application>Microsoft Office PowerPoint</Application>
  <PresentationFormat>Custom</PresentationFormat>
  <Paragraphs>242</Paragraphs>
  <Slides>29</Slides>
  <Notes>1</Notes>
  <HiddenSlides>0</HiddenSlides>
  <MMClips>1</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29</vt:i4>
      </vt:variant>
    </vt:vector>
  </HeadingPairs>
  <TitlesOfParts>
    <vt:vector size="43" baseType="lpstr">
      <vt:lpstr>Arial</vt:lpstr>
      <vt:lpstr>Calibri</vt:lpstr>
      <vt:lpstr>Calibri Light</vt:lpstr>
      <vt:lpstr>Comic Sans MS</vt:lpstr>
      <vt:lpstr>Franklin Gothic Book</vt:lpstr>
      <vt:lpstr>Lato</vt:lpstr>
      <vt:lpstr>LondrinaSolid-Black</vt:lpstr>
      <vt:lpstr>Office Theme</vt:lpstr>
      <vt:lpstr>4_Office Theme</vt:lpstr>
      <vt:lpstr>1_Office Theme</vt:lpstr>
      <vt:lpstr>6_Office Theme</vt:lpstr>
      <vt:lpstr>7_Office Theme</vt:lpstr>
      <vt:lpstr>2_Office Theme</vt:lpstr>
      <vt:lpstr>3_Office Theme</vt:lpstr>
      <vt:lpstr>PowerPoint Presentation</vt:lpstr>
      <vt:lpstr>PowerPoint Presentation</vt:lpstr>
      <vt:lpstr>PowerPoint Presentation</vt:lpstr>
      <vt:lpstr>Tutor Time Recap</vt:lpstr>
      <vt:lpstr>Tutor Time Recap</vt:lpstr>
      <vt:lpstr>Types of bullying</vt:lpstr>
      <vt:lpstr>Types of Bullying</vt:lpstr>
      <vt:lpstr>Types of bullying</vt:lpstr>
      <vt:lpstr>Types of bullying</vt:lpstr>
      <vt:lpstr>Bullying or Banter</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It is not banter if…</vt:lpstr>
      <vt:lpstr>Video</vt:lpstr>
      <vt:lpstr>Bullying vs Banter scenarios</vt:lpstr>
      <vt:lpstr>Bullying vs Banter</vt:lpstr>
      <vt:lpstr>Bullying vs Banter scenarios</vt:lpstr>
      <vt:lpstr>Bullying vs Banter</vt:lpstr>
      <vt:lpstr>Bullying vs Banter scenario</vt:lpstr>
      <vt:lpstr>Bullying vs Banter</vt:lpstr>
      <vt:lpstr>Reflection</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185</cp:revision>
  <cp:lastPrinted>2024-09-26T14:53:48Z</cp:lastPrinted>
  <dcterms:created xsi:type="dcterms:W3CDTF">2023-01-12T15:04:44Z</dcterms:created>
  <dcterms:modified xsi:type="dcterms:W3CDTF">2025-04-14T09:41:43Z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