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854" r:id="rId6"/>
    <p:sldMasterId id="2147483890" r:id="rId7"/>
    <p:sldMasterId id="2147483902" r:id="rId8"/>
    <p:sldMasterId id="2147483914" r:id="rId9"/>
  </p:sldMasterIdLst>
  <p:notesMasterIdLst>
    <p:notesMasterId r:id="rId43"/>
  </p:notesMasterIdLst>
  <p:handoutMasterIdLst>
    <p:handoutMasterId r:id="rId44"/>
  </p:handoutMasterIdLst>
  <p:sldIdLst>
    <p:sldId id="650" r:id="rId10"/>
    <p:sldId id="712" r:id="rId11"/>
    <p:sldId id="714" r:id="rId12"/>
    <p:sldId id="545" r:id="rId13"/>
    <p:sldId id="651" r:id="rId14"/>
    <p:sldId id="573" r:id="rId15"/>
    <p:sldId id="715" r:id="rId16"/>
    <p:sldId id="716" r:id="rId17"/>
    <p:sldId id="717" r:id="rId18"/>
    <p:sldId id="718" r:id="rId19"/>
    <p:sldId id="719" r:id="rId20"/>
    <p:sldId id="720" r:id="rId21"/>
    <p:sldId id="323" r:id="rId22"/>
    <p:sldId id="494" r:id="rId23"/>
    <p:sldId id="562" r:id="rId24"/>
    <p:sldId id="703" r:id="rId25"/>
    <p:sldId id="721" r:id="rId26"/>
    <p:sldId id="675" r:id="rId27"/>
    <p:sldId id="722" r:id="rId28"/>
    <p:sldId id="723" r:id="rId29"/>
    <p:sldId id="724" r:id="rId30"/>
    <p:sldId id="707" r:id="rId31"/>
    <p:sldId id="726" r:id="rId32"/>
    <p:sldId id="727" r:id="rId33"/>
    <p:sldId id="728" r:id="rId34"/>
    <p:sldId id="713" r:id="rId35"/>
    <p:sldId id="729" r:id="rId36"/>
    <p:sldId id="730" r:id="rId37"/>
    <p:sldId id="731" r:id="rId38"/>
    <p:sldId id="732" r:id="rId39"/>
    <p:sldId id="733" r:id="rId40"/>
    <p:sldId id="734" r:id="rId41"/>
    <p:sldId id="355" r:id="rId42"/>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hi+ynzKclAvX3Fh7aUyLg==" hashData="Cp//VVrH7om7+fU+OAeThdtkjZJ7UqNNvkZEwauJeXEB8+67dMG988kPmvs5GDg/fBujcizR4PB6F1N1qvmR5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69" d="100"/>
          <a:sy n="69" d="100"/>
        </p:scale>
        <p:origin x="360" y="5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ableStyles" Target="tableStyles.xml"/><Relationship Id="rId69" Type="http://schemas.microsoft.com/office/2015/10/relationships/revisionInfo" Target="revisionInfo.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https://www.youtube.com/watch?v=3mfgHki4aqw</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6</a:t>
            </a:fld>
            <a:endParaRPr lang="en-US"/>
          </a:p>
        </p:txBody>
      </p:sp>
    </p:spTree>
    <p:extLst>
      <p:ext uri="{BB962C8B-B14F-4D97-AF65-F5344CB8AC3E}">
        <p14:creationId xmlns:p14="http://schemas.microsoft.com/office/powerpoint/2010/main" val="188515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4024358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454961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573155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586675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512580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61084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983117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009495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215737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805181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400310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598138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25321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071583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0116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60556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493670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81943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145265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478842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749620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77392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63" indent="0" algn="ctr">
              <a:buNone/>
              <a:defRPr sz="3298"/>
            </a:lvl2pPr>
            <a:lvl3pPr marL="1507724" indent="0" algn="ctr">
              <a:buNone/>
              <a:defRPr sz="2970"/>
            </a:lvl3pPr>
            <a:lvl4pPr marL="2261585" indent="0" algn="ctr">
              <a:buNone/>
              <a:defRPr sz="2638"/>
            </a:lvl4pPr>
            <a:lvl5pPr marL="3015449" indent="0" algn="ctr">
              <a:buNone/>
              <a:defRPr sz="2638"/>
            </a:lvl5pPr>
            <a:lvl6pPr marL="3769312" indent="0" algn="ctr">
              <a:buNone/>
              <a:defRPr sz="2638"/>
            </a:lvl6pPr>
            <a:lvl7pPr marL="4523172" indent="0" algn="ctr">
              <a:buNone/>
              <a:defRPr sz="2638"/>
            </a:lvl7pPr>
            <a:lvl8pPr marL="5277037" indent="0" algn="ctr">
              <a:buNone/>
              <a:defRPr sz="2638"/>
            </a:lvl8pPr>
            <a:lvl9pPr marL="603089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0391010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4320726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9"/>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70"/>
            <a:ext cx="17339786" cy="2473919"/>
          </a:xfrm>
        </p:spPr>
        <p:txBody>
          <a:bodyPr/>
          <a:lstStyle>
            <a:lvl1pPr marL="0" indent="0">
              <a:buNone/>
              <a:defRPr sz="3958">
                <a:solidFill>
                  <a:schemeClr val="tx1">
                    <a:tint val="75000"/>
                  </a:schemeClr>
                </a:solidFill>
              </a:defRPr>
            </a:lvl1pPr>
            <a:lvl2pPr marL="753863" indent="0">
              <a:buNone/>
              <a:defRPr sz="3298">
                <a:solidFill>
                  <a:schemeClr val="tx1">
                    <a:tint val="75000"/>
                  </a:schemeClr>
                </a:solidFill>
              </a:defRPr>
            </a:lvl2pPr>
            <a:lvl3pPr marL="1507724" indent="0">
              <a:buNone/>
              <a:defRPr sz="2970">
                <a:solidFill>
                  <a:schemeClr val="tx1">
                    <a:tint val="75000"/>
                  </a:schemeClr>
                </a:solidFill>
              </a:defRPr>
            </a:lvl3pPr>
            <a:lvl4pPr marL="2261585" indent="0">
              <a:buNone/>
              <a:defRPr sz="2638">
                <a:solidFill>
                  <a:schemeClr val="tx1">
                    <a:tint val="75000"/>
                  </a:schemeClr>
                </a:solidFill>
              </a:defRPr>
            </a:lvl4pPr>
            <a:lvl5pPr marL="3015449" indent="0">
              <a:buNone/>
              <a:defRPr sz="2638">
                <a:solidFill>
                  <a:schemeClr val="tx1">
                    <a:tint val="75000"/>
                  </a:schemeClr>
                </a:solidFill>
              </a:defRPr>
            </a:lvl5pPr>
            <a:lvl6pPr marL="3769312" indent="0">
              <a:buNone/>
              <a:defRPr sz="2638">
                <a:solidFill>
                  <a:schemeClr val="tx1">
                    <a:tint val="75000"/>
                  </a:schemeClr>
                </a:solidFill>
              </a:defRPr>
            </a:lvl6pPr>
            <a:lvl7pPr marL="4523172" indent="0">
              <a:buNone/>
              <a:defRPr sz="2638">
                <a:solidFill>
                  <a:schemeClr val="tx1">
                    <a:tint val="75000"/>
                  </a:schemeClr>
                </a:solidFill>
              </a:defRPr>
            </a:lvl7pPr>
            <a:lvl8pPr marL="5277037" indent="0">
              <a:buNone/>
              <a:defRPr sz="2638">
                <a:solidFill>
                  <a:schemeClr val="tx1">
                    <a:tint val="75000"/>
                  </a:schemeClr>
                </a:solidFill>
              </a:defRPr>
            </a:lvl8pPr>
            <a:lvl9pPr marL="603089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24471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9268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20"/>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9" y="2772362"/>
            <a:ext cx="8504976"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9" y="4131057"/>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7"/>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540442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415636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4162265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41"/>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7426666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41"/>
            <a:ext cx="10177702" cy="8036969"/>
          </a:xfrm>
        </p:spPr>
        <p:txBody>
          <a:bodyPr/>
          <a:lstStyle>
            <a:lvl1pPr marL="0" indent="0">
              <a:buNone/>
              <a:defRPr sz="5277"/>
            </a:lvl1pPr>
            <a:lvl2pPr marL="753863" indent="0">
              <a:buNone/>
              <a:defRPr sz="4617"/>
            </a:lvl2pPr>
            <a:lvl3pPr marL="1507724" indent="0">
              <a:buNone/>
              <a:defRPr sz="3958"/>
            </a:lvl3pPr>
            <a:lvl4pPr marL="2261585" indent="0">
              <a:buNone/>
              <a:defRPr sz="3298"/>
            </a:lvl4pPr>
            <a:lvl5pPr marL="3015449" indent="0">
              <a:buNone/>
              <a:defRPr sz="3298"/>
            </a:lvl5pPr>
            <a:lvl6pPr marL="3769312" indent="0">
              <a:buNone/>
              <a:defRPr sz="3298"/>
            </a:lvl6pPr>
            <a:lvl7pPr marL="4523172" indent="0">
              <a:buNone/>
              <a:defRPr sz="3298"/>
            </a:lvl7pPr>
            <a:lvl8pPr marL="5277037" indent="0">
              <a:buNone/>
              <a:defRPr sz="3298"/>
            </a:lvl8pPr>
            <a:lvl9pPr marL="603089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3648607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78032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77772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8270763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523622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6"/>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6"/>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6"/>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80166596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defTabSz="150772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32" indent="-376932" algn="l" defTabSz="150772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794" indent="-376932" algn="l" defTabSz="150772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657" indent="-376932" algn="l" defTabSz="150772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51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38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24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106"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396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7831"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724" rtl="0" eaLnBrk="1" latinLnBrk="0" hangingPunct="1">
        <a:defRPr sz="2970" kern="1200">
          <a:solidFill>
            <a:schemeClr val="tx1"/>
          </a:solidFill>
          <a:latin typeface="+mn-lt"/>
          <a:ea typeface="+mn-ea"/>
          <a:cs typeface="+mn-cs"/>
        </a:defRPr>
      </a:lvl1pPr>
      <a:lvl2pPr marL="753863" algn="l" defTabSz="1507724" rtl="0" eaLnBrk="1" latinLnBrk="0" hangingPunct="1">
        <a:defRPr sz="2970" kern="1200">
          <a:solidFill>
            <a:schemeClr val="tx1"/>
          </a:solidFill>
          <a:latin typeface="+mn-lt"/>
          <a:ea typeface="+mn-ea"/>
          <a:cs typeface="+mn-cs"/>
        </a:defRPr>
      </a:lvl2pPr>
      <a:lvl3pPr marL="1507724" algn="l" defTabSz="1507724" rtl="0" eaLnBrk="1" latinLnBrk="0" hangingPunct="1">
        <a:defRPr sz="2970" kern="1200">
          <a:solidFill>
            <a:schemeClr val="tx1"/>
          </a:solidFill>
          <a:latin typeface="+mn-lt"/>
          <a:ea typeface="+mn-ea"/>
          <a:cs typeface="+mn-cs"/>
        </a:defRPr>
      </a:lvl3pPr>
      <a:lvl4pPr marL="2261585" algn="l" defTabSz="1507724" rtl="0" eaLnBrk="1" latinLnBrk="0" hangingPunct="1">
        <a:defRPr sz="2970" kern="1200">
          <a:solidFill>
            <a:schemeClr val="tx1"/>
          </a:solidFill>
          <a:latin typeface="+mn-lt"/>
          <a:ea typeface="+mn-ea"/>
          <a:cs typeface="+mn-cs"/>
        </a:defRPr>
      </a:lvl4pPr>
      <a:lvl5pPr marL="3015449" algn="l" defTabSz="1507724" rtl="0" eaLnBrk="1" latinLnBrk="0" hangingPunct="1">
        <a:defRPr sz="2970" kern="1200">
          <a:solidFill>
            <a:schemeClr val="tx1"/>
          </a:solidFill>
          <a:latin typeface="+mn-lt"/>
          <a:ea typeface="+mn-ea"/>
          <a:cs typeface="+mn-cs"/>
        </a:defRPr>
      </a:lvl5pPr>
      <a:lvl6pPr marL="3769312" algn="l" defTabSz="1507724" rtl="0" eaLnBrk="1" latinLnBrk="0" hangingPunct="1">
        <a:defRPr sz="2970" kern="1200">
          <a:solidFill>
            <a:schemeClr val="tx1"/>
          </a:solidFill>
          <a:latin typeface="+mn-lt"/>
          <a:ea typeface="+mn-ea"/>
          <a:cs typeface="+mn-cs"/>
        </a:defRPr>
      </a:lvl6pPr>
      <a:lvl7pPr marL="4523172" algn="l" defTabSz="1507724" rtl="0" eaLnBrk="1" latinLnBrk="0" hangingPunct="1">
        <a:defRPr sz="2970" kern="1200">
          <a:solidFill>
            <a:schemeClr val="tx1"/>
          </a:solidFill>
          <a:latin typeface="+mn-lt"/>
          <a:ea typeface="+mn-ea"/>
          <a:cs typeface="+mn-cs"/>
        </a:defRPr>
      </a:lvl7pPr>
      <a:lvl8pPr marL="5277037" algn="l" defTabSz="1507724" rtl="0" eaLnBrk="1" latinLnBrk="0" hangingPunct="1">
        <a:defRPr sz="2970" kern="1200">
          <a:solidFill>
            <a:schemeClr val="tx1"/>
          </a:solidFill>
          <a:latin typeface="+mn-lt"/>
          <a:ea typeface="+mn-ea"/>
          <a:cs typeface="+mn-cs"/>
        </a:defRPr>
      </a:lvl8pPr>
      <a:lvl9pPr marL="6030898" algn="l" defTabSz="150772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video" Target="https://www.youtube.com/embed/3mfgHki4aqw?si=IF58jeUDMG-KL61W" TargetMode="Externa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711" y="-14195"/>
            <a:ext cx="20102685" cy="1612842"/>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794">
                <a:defRPr/>
              </a:pPr>
              <a:endParaRPr lang="en-US" sz="2970">
                <a:solidFill>
                  <a:prstClr val="black"/>
                </a:solidFill>
                <a:latin typeface="Franklin Gothic Book" panose="020B0503020102020204" pitchFamily="34" charset="0"/>
              </a:endParaRPr>
            </a:p>
          </p:txBody>
        </p:sp>
        <p:sp>
          <p:nvSpPr>
            <p:cNvPr id="6" name="TextBox 5"/>
            <p:cNvSpPr txBox="1"/>
            <p:nvPr/>
          </p:nvSpPr>
          <p:spPr>
            <a:xfrm>
              <a:off x="591236" y="1535991"/>
              <a:ext cx="8248524" cy="379312"/>
            </a:xfrm>
            <a:prstGeom prst="rect">
              <a:avLst/>
            </a:prstGeom>
            <a:noFill/>
          </p:spPr>
          <p:txBody>
            <a:bodyPr wrap="square" rtlCol="0">
              <a:spAutoFit/>
            </a:bodyPr>
            <a:lstStyle/>
            <a:p>
              <a:pPr defTabSz="150779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794">
                  <a:defRPr/>
                </a:pPr>
                <a:t>14 April 2025</a:t>
              </a:fld>
              <a:r>
                <a:rPr lang="en-US" sz="4617"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668" y="84412"/>
            <a:ext cx="10381189" cy="1537213"/>
          </a:xfrm>
          <a:prstGeom prst="rect">
            <a:avLst/>
          </a:prstGeom>
        </p:spPr>
      </p:pic>
      <p:grpSp>
        <p:nvGrpSpPr>
          <p:cNvPr id="9" name="Group 8"/>
          <p:cNvGrpSpPr/>
          <p:nvPr/>
        </p:nvGrpSpPr>
        <p:grpSpPr>
          <a:xfrm>
            <a:off x="711" y="1592974"/>
            <a:ext cx="20102685" cy="2289853"/>
            <a:chOff x="1" y="2129870"/>
            <a:chExt cx="12191999" cy="771532"/>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794">
                <a:defRPr/>
              </a:pPr>
              <a:endParaRPr lang="en-US" sz="2970"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49303"/>
            </a:xfrm>
            <a:prstGeom prst="rect">
              <a:avLst/>
            </a:prstGeom>
            <a:noFill/>
          </p:spPr>
          <p:txBody>
            <a:bodyPr wrap="square" rtlCol="0">
              <a:spAutoFit/>
            </a:bodyPr>
            <a:lstStyle/>
            <a:p>
              <a:pPr defTabSz="1507794">
                <a:defRPr/>
              </a:pPr>
              <a:r>
                <a:rPr lang="en-US" sz="4617" b="1" kern="0" dirty="0">
                  <a:solidFill>
                    <a:prstClr val="black"/>
                  </a:solidFill>
                  <a:latin typeface="Franklin Gothic Book" panose="020B0503020102020204" pitchFamily="34" charset="0"/>
                </a:rPr>
                <a:t>Write the Title and Golden Thread</a:t>
              </a:r>
            </a:p>
            <a:p>
              <a:pPr defTabSz="1507794">
                <a:defRPr/>
              </a:pPr>
              <a:r>
                <a:rPr lang="en-US" sz="4617" b="1" kern="0" dirty="0">
                  <a:solidFill>
                    <a:prstClr val="black"/>
                  </a:solidFill>
                  <a:latin typeface="Franklin Gothic Book" panose="020B0503020102020204" pitchFamily="34" charset="0"/>
                </a:rPr>
                <a:t>Title – </a:t>
              </a:r>
              <a:r>
                <a:rPr lang="en-US" sz="4617" kern="0" dirty="0" smtClean="0">
                  <a:solidFill>
                    <a:prstClr val="black"/>
                  </a:solidFill>
                  <a:latin typeface="Franklin Gothic Book" panose="020B0503020102020204" pitchFamily="34" charset="0"/>
                </a:rPr>
                <a:t>Water and Bike Safety</a:t>
              </a:r>
              <a:endParaRPr lang="en-US" sz="4617" kern="0" dirty="0">
                <a:solidFill>
                  <a:prstClr val="black"/>
                </a:solidFill>
                <a:latin typeface="Franklin Gothic Book" panose="020B0503020102020204" pitchFamily="34" charset="0"/>
              </a:endParaRPr>
            </a:p>
            <a:p>
              <a:pPr defTabSz="1507794">
                <a:defRPr/>
              </a:pPr>
              <a:r>
                <a:rPr lang="en-US" sz="4617" b="1" kern="0" dirty="0">
                  <a:solidFill>
                    <a:prstClr val="black"/>
                  </a:solidFill>
                  <a:latin typeface="Franklin Gothic Book" panose="020B0503020102020204" pitchFamily="34" charset="0"/>
                </a:rPr>
                <a:t>Golden Thread – </a:t>
              </a:r>
              <a:r>
                <a:rPr lang="en-US" sz="4617" kern="0" dirty="0">
                  <a:solidFill>
                    <a:prstClr val="black"/>
                  </a:solidFill>
                  <a:latin typeface="Franklin Gothic Book" panose="020B0503020102020204" pitchFamily="34" charset="0"/>
                </a:rPr>
                <a:t>Secure Your </a:t>
              </a:r>
              <a:r>
                <a:rPr lang="en-US" sz="4617" kern="0" dirty="0" smtClean="0">
                  <a:solidFill>
                    <a:prstClr val="black"/>
                  </a:solidFill>
                  <a:latin typeface="Franklin Gothic Book" panose="020B0503020102020204" pitchFamily="34" charset="0"/>
                </a:rPr>
                <a:t>Wellbeing</a:t>
              </a:r>
              <a:endParaRPr lang="en-US" sz="4617" kern="0" dirty="0">
                <a:solidFill>
                  <a:prstClr val="black"/>
                </a:solidFill>
                <a:latin typeface="Franklin Gothic Book" panose="020B0503020102020204" pitchFamily="34" charset="0"/>
              </a:endParaRPr>
            </a:p>
          </p:txBody>
        </p:sp>
      </p:grpSp>
      <p:grpSp>
        <p:nvGrpSpPr>
          <p:cNvPr id="13" name="Group 12"/>
          <p:cNvGrpSpPr/>
          <p:nvPr/>
        </p:nvGrpSpPr>
        <p:grpSpPr>
          <a:xfrm>
            <a:off x="1412" y="3848869"/>
            <a:ext cx="20102688" cy="1631877"/>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794">
                <a:defRPr/>
              </a:pPr>
              <a:endParaRPr lang="en-US" sz="2970"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55218"/>
            </a:xfrm>
            <a:prstGeom prst="rect">
              <a:avLst/>
            </a:prstGeom>
            <a:noFill/>
          </p:spPr>
          <p:txBody>
            <a:bodyPr wrap="square" rtlCol="0">
              <a:spAutoFit/>
            </a:bodyPr>
            <a:lstStyle/>
            <a:p>
              <a:pPr defTabSz="1507794">
                <a:defRPr/>
              </a:pPr>
              <a:r>
                <a:rPr lang="en-US" sz="4617" b="1" kern="0" dirty="0">
                  <a:solidFill>
                    <a:prstClr val="black"/>
                  </a:solidFill>
                  <a:latin typeface="Franklin Gothic Book" panose="020B0503020102020204" pitchFamily="34" charset="0"/>
                </a:rPr>
                <a:t>Underline both using your ruler &amp; take out your </a:t>
              </a:r>
              <a:r>
                <a:rPr lang="en-US" sz="4617" b="1" kern="0" dirty="0" err="1">
                  <a:solidFill>
                    <a:prstClr val="black"/>
                  </a:solidFill>
                  <a:latin typeface="Franklin Gothic Book" panose="020B0503020102020204" pitchFamily="34" charset="0"/>
                </a:rPr>
                <a:t>oracy</a:t>
              </a:r>
              <a:r>
                <a:rPr lang="en-US" sz="4617" b="1" kern="0" dirty="0">
                  <a:solidFill>
                    <a:prstClr val="black"/>
                  </a:solidFill>
                  <a:latin typeface="Franklin Gothic Book" panose="020B0503020102020204" pitchFamily="34" charset="0"/>
                </a:rPr>
                <a:t> </a:t>
              </a:r>
              <a:r>
                <a:rPr lang="en-US" sz="4617" b="1" kern="0" dirty="0" err="1">
                  <a:solidFill>
                    <a:prstClr val="black"/>
                  </a:solidFill>
                  <a:latin typeface="Franklin Gothic Book" panose="020B0503020102020204" pitchFamily="34" charset="0"/>
                </a:rPr>
                <a:t>helpsheet</a:t>
              </a:r>
              <a:endParaRPr lang="en-US" sz="4617"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706" y="5487556"/>
            <a:ext cx="20102685" cy="582100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794">
              <a:defRPr/>
            </a:pPr>
            <a:endParaRPr lang="en-US" sz="2970" kern="0" dirty="0">
              <a:solidFill>
                <a:prstClr val="black"/>
              </a:solidFill>
              <a:latin typeface="Franklin Gothic Book" panose="020B0503020102020204" pitchFamily="34" charset="0"/>
            </a:endParaRPr>
          </a:p>
        </p:txBody>
      </p:sp>
      <p:sp>
        <p:nvSpPr>
          <p:cNvPr id="19" name="TextBox 18"/>
          <p:cNvSpPr txBox="1"/>
          <p:nvPr/>
        </p:nvSpPr>
        <p:spPr>
          <a:xfrm>
            <a:off x="1044766" y="5591934"/>
            <a:ext cx="17223108" cy="6986528"/>
          </a:xfrm>
          <a:prstGeom prst="rect">
            <a:avLst/>
          </a:prstGeom>
          <a:noFill/>
        </p:spPr>
        <p:txBody>
          <a:bodyPr wrap="square" rtlCol="0">
            <a:spAutoFit/>
          </a:bodyPr>
          <a:lstStyle/>
          <a:p>
            <a:pPr defTabSz="1507794">
              <a:defRPr/>
            </a:pPr>
            <a:r>
              <a:rPr lang="en-US" sz="4000" b="1" dirty="0">
                <a:solidFill>
                  <a:prstClr val="black"/>
                </a:solidFill>
                <a:latin typeface="Franklin Gothic Book" panose="020B0503020102020204" pitchFamily="34" charset="0"/>
              </a:rPr>
              <a:t>Complete the following questions:</a:t>
            </a:r>
          </a:p>
          <a:p>
            <a:pPr defTabSz="1507794">
              <a:defRPr/>
            </a:pPr>
            <a:endParaRPr lang="en-US" sz="32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a:solidFill>
                  <a:prstClr val="black"/>
                </a:solidFill>
                <a:latin typeface="Franklin Gothic Book" panose="020B0503020102020204" pitchFamily="34" charset="0"/>
              </a:rPr>
              <a:t>What is being described: </a:t>
            </a:r>
            <a:r>
              <a:rPr lang="en-US" sz="4000" dirty="0" smtClean="0">
                <a:solidFill>
                  <a:prstClr val="black"/>
                </a:solidFill>
                <a:latin typeface="Franklin Gothic Book" panose="020B0503020102020204" pitchFamily="34" charset="0"/>
              </a:rPr>
              <a:t>“</a:t>
            </a:r>
            <a:r>
              <a:rPr lang="en-US" sz="4000" dirty="0"/>
              <a:t>a mistaken idea or belief many people think about a thing or group that is based upon how they look on the outside, which may be untrue or only partly true</a:t>
            </a:r>
            <a:r>
              <a:rPr lang="en-US" sz="4000" dirty="0" smtClean="0"/>
              <a:t>.”</a:t>
            </a:r>
            <a:endParaRPr lang="en-US" sz="4000" dirty="0"/>
          </a:p>
          <a:p>
            <a:pPr marL="753888" indent="-753888" defTabSz="1507794">
              <a:buFont typeface="+mj-lt"/>
              <a:buAutoNum type="arabicPeriod"/>
              <a:defRPr/>
            </a:pP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smtClean="0">
                <a:solidFill>
                  <a:prstClr val="black"/>
                </a:solidFill>
                <a:latin typeface="Franklin Gothic Book" panose="020B0503020102020204" pitchFamily="34" charset="0"/>
              </a:rPr>
              <a:t>True or False – </a:t>
            </a:r>
            <a:r>
              <a:rPr lang="en-US" sz="4000" dirty="0" smtClean="0">
                <a:solidFill>
                  <a:prstClr val="black"/>
                </a:solidFill>
                <a:latin typeface="Franklin Gothic Book" panose="020B0503020102020204" pitchFamily="34" charset="0"/>
              </a:rPr>
              <a:t>“cyberbullying is not as harmful as in-person bullying</a:t>
            </a: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smtClean="0">
                <a:solidFill>
                  <a:prstClr val="black"/>
                </a:solidFill>
                <a:latin typeface="Franklin Gothic Book" panose="020B0503020102020204" pitchFamily="34" charset="0"/>
              </a:rPr>
              <a:t>Give an example of when an online friendship is not safe</a:t>
            </a:r>
            <a:endParaRPr lang="en-US" sz="4000" b="1" dirty="0">
              <a:solidFill>
                <a:prstClr val="black"/>
              </a:solidFill>
              <a:latin typeface="Franklin Gothic Book" panose="020B0503020102020204" pitchFamily="34" charset="0"/>
            </a:endParaRPr>
          </a:p>
          <a:p>
            <a:pPr defTabSz="1507794">
              <a:defRPr/>
            </a:pPr>
            <a:endParaRPr lang="en-US" sz="3200" b="1" dirty="0">
              <a:solidFill>
                <a:prstClr val="black"/>
              </a:solidFill>
              <a:latin typeface="Franklin Gothic Book" panose="020B0503020102020204" pitchFamily="34" charset="0"/>
            </a:endParaRPr>
          </a:p>
          <a:p>
            <a:pPr marL="753888" indent="-753888" defTabSz="1507794">
              <a:buFont typeface="+mj-lt"/>
              <a:buAutoNum type="arabicPeriod"/>
              <a:defRPr/>
            </a:pPr>
            <a:endParaRPr lang="en-US" sz="3200" b="1" dirty="0">
              <a:solidFill>
                <a:prstClr val="black"/>
              </a:solidFill>
              <a:latin typeface="Franklin Gothic Book" panose="020B0503020102020204" pitchFamily="34" charset="0"/>
            </a:endParaRPr>
          </a:p>
          <a:p>
            <a:pPr defTabSz="1507794">
              <a:defRPr/>
            </a:pPr>
            <a:endParaRPr lang="en-US" sz="320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232290" y="5654011"/>
            <a:ext cx="799646" cy="1049026"/>
          </a:xfrm>
          <a:prstGeom prst="rect">
            <a:avLst/>
          </a:prstGeom>
        </p:spPr>
      </p:pic>
      <p:sp>
        <p:nvSpPr>
          <p:cNvPr id="21" name="Rectangle 20"/>
          <p:cNvSpPr/>
          <p:nvPr/>
        </p:nvSpPr>
        <p:spPr>
          <a:xfrm>
            <a:off x="1044765" y="6668566"/>
            <a:ext cx="18284783" cy="198892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Stereotypes</a:t>
            </a:r>
            <a:endParaRPr lang="en-GB" sz="3200" b="1" kern="0" dirty="0">
              <a:solidFill>
                <a:prstClr val="white"/>
              </a:solidFill>
              <a:latin typeface="Calibri" panose="020F0502020204030204"/>
            </a:endParaRPr>
          </a:p>
        </p:txBody>
      </p:sp>
      <p:sp>
        <p:nvSpPr>
          <p:cNvPr id="22" name="Rectangle 21"/>
          <p:cNvSpPr/>
          <p:nvPr/>
        </p:nvSpPr>
        <p:spPr>
          <a:xfrm>
            <a:off x="1058294" y="8536563"/>
            <a:ext cx="18284783"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False</a:t>
            </a:r>
            <a:endParaRPr lang="en-GB" sz="3200" b="1" kern="0" dirty="0">
              <a:solidFill>
                <a:prstClr val="white"/>
              </a:solidFill>
              <a:latin typeface="Calibri" panose="020F0502020204030204"/>
            </a:endParaRPr>
          </a:p>
        </p:txBody>
      </p:sp>
      <p:sp>
        <p:nvSpPr>
          <p:cNvPr id="24" name="Rectangle 23"/>
          <p:cNvSpPr/>
          <p:nvPr/>
        </p:nvSpPr>
        <p:spPr>
          <a:xfrm>
            <a:off x="1073267" y="9796706"/>
            <a:ext cx="18283338"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Do not know them offline, they ask for personal information, ask for the friendship to be kept a secret, what they say and do online makes people scared or anxious</a:t>
            </a: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9989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smtClean="0"/>
              <a:t>Another danger is hidden dangers under the water.</a:t>
            </a:r>
          </a:p>
          <a:p>
            <a:pPr marL="0" indent="0">
              <a:buNone/>
            </a:pPr>
            <a:endParaRPr lang="en-US" sz="6000" dirty="0"/>
          </a:p>
          <a:p>
            <a:pPr marL="0" indent="0">
              <a:buNone/>
            </a:pPr>
            <a:r>
              <a:rPr lang="en-US" sz="6000" dirty="0" smtClean="0"/>
              <a:t>People are used to jumping into a swimming pool where the water is clean and they are able to see the bottom.</a:t>
            </a:r>
          </a:p>
          <a:p>
            <a:pPr marL="0" indent="0">
              <a:buNone/>
            </a:pPr>
            <a:endParaRPr lang="en-US" sz="6000" dirty="0"/>
          </a:p>
          <a:p>
            <a:pPr marL="0" indent="0">
              <a:buNone/>
            </a:pPr>
            <a:r>
              <a:rPr lang="en-US" sz="6000" dirty="0" smtClean="0"/>
              <a:t>They then assume they can then do the same in open waters. However there are a number of hidden dangers under the water.</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Water Safety</a:t>
            </a:r>
            <a:endParaRPr sz="4000" spc="45" dirty="0"/>
          </a:p>
        </p:txBody>
      </p:sp>
      <p:pic>
        <p:nvPicPr>
          <p:cNvPr id="2" name="Picture 1"/>
          <p:cNvPicPr>
            <a:picLocks noChangeAspect="1"/>
          </p:cNvPicPr>
          <p:nvPr/>
        </p:nvPicPr>
        <p:blipFill>
          <a:blip r:embed="rId4"/>
          <a:stretch>
            <a:fillRect/>
          </a:stretch>
        </p:blipFill>
        <p:spPr>
          <a:xfrm>
            <a:off x="12871253" y="2414315"/>
            <a:ext cx="5261304" cy="7145131"/>
          </a:xfrm>
          <a:prstGeom prst="rect">
            <a:avLst/>
          </a:prstGeom>
        </p:spPr>
      </p:pic>
    </p:spTree>
    <p:extLst>
      <p:ext uri="{BB962C8B-B14F-4D97-AF65-F5344CB8AC3E}">
        <p14:creationId xmlns:p14="http://schemas.microsoft.com/office/powerpoint/2010/main" val="391269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8277809" cy="1845874"/>
          </a:xfrm>
        </p:spPr>
        <p:txBody>
          <a:bodyPr>
            <a:normAutofit/>
          </a:bodyPr>
          <a:lstStyle/>
          <a:p>
            <a:pPr marL="0" indent="0">
              <a:buNone/>
            </a:pPr>
            <a:r>
              <a:rPr lang="en-US" sz="6000" dirty="0" smtClean="0"/>
              <a:t>The following are pictures of what was taken out of rivers in the UK.</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Water Safety</a:t>
            </a:r>
            <a:endParaRPr sz="4000" spc="45" dirty="0"/>
          </a:p>
        </p:txBody>
      </p:sp>
      <p:pic>
        <p:nvPicPr>
          <p:cNvPr id="3" name="Picture 2"/>
          <p:cNvPicPr>
            <a:picLocks noChangeAspect="1"/>
          </p:cNvPicPr>
          <p:nvPr/>
        </p:nvPicPr>
        <p:blipFill>
          <a:blip r:embed="rId4"/>
          <a:stretch>
            <a:fillRect/>
          </a:stretch>
        </p:blipFill>
        <p:spPr>
          <a:xfrm>
            <a:off x="1975418" y="4588494"/>
            <a:ext cx="7407282" cy="4999153"/>
          </a:xfrm>
          <a:prstGeom prst="rect">
            <a:avLst/>
          </a:prstGeom>
        </p:spPr>
      </p:pic>
      <p:pic>
        <p:nvPicPr>
          <p:cNvPr id="4" name="Picture 3"/>
          <p:cNvPicPr>
            <a:picLocks noChangeAspect="1"/>
          </p:cNvPicPr>
          <p:nvPr/>
        </p:nvPicPr>
        <p:blipFill>
          <a:blip r:embed="rId5"/>
          <a:stretch>
            <a:fillRect/>
          </a:stretch>
        </p:blipFill>
        <p:spPr>
          <a:xfrm>
            <a:off x="10997973" y="4617333"/>
            <a:ext cx="7388992" cy="4999153"/>
          </a:xfrm>
          <a:prstGeom prst="rect">
            <a:avLst/>
          </a:prstGeom>
        </p:spPr>
      </p:pic>
    </p:spTree>
    <p:extLst>
      <p:ext uri="{BB962C8B-B14F-4D97-AF65-F5344CB8AC3E}">
        <p14:creationId xmlns:p14="http://schemas.microsoft.com/office/powerpoint/2010/main" val="83988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smtClean="0"/>
              <a:t>In addition to these objects, there is also weeds, mud or under currents.</a:t>
            </a:r>
          </a:p>
          <a:p>
            <a:pPr marL="0" indent="0">
              <a:buNone/>
            </a:pPr>
            <a:endParaRPr lang="en-US" sz="6000" dirty="0"/>
          </a:p>
          <a:p>
            <a:pPr marL="0" indent="0">
              <a:buNone/>
            </a:pPr>
            <a:r>
              <a:rPr lang="en-US" sz="6000" dirty="0" smtClean="0"/>
              <a:t>Weeds and mud can make people stuck and not able to move as freely as they think they could.</a:t>
            </a:r>
          </a:p>
          <a:p>
            <a:pPr marL="0" indent="0">
              <a:buNone/>
            </a:pPr>
            <a:endParaRPr lang="en-US" sz="6000" dirty="0"/>
          </a:p>
          <a:p>
            <a:pPr marL="0" indent="0">
              <a:buNone/>
            </a:pPr>
            <a:r>
              <a:rPr lang="en-US" sz="6000" dirty="0" smtClean="0"/>
              <a:t>Under currents are fast flowing water even if the surface looks calm. These can pull people under the water</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Water Safety</a:t>
            </a:r>
            <a:endParaRPr sz="4000" spc="45" dirty="0"/>
          </a:p>
        </p:txBody>
      </p:sp>
      <p:pic>
        <p:nvPicPr>
          <p:cNvPr id="2" name="Picture 1"/>
          <p:cNvPicPr>
            <a:picLocks noChangeAspect="1"/>
          </p:cNvPicPr>
          <p:nvPr/>
        </p:nvPicPr>
        <p:blipFill>
          <a:blip r:embed="rId4"/>
          <a:stretch>
            <a:fillRect/>
          </a:stretch>
        </p:blipFill>
        <p:spPr>
          <a:xfrm>
            <a:off x="12871253" y="2414315"/>
            <a:ext cx="5261304" cy="7145131"/>
          </a:xfrm>
          <a:prstGeom prst="rect">
            <a:avLst/>
          </a:prstGeom>
        </p:spPr>
      </p:pic>
    </p:spTree>
    <p:extLst>
      <p:ext uri="{BB962C8B-B14F-4D97-AF65-F5344CB8AC3E}">
        <p14:creationId xmlns:p14="http://schemas.microsoft.com/office/powerpoint/2010/main" val="2557977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a:t>“the body’s involuntary response to being suddenly immersed into cold water around 15 degrees or </a:t>
            </a:r>
            <a:r>
              <a:rPr lang="en-US" sz="6000" dirty="0" smtClean="0"/>
              <a:t>lower.”</a:t>
            </a:r>
            <a:endParaRPr lang="en-US" sz="6000" dirty="0"/>
          </a:p>
          <a:p>
            <a:pPr marL="0" indent="0">
              <a:buNone/>
            </a:pPr>
            <a:endParaRPr lang="en-US" sz="6000" dirty="0" smtClean="0"/>
          </a:p>
          <a:p>
            <a:pPr marL="0" indent="0">
              <a:buNone/>
            </a:pPr>
            <a:r>
              <a:rPr lang="en-US" sz="6000" dirty="0" smtClean="0">
                <a:solidFill>
                  <a:srgbClr val="FF0000"/>
                </a:solidFill>
              </a:rPr>
              <a:t>Cold water shock</a:t>
            </a:r>
            <a:endParaRPr lang="en-US" sz="6000" dirty="0">
              <a:solidFill>
                <a:srgbClr val="FF0000"/>
              </a:solidFill>
            </a:endParaRPr>
          </a:p>
        </p:txBody>
      </p:sp>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golden thread does this topic relate to?</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Secure your Future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Secure your Wellbeing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Secure your Relationships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Secure your Voice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8804915" y="5438651"/>
            <a:ext cx="1986639" cy="1987656"/>
          </a:xfrm>
          <a:prstGeom prst="rect">
            <a:avLst/>
          </a:prstGeom>
        </p:spPr>
      </p:pic>
    </p:spTree>
    <p:extLst>
      <p:ext uri="{BB962C8B-B14F-4D97-AF65-F5344CB8AC3E}">
        <p14:creationId xmlns:p14="http://schemas.microsoft.com/office/powerpoint/2010/main" val="11989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“Cold water shock just makes people get out of the water quicker”</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3719953" y="8991805"/>
            <a:ext cx="1986639" cy="1987656"/>
          </a:xfrm>
          <a:prstGeom prst="rect">
            <a:avLst/>
          </a:prstGeom>
        </p:spPr>
      </p:pic>
    </p:spTree>
    <p:extLst>
      <p:ext uri="{BB962C8B-B14F-4D97-AF65-F5344CB8AC3E}">
        <p14:creationId xmlns:p14="http://schemas.microsoft.com/office/powerpoint/2010/main" val="14608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Cold water shock happens in water under…</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20 degrees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15 degrees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10 degrees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5 degrees</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5299522" y="5366643"/>
            <a:ext cx="1986639" cy="1987656"/>
          </a:xfrm>
          <a:prstGeom prst="rect">
            <a:avLst/>
          </a:prstGeom>
        </p:spPr>
      </p:pic>
    </p:spTree>
    <p:extLst>
      <p:ext uri="{BB962C8B-B14F-4D97-AF65-F5344CB8AC3E}">
        <p14:creationId xmlns:p14="http://schemas.microsoft.com/office/powerpoint/2010/main" val="42350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“it is safe to get into water even if you cannot see the bottom”</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719953" y="8973611"/>
            <a:ext cx="1986639" cy="1987656"/>
          </a:xfrm>
          <a:prstGeom prst="rect">
            <a:avLst/>
          </a:prstGeom>
        </p:spPr>
      </p:pic>
    </p:spTree>
    <p:extLst>
      <p:ext uri="{BB962C8B-B14F-4D97-AF65-F5344CB8AC3E}">
        <p14:creationId xmlns:p14="http://schemas.microsoft.com/office/powerpoint/2010/main" val="140937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True or False:</a:t>
            </a:r>
          </a:p>
          <a:p>
            <a:pPr marL="0" indent="0">
              <a:buNone/>
            </a:pPr>
            <a:endParaRPr lang="en-US" sz="6000" dirty="0"/>
          </a:p>
          <a:p>
            <a:pPr marL="0" indent="0">
              <a:buNone/>
            </a:pPr>
            <a:r>
              <a:rPr lang="en-US" sz="6000" dirty="0" smtClean="0"/>
              <a:t>“in rivers and lakes there can be things like shopping trolleys and metal poles. The mud and weeds can impair your movement and the water might flow faster than you think”</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283298" y="6674623"/>
            <a:ext cx="1986639" cy="1987656"/>
          </a:xfrm>
          <a:prstGeom prst="rect">
            <a:avLst/>
          </a:prstGeom>
        </p:spPr>
      </p:pic>
    </p:spTree>
    <p:extLst>
      <p:ext uri="{BB962C8B-B14F-4D97-AF65-F5344CB8AC3E}">
        <p14:creationId xmlns:p14="http://schemas.microsoft.com/office/powerpoint/2010/main" val="119251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21"/>
            <a:ext cx="20104100" cy="11308554"/>
          </a:xfrm>
          <a:prstGeom prst="rect">
            <a:avLst/>
          </a:prstGeom>
        </p:spPr>
      </p:pic>
    </p:spTree>
    <p:extLst>
      <p:ext uri="{BB962C8B-B14F-4D97-AF65-F5344CB8AC3E}">
        <p14:creationId xmlns:p14="http://schemas.microsoft.com/office/powerpoint/2010/main" val="1033423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smtClean="0"/>
              <a:t>Complete the following sentences</a:t>
            </a:r>
          </a:p>
          <a:p>
            <a:pPr marL="0" indent="0">
              <a:buNone/>
            </a:pPr>
            <a:endParaRPr lang="en-US" sz="6000" dirty="0"/>
          </a:p>
          <a:p>
            <a:pPr marL="1143000" indent="-1143000">
              <a:buAutoNum type="arabicPeriod"/>
            </a:pPr>
            <a:r>
              <a:rPr lang="en-US" sz="6000" dirty="0" smtClean="0"/>
              <a:t>Cold water shock is…</a:t>
            </a:r>
          </a:p>
          <a:p>
            <a:pPr marL="1143000" indent="-1143000">
              <a:buAutoNum type="arabicPeriod"/>
            </a:pPr>
            <a:r>
              <a:rPr lang="en-US" sz="6000" dirty="0" smtClean="0"/>
              <a:t>Cold water shock happens in water that is…..</a:t>
            </a:r>
          </a:p>
          <a:p>
            <a:pPr marL="1143000" indent="-1143000">
              <a:buAutoNum type="arabicPeriod"/>
            </a:pPr>
            <a:r>
              <a:rPr lang="en-US" sz="6000" dirty="0" smtClean="0"/>
              <a:t>Some hidden dangers under water are….</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Water Safety</a:t>
            </a:r>
            <a:endParaRPr sz="4000" spc="45" dirty="0"/>
          </a:p>
        </p:txBody>
      </p:sp>
      <p:pic>
        <p:nvPicPr>
          <p:cNvPr id="2" name="Picture 1"/>
          <p:cNvPicPr>
            <a:picLocks noChangeAspect="1"/>
          </p:cNvPicPr>
          <p:nvPr/>
        </p:nvPicPr>
        <p:blipFill>
          <a:blip r:embed="rId4"/>
          <a:stretch>
            <a:fillRect/>
          </a:stretch>
        </p:blipFill>
        <p:spPr>
          <a:xfrm>
            <a:off x="12871253" y="2414315"/>
            <a:ext cx="5261304" cy="7145131"/>
          </a:xfrm>
          <a:prstGeom prst="rect">
            <a:avLst/>
          </a:prstGeom>
        </p:spPr>
      </p:pic>
    </p:spTree>
    <p:extLst>
      <p:ext uri="{BB962C8B-B14F-4D97-AF65-F5344CB8AC3E}">
        <p14:creationId xmlns:p14="http://schemas.microsoft.com/office/powerpoint/2010/main" val="298786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77500" lnSpcReduction="20000"/>
          </a:bodyPr>
          <a:lstStyle/>
          <a:p>
            <a:pPr marL="0" indent="0">
              <a:buNone/>
            </a:pPr>
            <a:r>
              <a:rPr lang="en-US" sz="6000" dirty="0"/>
              <a:t>It’s a warm, sunny afternoon, and Liam and Sam are riding their bikes along a path that runs beside a river</a:t>
            </a:r>
            <a:r>
              <a:rPr lang="en-US" sz="6000" dirty="0" smtClean="0"/>
              <a:t>.</a:t>
            </a:r>
          </a:p>
          <a:p>
            <a:pPr marL="0" indent="0">
              <a:buNone/>
            </a:pPr>
            <a:r>
              <a:rPr lang="en-US" sz="6000" b="1" dirty="0"/>
              <a:t>Liam:</a:t>
            </a:r>
            <a:r>
              <a:rPr lang="en-US" sz="6000" dirty="0"/>
              <a:t> </a:t>
            </a:r>
            <a:r>
              <a:rPr lang="en-US" sz="6000" i="1" dirty="0"/>
              <a:t>“Hey, look at this! A rope swing! This is </a:t>
            </a:r>
            <a:r>
              <a:rPr lang="en-US" sz="6000" i="1" dirty="0" err="1"/>
              <a:t>gonna</a:t>
            </a:r>
            <a:r>
              <a:rPr lang="en-US" sz="6000" i="1" dirty="0"/>
              <a:t> be awesome!”</a:t>
            </a:r>
            <a:r>
              <a:rPr lang="en-US" sz="6000" dirty="0"/>
              <a:t/>
            </a:r>
            <a:br>
              <a:rPr lang="en-US" sz="6000" dirty="0"/>
            </a:br>
            <a:r>
              <a:rPr lang="en-US" sz="6000" i="1" dirty="0"/>
              <a:t>(He drops his bike and runs over to the edge of the river.)</a:t>
            </a:r>
            <a:endParaRPr lang="en-US" sz="6000" dirty="0"/>
          </a:p>
          <a:p>
            <a:pPr marL="0" indent="0">
              <a:buNone/>
            </a:pPr>
            <a:r>
              <a:rPr lang="en-US" sz="6000" b="1" dirty="0"/>
              <a:t>Sam:</a:t>
            </a:r>
            <a:r>
              <a:rPr lang="en-US" sz="6000" dirty="0"/>
              <a:t> </a:t>
            </a:r>
            <a:r>
              <a:rPr lang="en-US" sz="6000" i="1" dirty="0"/>
              <a:t>“I don’t know, Liam… The water looks pretty deep. Are you sure it’s safe?”</a:t>
            </a:r>
            <a:r>
              <a:rPr lang="en-US" sz="6000" dirty="0"/>
              <a:t/>
            </a:r>
            <a:br>
              <a:rPr lang="en-US" sz="6000" dirty="0"/>
            </a:br>
            <a:r>
              <a:rPr lang="en-US" sz="6000" i="1" dirty="0"/>
              <a:t>(Sam glances around, noticing there are no adults or signs about swimming.)</a:t>
            </a:r>
            <a:endParaRPr lang="en-US" sz="6000" dirty="0"/>
          </a:p>
          <a:p>
            <a:pPr marL="0" indent="0">
              <a:buNone/>
            </a:pPr>
            <a:r>
              <a:rPr lang="en-US" sz="6000" b="1" dirty="0"/>
              <a:t>Liam:</a:t>
            </a:r>
            <a:r>
              <a:rPr lang="en-US" sz="6000" dirty="0"/>
              <a:t> </a:t>
            </a:r>
            <a:r>
              <a:rPr lang="en-US" sz="6000" i="1" dirty="0"/>
              <a:t>“Come on, don’t be such a chicken! It’s hot, and we’ve got this place all to ourselves. What could go wrong?”</a:t>
            </a:r>
            <a:r>
              <a:rPr lang="en-US" sz="6000" dirty="0"/>
              <a:t/>
            </a:r>
            <a:br>
              <a:rPr lang="en-US" sz="6000" dirty="0"/>
            </a:br>
            <a:r>
              <a:rPr lang="en-US" sz="6000" i="1" dirty="0"/>
              <a:t>(Liam grabs the rope and starts testing it with his weight.)</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Water Safety - scenario</a:t>
            </a:r>
            <a:endParaRPr sz="4000" spc="45" dirty="0"/>
          </a:p>
        </p:txBody>
      </p:sp>
      <p:sp>
        <p:nvSpPr>
          <p:cNvPr id="9" name="Content Placeholder 2"/>
          <p:cNvSpPr txBox="1">
            <a:spLocks/>
          </p:cNvSpPr>
          <p:nvPr/>
        </p:nvSpPr>
        <p:spPr>
          <a:xfrm>
            <a:off x="11780242" y="1971999"/>
            <a:ext cx="8064896" cy="9562000"/>
          </a:xfrm>
          <a:prstGeom prst="rect">
            <a:avLst/>
          </a:prstGeom>
        </p:spPr>
        <p:txBody>
          <a:bodyPr vert="horz" lIns="91440" tIns="45720" rIns="91440" bIns="45720" rtlCol="0">
            <a:normAutofit fontScale="9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Answer the questions below:</a:t>
            </a:r>
          </a:p>
          <a:p>
            <a:pPr marL="0" indent="0">
              <a:buNone/>
            </a:pPr>
            <a:endParaRPr lang="en-US" sz="6000" b="1" dirty="0" smtClean="0"/>
          </a:p>
          <a:p>
            <a:pPr marL="0" indent="0">
              <a:buNone/>
            </a:pPr>
            <a:r>
              <a:rPr lang="en-US" sz="6000" b="1" dirty="0" smtClean="0"/>
              <a:t>“What could Sam say to Liam to warn him of the dangers?”</a:t>
            </a:r>
          </a:p>
          <a:p>
            <a:pPr marL="0" indent="0">
              <a:buNone/>
            </a:pPr>
            <a:endParaRPr lang="en-US" sz="6000" b="1" dirty="0"/>
          </a:p>
          <a:p>
            <a:pPr marL="0" indent="0">
              <a:buNone/>
            </a:pPr>
            <a:r>
              <a:rPr lang="en-US" sz="6000" b="1" dirty="0" smtClean="0"/>
              <a:t>Sentence starter – </a:t>
            </a:r>
            <a:r>
              <a:rPr lang="en-US" sz="6000" dirty="0" smtClean="0"/>
              <a:t>Sam could say…</a:t>
            </a:r>
            <a:endParaRPr lang="en-US" sz="6000" b="1" dirty="0" smtClean="0"/>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96903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6000" b="1" dirty="0" smtClean="0"/>
              <a:t>“What could Sam say to Liam to warn him of the dangers?”</a:t>
            </a:r>
            <a:endParaRPr lang="en-US" sz="6000" b="1" dirty="0"/>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Water Safety</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416850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a:t>This is important as in 2022:</a:t>
            </a:r>
          </a:p>
          <a:p>
            <a:pPr marL="0" indent="0">
              <a:buNone/>
            </a:pPr>
            <a:endParaRPr lang="en-US" sz="6000" dirty="0"/>
          </a:p>
          <a:p>
            <a:pPr>
              <a:buFontTx/>
              <a:buChar char="-"/>
            </a:pPr>
            <a:r>
              <a:rPr lang="en-US" sz="6000" dirty="0"/>
              <a:t>91 people were killed while using a bike</a:t>
            </a:r>
          </a:p>
          <a:p>
            <a:pPr>
              <a:buFontTx/>
              <a:buChar char="-"/>
            </a:pPr>
            <a:r>
              <a:rPr lang="en-US" sz="6000" dirty="0"/>
              <a:t>4,056 people were seriously injured</a:t>
            </a:r>
          </a:p>
          <a:p>
            <a:pPr>
              <a:buFontTx/>
              <a:buChar char="-"/>
            </a:pPr>
            <a:r>
              <a:rPr lang="en-US" sz="6000" dirty="0"/>
              <a:t>11,546 people were slightly injured</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Bike Safety</a:t>
            </a:r>
            <a:endParaRPr sz="4000" spc="45" dirty="0"/>
          </a:p>
        </p:txBody>
      </p:sp>
      <p:pic>
        <p:nvPicPr>
          <p:cNvPr id="2" name="Picture 1"/>
          <p:cNvPicPr>
            <a:picLocks noChangeAspect="1"/>
          </p:cNvPicPr>
          <p:nvPr/>
        </p:nvPicPr>
        <p:blipFill>
          <a:blip r:embed="rId4"/>
          <a:stretch>
            <a:fillRect/>
          </a:stretch>
        </p:blipFill>
        <p:spPr>
          <a:xfrm>
            <a:off x="12871253" y="2414315"/>
            <a:ext cx="5261304" cy="7145131"/>
          </a:xfrm>
          <a:prstGeom prst="rect">
            <a:avLst/>
          </a:prstGeom>
        </p:spPr>
      </p:pic>
    </p:spTree>
    <p:extLst>
      <p:ext uri="{BB962C8B-B14F-4D97-AF65-F5344CB8AC3E}">
        <p14:creationId xmlns:p14="http://schemas.microsoft.com/office/powerpoint/2010/main" val="104680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smtClean="0"/>
              <a:t>The most important piece of equipment that can limit injuries is a helmet.</a:t>
            </a:r>
          </a:p>
          <a:p>
            <a:pPr marL="0" indent="0">
              <a:buNone/>
            </a:pPr>
            <a:endParaRPr lang="en-US" sz="6000" dirty="0"/>
          </a:p>
          <a:p>
            <a:pPr marL="0" indent="0">
              <a:buNone/>
            </a:pPr>
            <a:r>
              <a:rPr lang="en-US" sz="6000" dirty="0" smtClean="0"/>
              <a:t>Helmets protect the brain and reduces the risk of serious head injuries by 85%</a:t>
            </a:r>
          </a:p>
          <a:p>
            <a:pPr marL="0" indent="0">
              <a:buNone/>
            </a:pPr>
            <a:endParaRPr lang="en-US" sz="6000" dirty="0"/>
          </a:p>
          <a:p>
            <a:pPr marL="0" indent="0">
              <a:buNone/>
            </a:pPr>
            <a:r>
              <a:rPr lang="en-US" sz="6000" dirty="0" smtClean="0"/>
              <a:t>Even a very minor fall can let to a serious brain injury.</a:t>
            </a:r>
          </a:p>
          <a:p>
            <a:pPr marL="0" indent="0">
              <a:buNone/>
            </a:pP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Bike Safety</a:t>
            </a:r>
            <a:endParaRPr sz="4000" spc="45" dirty="0"/>
          </a:p>
        </p:txBody>
      </p:sp>
      <p:pic>
        <p:nvPicPr>
          <p:cNvPr id="2" name="Picture 1"/>
          <p:cNvPicPr>
            <a:picLocks noChangeAspect="1"/>
          </p:cNvPicPr>
          <p:nvPr/>
        </p:nvPicPr>
        <p:blipFill>
          <a:blip r:embed="rId4"/>
          <a:stretch>
            <a:fillRect/>
          </a:stretch>
        </p:blipFill>
        <p:spPr>
          <a:xfrm>
            <a:off x="12871253" y="2414315"/>
            <a:ext cx="5261304" cy="7145131"/>
          </a:xfrm>
          <a:prstGeom prst="rect">
            <a:avLst/>
          </a:prstGeom>
        </p:spPr>
      </p:pic>
    </p:spTree>
    <p:extLst>
      <p:ext uri="{BB962C8B-B14F-4D97-AF65-F5344CB8AC3E}">
        <p14:creationId xmlns:p14="http://schemas.microsoft.com/office/powerpoint/2010/main" val="425136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a:t>T</a:t>
            </a:r>
            <a:r>
              <a:rPr lang="en-US" sz="6000" dirty="0" smtClean="0"/>
              <a:t>hings a person can do to be safe are:</a:t>
            </a:r>
          </a:p>
          <a:p>
            <a:pPr marL="0" indent="0">
              <a:buNone/>
            </a:pPr>
            <a:endParaRPr lang="en-US" sz="6000" dirty="0" smtClean="0"/>
          </a:p>
          <a:p>
            <a:pPr marL="0" indent="0">
              <a:buNone/>
            </a:pPr>
            <a:r>
              <a:rPr lang="en-US" sz="6000" dirty="0" smtClean="0"/>
              <a:t>- </a:t>
            </a:r>
            <a:r>
              <a:rPr lang="en-US" sz="6000" b="1" dirty="0" smtClean="0"/>
              <a:t>Wear a helmet</a:t>
            </a:r>
            <a:endParaRPr lang="en-US" sz="6000" dirty="0"/>
          </a:p>
          <a:p>
            <a:pPr>
              <a:buFontTx/>
              <a:buChar char="-"/>
            </a:pPr>
            <a:r>
              <a:rPr lang="en-US" sz="6000" b="1" dirty="0" smtClean="0"/>
              <a:t>Check their bike before every ride </a:t>
            </a:r>
            <a:r>
              <a:rPr lang="en-US" sz="6000" dirty="0" smtClean="0"/>
              <a:t>– do the brakes work? Are the tires pumped up correctly?</a:t>
            </a:r>
          </a:p>
          <a:p>
            <a:pPr>
              <a:buFontTx/>
              <a:buChar char="-"/>
            </a:pPr>
            <a:r>
              <a:rPr lang="en-US" sz="6000" b="1" dirty="0" smtClean="0"/>
              <a:t>Be Visible</a:t>
            </a:r>
            <a:r>
              <a:rPr lang="en-US" sz="6000" dirty="0" smtClean="0"/>
              <a:t> – wear bright clothing or reflective gear</a:t>
            </a:r>
          </a:p>
          <a:p>
            <a:pPr>
              <a:buFontTx/>
              <a:buChar char="-"/>
            </a:pPr>
            <a:r>
              <a:rPr lang="en-US" sz="6000" b="1" dirty="0" smtClean="0"/>
              <a:t>Stay alert</a:t>
            </a:r>
            <a:r>
              <a:rPr lang="en-US" sz="6000" dirty="0" smtClean="0"/>
              <a:t> – do not listen to music through headphones when cycling or look at your phone</a:t>
            </a:r>
            <a:endParaRPr lang="en-US" sz="6000" b="1" dirty="0" smtClean="0"/>
          </a:p>
          <a:p>
            <a:pPr marL="0" indent="0">
              <a:buNone/>
            </a:pP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Bike Safety</a:t>
            </a:r>
            <a:endParaRPr sz="4000" spc="45" dirty="0"/>
          </a:p>
        </p:txBody>
      </p:sp>
      <p:sp>
        <p:nvSpPr>
          <p:cNvPr id="9" name="Content Placeholder 2"/>
          <p:cNvSpPr txBox="1">
            <a:spLocks/>
          </p:cNvSpPr>
          <p:nvPr/>
        </p:nvSpPr>
        <p:spPr>
          <a:xfrm>
            <a:off x="11780242" y="1872604"/>
            <a:ext cx="8323858" cy="9562000"/>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the 4 ways a person can be safe on a bike in order of </a:t>
            </a:r>
            <a:r>
              <a:rPr lang="en-US" sz="6000" b="1" dirty="0" smtClean="0"/>
              <a:t>most importance</a:t>
            </a:r>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164491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5999" b="1" dirty="0" smtClean="0"/>
              <a:t>“What order did you put the things people can do to be safe on a bike?”</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Bike Safety</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86213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a:t>Jake and Mia are riding their bikes home from school. Jake decides to take a shortcut through a busy car park. He’s wearing his school hoodie with the hood up and is listening to music with his headphones</a:t>
            </a:r>
            <a:r>
              <a:rPr lang="en-US" sz="6000" dirty="0" smtClean="0"/>
              <a:t>.</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Bike Safety</a:t>
            </a:r>
            <a:endParaRPr sz="4000" spc="45" dirty="0"/>
          </a:p>
        </p:txBody>
      </p:sp>
      <p:sp>
        <p:nvSpPr>
          <p:cNvPr id="9" name="Content Placeholder 2"/>
          <p:cNvSpPr txBox="1">
            <a:spLocks/>
          </p:cNvSpPr>
          <p:nvPr/>
        </p:nvSpPr>
        <p:spPr>
          <a:xfrm>
            <a:off x="11780242" y="1872604"/>
            <a:ext cx="8323858" cy="9562000"/>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What advice would you give to Jake to be more safe on his bike?</a:t>
            </a:r>
            <a:endParaRPr lang="en-US" sz="6000" b="1" dirty="0" smtClean="0"/>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15939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5999" b="1" dirty="0" smtClean="0"/>
              <a:t>“What advice would you give Jake to be more safe on his bike?”</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Bike Safety</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70162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a:t>Liam and Ava decide to go for a bike ride in the evening as the sun is setting. Liam’s bike has no lights or reflectors, and he’s wearing dark clothes. Ava is riding close </a:t>
            </a:r>
            <a:r>
              <a:rPr lang="en-US" sz="6000" dirty="0" smtClean="0"/>
              <a:t>behind Liam and </a:t>
            </a:r>
            <a:r>
              <a:rPr lang="en-US" sz="6000" dirty="0"/>
              <a:t>keeps looking at her phone to check messages. </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Bike Safety</a:t>
            </a:r>
            <a:endParaRPr sz="4000" spc="45" dirty="0"/>
          </a:p>
        </p:txBody>
      </p:sp>
      <p:sp>
        <p:nvSpPr>
          <p:cNvPr id="9" name="Content Placeholder 2"/>
          <p:cNvSpPr txBox="1">
            <a:spLocks/>
          </p:cNvSpPr>
          <p:nvPr/>
        </p:nvSpPr>
        <p:spPr>
          <a:xfrm>
            <a:off x="11780242" y="1872604"/>
            <a:ext cx="8323858" cy="9562000"/>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What advice would you give to Liam and Ava to be more safe on their bikes?</a:t>
            </a:r>
            <a:endParaRPr lang="en-US" sz="6000" b="1" dirty="0" smtClean="0"/>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1048247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07" y="1751731"/>
            <a:ext cx="9311894" cy="9311894"/>
          </a:xfrm>
          <a:prstGeom prst="rect">
            <a:avLst/>
          </a:prstGeom>
        </p:spPr>
      </p:pic>
      <p:sp>
        <p:nvSpPr>
          <p:cNvPr id="20" name="TextBox 19"/>
          <p:cNvSpPr txBox="1"/>
          <p:nvPr/>
        </p:nvSpPr>
        <p:spPr>
          <a:xfrm>
            <a:off x="164450" y="114301"/>
            <a:ext cx="10741770" cy="2122376"/>
          </a:xfrm>
          <a:prstGeom prst="rect">
            <a:avLst/>
          </a:prstGeom>
          <a:noFill/>
        </p:spPr>
        <p:txBody>
          <a:bodyPr wrap="square" rtlCol="0">
            <a:spAutoFit/>
          </a:bodyPr>
          <a:lstStyle/>
          <a:p>
            <a:pPr algn="ctr" defTabSz="457157">
              <a:defRPr/>
            </a:pPr>
            <a:r>
              <a:rPr lang="en-GB" sz="6596" u="sng" dirty="0">
                <a:solidFill>
                  <a:prstClr val="black"/>
                </a:solidFill>
                <a:latin typeface="Comic Sans MS" panose="030F0702030302020204" pitchFamily="66" charset="0"/>
              </a:rPr>
              <a:t>Secure your </a:t>
            </a:r>
            <a:r>
              <a:rPr lang="en-GB" sz="6596" u="sng" dirty="0" smtClean="0">
                <a:solidFill>
                  <a:prstClr val="black"/>
                </a:solidFill>
                <a:latin typeface="Comic Sans MS" panose="030F0702030302020204" pitchFamily="66" charset="0"/>
              </a:rPr>
              <a:t>Wellbeing: </a:t>
            </a:r>
            <a:r>
              <a:rPr lang="en-GB" sz="6596"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055" y="620327"/>
            <a:ext cx="6511877" cy="996315"/>
          </a:xfrm>
          <a:prstGeom prst="rect">
            <a:avLst/>
          </a:prstGeom>
        </p:spPr>
      </p:pic>
      <p:sp>
        <p:nvSpPr>
          <p:cNvPr id="28" name="Rounded Rectangle 27"/>
          <p:cNvSpPr/>
          <p:nvPr/>
        </p:nvSpPr>
        <p:spPr>
          <a:xfrm>
            <a:off x="959161" y="2617325"/>
            <a:ext cx="2384308" cy="166210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Staying safe – rail, bike and water</a:t>
            </a:r>
          </a:p>
        </p:txBody>
      </p:sp>
      <p:sp>
        <p:nvSpPr>
          <p:cNvPr id="29" name="Rounded Rectangle 28"/>
          <p:cNvSpPr/>
          <p:nvPr/>
        </p:nvSpPr>
        <p:spPr>
          <a:xfrm>
            <a:off x="4165312" y="2668878"/>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oral health</a:t>
            </a:r>
          </a:p>
        </p:txBody>
      </p:sp>
      <p:sp>
        <p:nvSpPr>
          <p:cNvPr id="30" name="Rounded Rectangle 29"/>
          <p:cNvSpPr/>
          <p:nvPr/>
        </p:nvSpPr>
        <p:spPr>
          <a:xfrm>
            <a:off x="7371462" y="2627164"/>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personal hygiene?</a:t>
            </a:r>
          </a:p>
        </p:txBody>
      </p:sp>
      <p:sp>
        <p:nvSpPr>
          <p:cNvPr id="31" name="Rounded Rectangle 30"/>
          <p:cNvSpPr/>
          <p:nvPr/>
        </p:nvSpPr>
        <p:spPr>
          <a:xfrm>
            <a:off x="10577613" y="2617323"/>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mental health?</a:t>
            </a:r>
          </a:p>
        </p:txBody>
      </p:sp>
      <p:sp>
        <p:nvSpPr>
          <p:cNvPr id="32" name="Rounded Rectangle 31"/>
          <p:cNvSpPr/>
          <p:nvPr/>
        </p:nvSpPr>
        <p:spPr>
          <a:xfrm>
            <a:off x="13888503" y="2649231"/>
            <a:ext cx="2497720"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social and physical health?</a:t>
            </a:r>
          </a:p>
        </p:txBody>
      </p:sp>
      <p:sp>
        <p:nvSpPr>
          <p:cNvPr id="33" name="Rounded Rectangle 32"/>
          <p:cNvSpPr/>
          <p:nvPr/>
        </p:nvSpPr>
        <p:spPr>
          <a:xfrm>
            <a:off x="17312804" y="2647554"/>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does puberty mean?</a:t>
            </a:r>
          </a:p>
        </p:txBody>
      </p:sp>
      <p:sp>
        <p:nvSpPr>
          <p:cNvPr id="34" name="Content Placeholder 2"/>
          <p:cNvSpPr txBox="1">
            <a:spLocks/>
          </p:cNvSpPr>
          <p:nvPr/>
        </p:nvSpPr>
        <p:spPr>
          <a:xfrm>
            <a:off x="290062" y="5150691"/>
            <a:ext cx="1117075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199" b="1" dirty="0">
                <a:solidFill>
                  <a:prstClr val="black"/>
                </a:solidFill>
                <a:latin typeface="Comic Sans MS"/>
              </a:rPr>
              <a:t>Today we will look at:</a:t>
            </a: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a:solidFill>
                  <a:prstClr val="black"/>
                </a:solidFill>
                <a:latin typeface="Comic Sans MS"/>
              </a:rPr>
              <a:t>Staying safe around </a:t>
            </a:r>
            <a:r>
              <a:rPr lang="en-US" sz="3199" b="1" dirty="0" smtClean="0">
                <a:solidFill>
                  <a:prstClr val="black"/>
                </a:solidFill>
                <a:latin typeface="Comic Sans MS"/>
              </a:rPr>
              <a:t>water and using a bike</a:t>
            </a:r>
            <a:endParaRPr lang="en-US" sz="3199" b="1" dirty="0">
              <a:solidFill>
                <a:prstClr val="black"/>
              </a:solidFill>
              <a:latin typeface="Comic Sans MS"/>
            </a:endParaRP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a:solidFill>
                  <a:prstClr val="black"/>
                </a:solidFill>
                <a:latin typeface="Comic Sans MS"/>
              </a:rPr>
              <a:t>This includes:</a:t>
            </a:r>
          </a:p>
          <a:p>
            <a:pPr marL="228578" indent="-228578" defTabSz="914326">
              <a:lnSpc>
                <a:spcPct val="110000"/>
              </a:lnSpc>
              <a:spcBef>
                <a:spcPts val="1001"/>
              </a:spcBef>
              <a:buFontTx/>
              <a:buChar char="-"/>
              <a:defRPr/>
            </a:pPr>
            <a:r>
              <a:rPr lang="en-US" sz="3199" b="1" dirty="0" smtClean="0">
                <a:solidFill>
                  <a:prstClr val="black"/>
                </a:solidFill>
                <a:latin typeface="Comic Sans MS"/>
              </a:rPr>
              <a:t>How to stay safe around water</a:t>
            </a:r>
          </a:p>
          <a:p>
            <a:pPr marL="228578" indent="-228578" defTabSz="914326">
              <a:lnSpc>
                <a:spcPct val="110000"/>
              </a:lnSpc>
              <a:spcBef>
                <a:spcPts val="1001"/>
              </a:spcBef>
              <a:buFontTx/>
              <a:buChar char="-"/>
              <a:defRPr/>
            </a:pPr>
            <a:r>
              <a:rPr lang="en-US" sz="3199" b="1" dirty="0" smtClean="0">
                <a:solidFill>
                  <a:prstClr val="black"/>
                </a:solidFill>
                <a:latin typeface="Comic Sans MS"/>
              </a:rPr>
              <a:t>How to stay safe when using a bike</a:t>
            </a:r>
            <a:endParaRPr lang="en-US" sz="3199" b="1" dirty="0">
              <a:solidFill>
                <a:prstClr val="black"/>
              </a:solidFill>
              <a:latin typeface="Comic Sans MS"/>
            </a:endParaRPr>
          </a:p>
          <a:p>
            <a:pPr marL="228578" indent="-228578" defTabSz="914326">
              <a:lnSpc>
                <a:spcPct val="110000"/>
              </a:lnSpc>
              <a:spcBef>
                <a:spcPts val="1001"/>
              </a:spcBef>
              <a:buFontTx/>
              <a:buChar char="-"/>
              <a:defRPr/>
            </a:pPr>
            <a:endParaRPr lang="en-US" sz="3199" b="1" dirty="0">
              <a:solidFill>
                <a:prstClr val="black"/>
              </a:solidFill>
              <a:latin typeface="Comic Sans MS"/>
            </a:endParaRPr>
          </a:p>
        </p:txBody>
      </p:sp>
      <p:sp>
        <p:nvSpPr>
          <p:cNvPr id="14" name="Content Placeholder 2"/>
          <p:cNvSpPr txBox="1">
            <a:spLocks/>
          </p:cNvSpPr>
          <p:nvPr/>
        </p:nvSpPr>
        <p:spPr>
          <a:xfrm>
            <a:off x="11995995" y="5105202"/>
            <a:ext cx="770778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600" b="1" dirty="0">
                <a:solidFill>
                  <a:prstClr val="black"/>
                </a:solidFill>
                <a:latin typeface="Comic Sans MS"/>
              </a:rPr>
              <a:t>Please remember that during the lesson we should not be asking any pupil or teacher personal questions.</a:t>
            </a:r>
          </a:p>
          <a:p>
            <a:pPr marL="0" indent="0" defTabSz="914326">
              <a:lnSpc>
                <a:spcPct val="110000"/>
              </a:lnSpc>
              <a:spcBef>
                <a:spcPts val="1001"/>
              </a:spcBef>
              <a:buNone/>
              <a:defRPr/>
            </a:pPr>
            <a:endParaRPr lang="en-US" sz="3600" b="1" dirty="0">
              <a:solidFill>
                <a:prstClr val="black"/>
              </a:solidFill>
              <a:latin typeface="Comic Sans MS"/>
            </a:endParaRPr>
          </a:p>
          <a:p>
            <a:pPr marL="0" indent="0" defTabSz="914326">
              <a:lnSpc>
                <a:spcPct val="110000"/>
              </a:lnSpc>
              <a:spcBef>
                <a:spcPts val="1001"/>
              </a:spcBef>
              <a:buNone/>
              <a:defRPr/>
            </a:pPr>
            <a:r>
              <a:rPr lang="en-US" sz="3600"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01785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5999" b="1" dirty="0" smtClean="0"/>
              <a:t>“</a:t>
            </a:r>
            <a:r>
              <a:rPr lang="en-US" sz="6000" b="1" dirty="0"/>
              <a:t>What advice would you give to Liam and Ava to be more safe on their bikes</a:t>
            </a:r>
            <a:r>
              <a:rPr lang="en-US" sz="6000" b="1" dirty="0" smtClean="0"/>
              <a:t>?”</a:t>
            </a:r>
            <a:endParaRPr lang="en-US" sz="6000" b="1" dirty="0"/>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Bike Safety</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84607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a:t>Ethan and Sophie plan a weekend bike ride to the park. Before leaving, Ethan doesn’t bother checking his bike, even though his brakes felt loose the last time he rode. Sophie wears her helmet, but Ethan says it looks “uncool” and leaves his at home. On their way, they speed down a steep hill without using their brakes properly, and Ethan struggles to stop at the bottom. They also ignore a “Caution: Uneven Path” sign and ride through a construction area.</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Bike Safety</a:t>
            </a:r>
            <a:endParaRPr sz="4000" spc="45" dirty="0"/>
          </a:p>
        </p:txBody>
      </p:sp>
      <p:sp>
        <p:nvSpPr>
          <p:cNvPr id="9" name="Content Placeholder 2"/>
          <p:cNvSpPr txBox="1">
            <a:spLocks/>
          </p:cNvSpPr>
          <p:nvPr/>
        </p:nvSpPr>
        <p:spPr>
          <a:xfrm>
            <a:off x="11780242" y="1872604"/>
            <a:ext cx="8323858" cy="9562000"/>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What advice would you give to Ethan and Sophie to be more safe on their bikes?</a:t>
            </a:r>
            <a:endParaRPr lang="en-US" sz="6000" b="1" dirty="0" smtClean="0"/>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3422802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6000" b="1" dirty="0" smtClean="0"/>
              <a:t>“What </a:t>
            </a:r>
            <a:r>
              <a:rPr lang="en-US" sz="6000" b="1" dirty="0"/>
              <a:t>advice would you give to Ethan and Sophie to be more safe on their bikes</a:t>
            </a:r>
            <a:r>
              <a:rPr lang="en-US" sz="6000" b="1" dirty="0" smtClean="0"/>
              <a:t>?”</a:t>
            </a:r>
            <a:endParaRPr lang="en-US" sz="6000" b="1" dirty="0"/>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Bike Safety</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391459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smtClean="0"/>
              <a:t>In your Personal Development Tutor Time activity, you looked at railway safety</a:t>
            </a:r>
            <a:endParaRPr lang="en-US" sz="6000" dirty="0"/>
          </a:p>
          <a:p>
            <a:pPr marL="0" indent="0">
              <a:buNone/>
            </a:pPr>
            <a:endParaRPr lang="en-US" sz="5999" dirty="0" smtClean="0"/>
          </a:p>
          <a:p>
            <a:pPr marL="0" indent="0">
              <a:buNone/>
            </a:pPr>
            <a:r>
              <a:rPr lang="en-US" sz="6000" dirty="0"/>
              <a:t>In your books answer the following question:</a:t>
            </a:r>
          </a:p>
          <a:p>
            <a:pPr marL="0" indent="0">
              <a:buNone/>
            </a:pPr>
            <a:endParaRPr lang="en-US" sz="6000" dirty="0"/>
          </a:p>
          <a:p>
            <a:pPr marL="0" indent="0">
              <a:buNone/>
            </a:pPr>
            <a:r>
              <a:rPr lang="en-US" sz="6000" dirty="0" smtClean="0"/>
              <a:t>“How can you stay safe around railway tracks?”</a:t>
            </a:r>
            <a:endParaRPr lang="en-US" sz="6000" dirty="0"/>
          </a:p>
          <a:p>
            <a:pPr marL="0" indent="0">
              <a:buNone/>
            </a:pPr>
            <a:endParaRPr lang="en-US" sz="6000" dirty="0"/>
          </a:p>
          <a:p>
            <a:pPr marL="0" indent="0">
              <a:buNone/>
            </a:pPr>
            <a:r>
              <a:rPr lang="en-US" sz="6000" b="1" dirty="0"/>
              <a:t>Sentence starter </a:t>
            </a:r>
            <a:r>
              <a:rPr lang="en-US" sz="6000" dirty="0"/>
              <a:t>– </a:t>
            </a:r>
            <a:r>
              <a:rPr lang="en-US" sz="6000" dirty="0" smtClean="0"/>
              <a:t>You can stay safe around railway tracks by…</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3" name="Picture 2"/>
          <p:cNvPicPr>
            <a:picLocks noChangeAspect="1"/>
          </p:cNvPicPr>
          <p:nvPr/>
        </p:nvPicPr>
        <p:blipFill>
          <a:blip r:embed="rId4"/>
          <a:stretch>
            <a:fillRect/>
          </a:stretch>
        </p:blipFill>
        <p:spPr>
          <a:xfrm>
            <a:off x="12876303" y="2342307"/>
            <a:ext cx="4128891" cy="2747589"/>
          </a:xfrm>
          <a:prstGeom prst="rect">
            <a:avLst/>
          </a:prstGeom>
        </p:spPr>
      </p:pic>
      <p:pic>
        <p:nvPicPr>
          <p:cNvPr id="4" name="Picture 3"/>
          <p:cNvPicPr>
            <a:picLocks noChangeAspect="1"/>
          </p:cNvPicPr>
          <p:nvPr/>
        </p:nvPicPr>
        <p:blipFill>
          <a:blip r:embed="rId5"/>
          <a:stretch>
            <a:fillRect/>
          </a:stretch>
        </p:blipFill>
        <p:spPr>
          <a:xfrm>
            <a:off x="14588554" y="4934595"/>
            <a:ext cx="3543645" cy="2328315"/>
          </a:xfrm>
          <a:prstGeom prst="rect">
            <a:avLst/>
          </a:prstGeom>
        </p:spPr>
      </p:pic>
      <p:pic>
        <p:nvPicPr>
          <p:cNvPr id="5" name="Picture 4"/>
          <p:cNvPicPr>
            <a:picLocks noChangeAspect="1"/>
          </p:cNvPicPr>
          <p:nvPr/>
        </p:nvPicPr>
        <p:blipFill>
          <a:blip r:embed="rId6"/>
          <a:stretch>
            <a:fillRect/>
          </a:stretch>
        </p:blipFill>
        <p:spPr>
          <a:xfrm>
            <a:off x="12871253" y="7270009"/>
            <a:ext cx="3325912" cy="2213243"/>
          </a:xfrm>
          <a:prstGeom prst="rect">
            <a:avLst/>
          </a:prstGeom>
        </p:spPr>
      </p:pic>
    </p:spTree>
    <p:extLst>
      <p:ext uri="{BB962C8B-B14F-4D97-AF65-F5344CB8AC3E}">
        <p14:creationId xmlns:p14="http://schemas.microsoft.com/office/powerpoint/2010/main" val="26097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smtClean="0"/>
              <a:t>Ways of staying safe around railway tracks are:</a:t>
            </a:r>
          </a:p>
          <a:p>
            <a:pPr marL="0" indent="0">
              <a:buNone/>
            </a:pPr>
            <a:endParaRPr lang="en-US" sz="6000" dirty="0"/>
          </a:p>
          <a:p>
            <a:pPr marL="1143000" indent="-1143000">
              <a:buAutoNum type="arabicPeriod"/>
            </a:pPr>
            <a:r>
              <a:rPr lang="en-US" sz="6000" dirty="0" smtClean="0"/>
              <a:t>Stay off the tracks</a:t>
            </a:r>
          </a:p>
          <a:p>
            <a:pPr marL="1143000" indent="-1143000">
              <a:buAutoNum type="arabicPeriod"/>
            </a:pPr>
            <a:r>
              <a:rPr lang="en-US" sz="6000" dirty="0" smtClean="0"/>
              <a:t>Use proper crossings</a:t>
            </a:r>
          </a:p>
          <a:p>
            <a:pPr marL="1143000" indent="-1143000">
              <a:buAutoNum type="arabicPeriod"/>
            </a:pPr>
            <a:r>
              <a:rPr lang="en-US" sz="6000" dirty="0" smtClean="0"/>
              <a:t>Obey warning signs and signals</a:t>
            </a:r>
          </a:p>
          <a:p>
            <a:pPr marL="1143000" indent="-1143000">
              <a:buAutoNum type="arabicPeriod"/>
            </a:pPr>
            <a:r>
              <a:rPr lang="en-US" sz="6000" dirty="0" smtClean="0"/>
              <a:t>Stay behind yellow line on platforms</a:t>
            </a:r>
          </a:p>
          <a:p>
            <a:pPr marL="0" indent="0">
              <a:buNone/>
            </a:pPr>
            <a:endParaRPr lang="en-US" sz="6000" dirty="0"/>
          </a:p>
          <a:p>
            <a:pPr marL="0" indent="0">
              <a:buNone/>
            </a:pPr>
            <a:r>
              <a:rPr lang="en-US" sz="6000" b="1" dirty="0" smtClean="0"/>
              <a:t>Task</a:t>
            </a:r>
            <a:r>
              <a:rPr lang="en-US" sz="6000" dirty="0" smtClean="0"/>
              <a:t> – use your red pen to add to what you had written down.</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a:blip r:embed="rId4"/>
          <a:stretch>
            <a:fillRect/>
          </a:stretch>
        </p:blipFill>
        <p:spPr>
          <a:xfrm>
            <a:off x="12871253" y="2414315"/>
            <a:ext cx="5261304" cy="7145131"/>
          </a:xfrm>
          <a:prstGeom prst="rect">
            <a:avLst/>
          </a:prstGeom>
        </p:spPr>
      </p:pic>
    </p:spTree>
    <p:extLst>
      <p:ext uri="{BB962C8B-B14F-4D97-AF65-F5344CB8AC3E}">
        <p14:creationId xmlns:p14="http://schemas.microsoft.com/office/powerpoint/2010/main" val="342816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1795384"/>
            <a:ext cx="18277809" cy="1341819"/>
          </a:xfrm>
        </p:spPr>
        <p:txBody>
          <a:bodyPr>
            <a:normAutofit fontScale="92500" lnSpcReduction="20000"/>
          </a:bodyPr>
          <a:lstStyle/>
          <a:p>
            <a:pPr marL="0" indent="0">
              <a:buNone/>
            </a:pPr>
            <a:r>
              <a:rPr lang="en-US" sz="6000" dirty="0" smtClean="0"/>
              <a:t>This video shows why you are learning about staying safe around water</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Why are we learning about this?</a:t>
            </a:r>
            <a:endParaRPr sz="4000" spc="45" dirty="0"/>
          </a:p>
        </p:txBody>
      </p:sp>
      <p:pic>
        <p:nvPicPr>
          <p:cNvPr id="3" name="3mfgHki4aqw"/>
          <p:cNvPicPr>
            <a:picLocks noRot="1" noChangeAspect="1"/>
          </p:cNvPicPr>
          <p:nvPr>
            <a:videoFile r:link="rId1"/>
          </p:nvPr>
        </p:nvPicPr>
        <p:blipFill>
          <a:blip r:embed="rId6"/>
          <a:stretch>
            <a:fillRect/>
          </a:stretch>
        </p:blipFill>
        <p:spPr>
          <a:xfrm>
            <a:off x="3099251" y="3137203"/>
            <a:ext cx="14290860" cy="8038609"/>
          </a:xfrm>
          <a:prstGeom prst="rect">
            <a:avLst/>
          </a:prstGeom>
        </p:spPr>
      </p:pic>
    </p:spTree>
    <p:extLst>
      <p:ext uri="{BB962C8B-B14F-4D97-AF65-F5344CB8AC3E}">
        <p14:creationId xmlns:p14="http://schemas.microsoft.com/office/powerpoint/2010/main" val="143026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smtClean="0"/>
              <a:t>There are lots of dangers around swimming in open waters such as rivers, lakes and canals.</a:t>
            </a:r>
          </a:p>
          <a:p>
            <a:pPr marL="0" indent="0">
              <a:buNone/>
            </a:pPr>
            <a:endParaRPr lang="en-US" sz="6000" b="1" dirty="0"/>
          </a:p>
          <a:p>
            <a:pPr marL="0" indent="0">
              <a:buNone/>
            </a:pPr>
            <a:r>
              <a:rPr lang="en-US" sz="6000" dirty="0" smtClean="0"/>
              <a:t>Every year several young people drown in water incidents across the UK.</a:t>
            </a:r>
          </a:p>
          <a:p>
            <a:pPr marL="0" indent="0">
              <a:buNone/>
            </a:pPr>
            <a:endParaRPr lang="en-US" sz="6000" dirty="0"/>
          </a:p>
          <a:p>
            <a:pPr marL="0" indent="0">
              <a:buNone/>
            </a:pPr>
            <a:r>
              <a:rPr lang="en-US" sz="6000" dirty="0" smtClean="0"/>
              <a:t>In many cases, young people did not have the knowledge and understanding of the dangers of swimming in open water.</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Water Safety</a:t>
            </a:r>
            <a:endParaRPr sz="4000" spc="45" dirty="0"/>
          </a:p>
        </p:txBody>
      </p:sp>
      <p:pic>
        <p:nvPicPr>
          <p:cNvPr id="2" name="Picture 1"/>
          <p:cNvPicPr>
            <a:picLocks noChangeAspect="1"/>
          </p:cNvPicPr>
          <p:nvPr/>
        </p:nvPicPr>
        <p:blipFill>
          <a:blip r:embed="rId4"/>
          <a:stretch>
            <a:fillRect/>
          </a:stretch>
        </p:blipFill>
        <p:spPr>
          <a:xfrm>
            <a:off x="12871253" y="2414315"/>
            <a:ext cx="5261304" cy="7145131"/>
          </a:xfrm>
          <a:prstGeom prst="rect">
            <a:avLst/>
          </a:prstGeom>
        </p:spPr>
      </p:pic>
    </p:spTree>
    <p:extLst>
      <p:ext uri="{BB962C8B-B14F-4D97-AF65-F5344CB8AC3E}">
        <p14:creationId xmlns:p14="http://schemas.microsoft.com/office/powerpoint/2010/main" val="360720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smtClean="0"/>
              <a:t>One danger is </a:t>
            </a:r>
            <a:r>
              <a:rPr lang="en-US" sz="6000" b="1" dirty="0" smtClean="0"/>
              <a:t>cold water shock.</a:t>
            </a:r>
            <a:endParaRPr lang="en-US" sz="6000" dirty="0" smtClean="0"/>
          </a:p>
          <a:p>
            <a:pPr marL="0" indent="0">
              <a:buNone/>
            </a:pPr>
            <a:endParaRPr lang="en-US" sz="6000" dirty="0"/>
          </a:p>
          <a:p>
            <a:pPr marL="0" indent="0">
              <a:buNone/>
            </a:pPr>
            <a:r>
              <a:rPr lang="en-US" sz="6000" dirty="0" smtClean="0"/>
              <a:t>Open water is much colder than you think.</a:t>
            </a:r>
          </a:p>
          <a:p>
            <a:pPr marL="0" indent="0">
              <a:buNone/>
            </a:pPr>
            <a:endParaRPr lang="en-US" sz="6000" dirty="0"/>
          </a:p>
          <a:p>
            <a:pPr marL="0" indent="0">
              <a:buNone/>
            </a:pPr>
            <a:r>
              <a:rPr lang="en-US" sz="6000" dirty="0" smtClean="0"/>
              <a:t>Cold water shock is the body’s involuntary response to being suddenly immersed into cold water around 15 degrees or lower.</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Water Safety</a:t>
            </a:r>
            <a:endParaRPr sz="4000" spc="45" dirty="0"/>
          </a:p>
        </p:txBody>
      </p:sp>
      <p:pic>
        <p:nvPicPr>
          <p:cNvPr id="2" name="Picture 1"/>
          <p:cNvPicPr>
            <a:picLocks noChangeAspect="1"/>
          </p:cNvPicPr>
          <p:nvPr/>
        </p:nvPicPr>
        <p:blipFill>
          <a:blip r:embed="rId4"/>
          <a:stretch>
            <a:fillRect/>
          </a:stretch>
        </p:blipFill>
        <p:spPr>
          <a:xfrm>
            <a:off x="12871253" y="2414315"/>
            <a:ext cx="5261304" cy="7145131"/>
          </a:xfrm>
          <a:prstGeom prst="rect">
            <a:avLst/>
          </a:prstGeom>
        </p:spPr>
      </p:pic>
    </p:spTree>
    <p:extLst>
      <p:ext uri="{BB962C8B-B14F-4D97-AF65-F5344CB8AC3E}">
        <p14:creationId xmlns:p14="http://schemas.microsoft.com/office/powerpoint/2010/main" val="364214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lnSpcReduction="10000"/>
          </a:bodyPr>
          <a:lstStyle/>
          <a:p>
            <a:pPr marL="0" indent="0">
              <a:buNone/>
            </a:pPr>
            <a:r>
              <a:rPr lang="en-US" sz="6000" dirty="0" smtClean="0"/>
              <a:t>Any water under 15 degrees can seriously affect a person’s breathing and capability to move.</a:t>
            </a:r>
          </a:p>
          <a:p>
            <a:pPr marL="0" indent="0">
              <a:buNone/>
            </a:pPr>
            <a:endParaRPr lang="en-US" sz="6000" dirty="0"/>
          </a:p>
          <a:p>
            <a:pPr marL="0" indent="0">
              <a:buNone/>
            </a:pPr>
            <a:r>
              <a:rPr lang="en-US" sz="6000" dirty="0" smtClean="0"/>
              <a:t>This is because the body may be in muscle spasms and/or hyperventilation.</a:t>
            </a:r>
          </a:p>
          <a:p>
            <a:pPr marL="0" indent="0">
              <a:buNone/>
            </a:pPr>
            <a:endParaRPr lang="en-US" sz="6000" dirty="0"/>
          </a:p>
          <a:p>
            <a:pPr marL="0" indent="0">
              <a:buNone/>
            </a:pPr>
            <a:r>
              <a:rPr lang="en-US" sz="6000" dirty="0" smtClean="0"/>
              <a:t>These stop a person from being able to control their movements.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Water Safety</a:t>
            </a:r>
            <a:endParaRPr sz="4000" spc="45" dirty="0"/>
          </a:p>
        </p:txBody>
      </p:sp>
      <p:pic>
        <p:nvPicPr>
          <p:cNvPr id="2" name="Picture 1"/>
          <p:cNvPicPr>
            <a:picLocks noChangeAspect="1"/>
          </p:cNvPicPr>
          <p:nvPr/>
        </p:nvPicPr>
        <p:blipFill>
          <a:blip r:embed="rId4"/>
          <a:stretch>
            <a:fillRect/>
          </a:stretch>
        </p:blipFill>
        <p:spPr>
          <a:xfrm>
            <a:off x="12871253" y="2414315"/>
            <a:ext cx="5261304" cy="7145131"/>
          </a:xfrm>
          <a:prstGeom prst="rect">
            <a:avLst/>
          </a:prstGeom>
        </p:spPr>
      </p:pic>
    </p:spTree>
    <p:extLst>
      <p:ext uri="{BB962C8B-B14F-4D97-AF65-F5344CB8AC3E}">
        <p14:creationId xmlns:p14="http://schemas.microsoft.com/office/powerpoint/2010/main" val="395394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Props1.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3.xml><?xml version="1.0" encoding="utf-8"?>
<ds:datastoreItem xmlns:ds="http://schemas.openxmlformats.org/officeDocument/2006/customXml" ds:itemID="{892F18CE-0664-4747-9A36-DB6272ADADB8}">
  <ds:schemaRefs>
    <ds:schemaRef ds:uri="http://schemas.microsoft.com/office/2006/metadata/properties"/>
    <ds:schemaRef ds:uri="http://schemas.openxmlformats.org/package/2006/metadata/core-properties"/>
    <ds:schemaRef ds:uri="http://schemas.microsoft.com/office/infopath/2007/PartnerControls"/>
    <ds:schemaRef ds:uri="http://purl.org/dc/terms/"/>
    <ds:schemaRef ds:uri="cf23988f-c488-42c3-82cd-5944801df941"/>
    <ds:schemaRef ds:uri="http://schemas.microsoft.com/office/2006/documentManagement/types"/>
    <ds:schemaRef ds:uri="http://purl.org/dc/dcmitype/"/>
    <ds:schemaRef ds:uri="http://purl.org/dc/elements/1.1/"/>
    <ds:schemaRef ds:uri="aa278816-03e4-4886-8c06-bbee340b154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4067</TotalTime>
  <Words>1820</Words>
  <Application>Microsoft Office PowerPoint</Application>
  <PresentationFormat>Custom</PresentationFormat>
  <Paragraphs>246</Paragraphs>
  <Slides>33</Slides>
  <Notes>1</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33</vt:i4>
      </vt:variant>
    </vt:vector>
  </HeadingPairs>
  <TitlesOfParts>
    <vt:vector size="45" baseType="lpstr">
      <vt:lpstr>Arial</vt:lpstr>
      <vt:lpstr>Calibri</vt:lpstr>
      <vt:lpstr>Calibri Light</vt:lpstr>
      <vt:lpstr>Comic Sans MS</vt:lpstr>
      <vt:lpstr>Franklin Gothic Book</vt:lpstr>
      <vt:lpstr>Lato</vt:lpstr>
      <vt:lpstr>Office Theme</vt:lpstr>
      <vt:lpstr>4_Office Theme</vt:lpstr>
      <vt:lpstr>7_Office Theme</vt:lpstr>
      <vt:lpstr>5_Office Theme</vt:lpstr>
      <vt:lpstr>1_Office Theme</vt:lpstr>
      <vt:lpstr>3_Office Theme</vt:lpstr>
      <vt:lpstr>PowerPoint Presentation</vt:lpstr>
      <vt:lpstr>PowerPoint Presentation</vt:lpstr>
      <vt:lpstr>PowerPoint Presentation</vt:lpstr>
      <vt:lpstr>Tutor Time Recap</vt:lpstr>
      <vt:lpstr>Tutor Time Recap</vt:lpstr>
      <vt:lpstr>Why are we learning about this?</vt:lpstr>
      <vt:lpstr>Water Safety</vt:lpstr>
      <vt:lpstr>Water Safety</vt:lpstr>
      <vt:lpstr>Water Safety</vt:lpstr>
      <vt:lpstr>Water Safety</vt:lpstr>
      <vt:lpstr>Water Safety</vt:lpstr>
      <vt:lpstr>Water Safety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Water Safety</vt:lpstr>
      <vt:lpstr>Water Safety - scenario</vt:lpstr>
      <vt:lpstr>Water Safety</vt:lpstr>
      <vt:lpstr>Bike Safety</vt:lpstr>
      <vt:lpstr>Bike Safety</vt:lpstr>
      <vt:lpstr>Bike Safety</vt:lpstr>
      <vt:lpstr>Bike Safety</vt:lpstr>
      <vt:lpstr>Bike Safety</vt:lpstr>
      <vt:lpstr>Bike Safety</vt:lpstr>
      <vt:lpstr>Bike Safety</vt:lpstr>
      <vt:lpstr>Bike Safety</vt:lpstr>
      <vt:lpstr>Bike Safety</vt:lpstr>
      <vt:lpstr>Bike Safety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212</cp:revision>
  <cp:lastPrinted>2024-09-26T14:53:48Z</cp:lastPrinted>
  <dcterms:created xsi:type="dcterms:W3CDTF">2023-01-12T15:04:44Z</dcterms:created>
  <dcterms:modified xsi:type="dcterms:W3CDTF">2025-04-14T09:56:29Z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