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854" r:id="rId6"/>
    <p:sldMasterId id="2147483866" r:id="rId7"/>
    <p:sldMasterId id="2147483890" r:id="rId8"/>
    <p:sldMasterId id="2147483902" r:id="rId9"/>
  </p:sldMasterIdLst>
  <p:notesMasterIdLst>
    <p:notesMasterId r:id="rId42"/>
  </p:notesMasterIdLst>
  <p:handoutMasterIdLst>
    <p:handoutMasterId r:id="rId43"/>
  </p:handoutMasterIdLst>
  <p:sldIdLst>
    <p:sldId id="650" r:id="rId10"/>
    <p:sldId id="712" r:id="rId11"/>
    <p:sldId id="619" r:id="rId12"/>
    <p:sldId id="545" r:id="rId13"/>
    <p:sldId id="651" r:id="rId14"/>
    <p:sldId id="573" r:id="rId15"/>
    <p:sldId id="674" r:id="rId16"/>
    <p:sldId id="696" r:id="rId17"/>
    <p:sldId id="697" r:id="rId18"/>
    <p:sldId id="698" r:id="rId19"/>
    <p:sldId id="699" r:id="rId20"/>
    <p:sldId id="700" r:id="rId21"/>
    <p:sldId id="701" r:id="rId22"/>
    <p:sldId id="702" r:id="rId23"/>
    <p:sldId id="673" r:id="rId24"/>
    <p:sldId id="626" r:id="rId25"/>
    <p:sldId id="323" r:id="rId26"/>
    <p:sldId id="494" r:id="rId27"/>
    <p:sldId id="562" r:id="rId28"/>
    <p:sldId id="583" r:id="rId29"/>
    <p:sldId id="703" r:id="rId30"/>
    <p:sldId id="675" r:id="rId31"/>
    <p:sldId id="704" r:id="rId32"/>
    <p:sldId id="705" r:id="rId33"/>
    <p:sldId id="707" r:id="rId34"/>
    <p:sldId id="706" r:id="rId35"/>
    <p:sldId id="713" r:id="rId36"/>
    <p:sldId id="708" r:id="rId37"/>
    <p:sldId id="709" r:id="rId38"/>
    <p:sldId id="710" r:id="rId39"/>
    <p:sldId id="711" r:id="rId40"/>
    <p:sldId id="355" r:id="rId41"/>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67" d="100"/>
          <a:sy n="67" d="100"/>
        </p:scale>
        <p:origin x="492" y="5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6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63" indent="0" algn="ctr">
              <a:buNone/>
              <a:defRPr sz="3298"/>
            </a:lvl2pPr>
            <a:lvl3pPr marL="1507724" indent="0" algn="ctr">
              <a:buNone/>
              <a:defRPr sz="2970"/>
            </a:lvl3pPr>
            <a:lvl4pPr marL="2261585" indent="0" algn="ctr">
              <a:buNone/>
              <a:defRPr sz="2638"/>
            </a:lvl4pPr>
            <a:lvl5pPr marL="3015449" indent="0" algn="ctr">
              <a:buNone/>
              <a:defRPr sz="2638"/>
            </a:lvl5pPr>
            <a:lvl6pPr marL="3769312" indent="0" algn="ctr">
              <a:buNone/>
              <a:defRPr sz="2638"/>
            </a:lvl6pPr>
            <a:lvl7pPr marL="4523172" indent="0" algn="ctr">
              <a:buNone/>
              <a:defRPr sz="2638"/>
            </a:lvl7pPr>
            <a:lvl8pPr marL="5277037" indent="0" algn="ctr">
              <a:buNone/>
              <a:defRPr sz="2638"/>
            </a:lvl8pPr>
            <a:lvl9pPr marL="603089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421893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507478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9"/>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70"/>
            <a:ext cx="17339786" cy="2473919"/>
          </a:xfrm>
        </p:spPr>
        <p:txBody>
          <a:bodyPr/>
          <a:lstStyle>
            <a:lvl1pPr marL="0" indent="0">
              <a:buNone/>
              <a:defRPr sz="3958">
                <a:solidFill>
                  <a:schemeClr val="tx1">
                    <a:tint val="75000"/>
                  </a:schemeClr>
                </a:solidFill>
              </a:defRPr>
            </a:lvl1pPr>
            <a:lvl2pPr marL="753863" indent="0">
              <a:buNone/>
              <a:defRPr sz="3298">
                <a:solidFill>
                  <a:schemeClr val="tx1">
                    <a:tint val="75000"/>
                  </a:schemeClr>
                </a:solidFill>
              </a:defRPr>
            </a:lvl2pPr>
            <a:lvl3pPr marL="1507724" indent="0">
              <a:buNone/>
              <a:defRPr sz="2970">
                <a:solidFill>
                  <a:schemeClr val="tx1">
                    <a:tint val="75000"/>
                  </a:schemeClr>
                </a:solidFill>
              </a:defRPr>
            </a:lvl3pPr>
            <a:lvl4pPr marL="2261585" indent="0">
              <a:buNone/>
              <a:defRPr sz="2638">
                <a:solidFill>
                  <a:schemeClr val="tx1">
                    <a:tint val="75000"/>
                  </a:schemeClr>
                </a:solidFill>
              </a:defRPr>
            </a:lvl4pPr>
            <a:lvl5pPr marL="3015449" indent="0">
              <a:buNone/>
              <a:defRPr sz="2638">
                <a:solidFill>
                  <a:schemeClr val="tx1">
                    <a:tint val="75000"/>
                  </a:schemeClr>
                </a:solidFill>
              </a:defRPr>
            </a:lvl5pPr>
            <a:lvl6pPr marL="3769312" indent="0">
              <a:buNone/>
              <a:defRPr sz="2638">
                <a:solidFill>
                  <a:schemeClr val="tx1">
                    <a:tint val="75000"/>
                  </a:schemeClr>
                </a:solidFill>
              </a:defRPr>
            </a:lvl6pPr>
            <a:lvl7pPr marL="4523172" indent="0">
              <a:buNone/>
              <a:defRPr sz="2638">
                <a:solidFill>
                  <a:schemeClr val="tx1">
                    <a:tint val="75000"/>
                  </a:schemeClr>
                </a:solidFill>
              </a:defRPr>
            </a:lvl7pPr>
            <a:lvl8pPr marL="5277037" indent="0">
              <a:buNone/>
              <a:defRPr sz="2638">
                <a:solidFill>
                  <a:schemeClr val="tx1">
                    <a:tint val="75000"/>
                  </a:schemeClr>
                </a:solidFill>
              </a:defRPr>
            </a:lvl8pPr>
            <a:lvl9pPr marL="603089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206643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240204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20"/>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9" y="2772362"/>
            <a:ext cx="8504976"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9" y="4131057"/>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7"/>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852812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98783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867419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41"/>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125896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41"/>
            <a:ext cx="10177702" cy="8036969"/>
          </a:xfrm>
        </p:spPr>
        <p:txBody>
          <a:bodyPr/>
          <a:lstStyle>
            <a:lvl1pPr marL="0" indent="0">
              <a:buNone/>
              <a:defRPr sz="5277"/>
            </a:lvl1pPr>
            <a:lvl2pPr marL="753863" indent="0">
              <a:buNone/>
              <a:defRPr sz="4617"/>
            </a:lvl2pPr>
            <a:lvl3pPr marL="1507724" indent="0">
              <a:buNone/>
              <a:defRPr sz="3958"/>
            </a:lvl3pPr>
            <a:lvl4pPr marL="2261585" indent="0">
              <a:buNone/>
              <a:defRPr sz="3298"/>
            </a:lvl4pPr>
            <a:lvl5pPr marL="3015449" indent="0">
              <a:buNone/>
              <a:defRPr sz="3298"/>
            </a:lvl5pPr>
            <a:lvl6pPr marL="3769312" indent="0">
              <a:buNone/>
              <a:defRPr sz="3298"/>
            </a:lvl6pPr>
            <a:lvl7pPr marL="4523172" indent="0">
              <a:buNone/>
              <a:defRPr sz="3298"/>
            </a:lvl7pPr>
            <a:lvl8pPr marL="5277037" indent="0">
              <a:buNone/>
              <a:defRPr sz="3298"/>
            </a:lvl8pPr>
            <a:lvl9pPr marL="603089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161416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4162094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022457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4024358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454961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5731556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586675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51258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610845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9831179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009495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215737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805181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400310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598138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25321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071583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011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605560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493670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81943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14526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4788425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7496204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7739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6"/>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6"/>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6"/>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82770838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150772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32" indent="-376932" algn="l" defTabSz="150772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794" indent="-376932" algn="l" defTabSz="150772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657" indent="-376932" algn="l" defTabSz="150772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51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38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24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106"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396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7831"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724" rtl="0" eaLnBrk="1" latinLnBrk="0" hangingPunct="1">
        <a:defRPr sz="2970" kern="1200">
          <a:solidFill>
            <a:schemeClr val="tx1"/>
          </a:solidFill>
          <a:latin typeface="+mn-lt"/>
          <a:ea typeface="+mn-ea"/>
          <a:cs typeface="+mn-cs"/>
        </a:defRPr>
      </a:lvl1pPr>
      <a:lvl2pPr marL="753863" algn="l" defTabSz="1507724" rtl="0" eaLnBrk="1" latinLnBrk="0" hangingPunct="1">
        <a:defRPr sz="2970" kern="1200">
          <a:solidFill>
            <a:schemeClr val="tx1"/>
          </a:solidFill>
          <a:latin typeface="+mn-lt"/>
          <a:ea typeface="+mn-ea"/>
          <a:cs typeface="+mn-cs"/>
        </a:defRPr>
      </a:lvl2pPr>
      <a:lvl3pPr marL="1507724" algn="l" defTabSz="1507724" rtl="0" eaLnBrk="1" latinLnBrk="0" hangingPunct="1">
        <a:defRPr sz="2970" kern="1200">
          <a:solidFill>
            <a:schemeClr val="tx1"/>
          </a:solidFill>
          <a:latin typeface="+mn-lt"/>
          <a:ea typeface="+mn-ea"/>
          <a:cs typeface="+mn-cs"/>
        </a:defRPr>
      </a:lvl3pPr>
      <a:lvl4pPr marL="2261585" algn="l" defTabSz="1507724" rtl="0" eaLnBrk="1" latinLnBrk="0" hangingPunct="1">
        <a:defRPr sz="2970" kern="1200">
          <a:solidFill>
            <a:schemeClr val="tx1"/>
          </a:solidFill>
          <a:latin typeface="+mn-lt"/>
          <a:ea typeface="+mn-ea"/>
          <a:cs typeface="+mn-cs"/>
        </a:defRPr>
      </a:lvl4pPr>
      <a:lvl5pPr marL="3015449" algn="l" defTabSz="1507724" rtl="0" eaLnBrk="1" latinLnBrk="0" hangingPunct="1">
        <a:defRPr sz="2970" kern="1200">
          <a:solidFill>
            <a:schemeClr val="tx1"/>
          </a:solidFill>
          <a:latin typeface="+mn-lt"/>
          <a:ea typeface="+mn-ea"/>
          <a:cs typeface="+mn-cs"/>
        </a:defRPr>
      </a:lvl5pPr>
      <a:lvl6pPr marL="3769312" algn="l" defTabSz="1507724" rtl="0" eaLnBrk="1" latinLnBrk="0" hangingPunct="1">
        <a:defRPr sz="2970" kern="1200">
          <a:solidFill>
            <a:schemeClr val="tx1"/>
          </a:solidFill>
          <a:latin typeface="+mn-lt"/>
          <a:ea typeface="+mn-ea"/>
          <a:cs typeface="+mn-cs"/>
        </a:defRPr>
      </a:lvl6pPr>
      <a:lvl7pPr marL="4523172" algn="l" defTabSz="1507724" rtl="0" eaLnBrk="1" latinLnBrk="0" hangingPunct="1">
        <a:defRPr sz="2970" kern="1200">
          <a:solidFill>
            <a:schemeClr val="tx1"/>
          </a:solidFill>
          <a:latin typeface="+mn-lt"/>
          <a:ea typeface="+mn-ea"/>
          <a:cs typeface="+mn-cs"/>
        </a:defRPr>
      </a:lvl7pPr>
      <a:lvl8pPr marL="5277037" algn="l" defTabSz="1507724" rtl="0" eaLnBrk="1" latinLnBrk="0" hangingPunct="1">
        <a:defRPr sz="2970" kern="1200">
          <a:solidFill>
            <a:schemeClr val="tx1"/>
          </a:solidFill>
          <a:latin typeface="+mn-lt"/>
          <a:ea typeface="+mn-ea"/>
          <a:cs typeface="+mn-cs"/>
        </a:defRPr>
      </a:lvl8pPr>
      <a:lvl9pPr marL="6030898" algn="l" defTabSz="150772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8270763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523622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711" y="-14195"/>
            <a:ext cx="20102685" cy="1612842"/>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794">
                <a:defRPr/>
              </a:pPr>
              <a:endParaRPr lang="en-US" sz="2970">
                <a:solidFill>
                  <a:prstClr val="black"/>
                </a:solidFill>
                <a:latin typeface="Franklin Gothic Book" panose="020B0503020102020204" pitchFamily="34" charset="0"/>
              </a:endParaRPr>
            </a:p>
          </p:txBody>
        </p:sp>
        <p:sp>
          <p:nvSpPr>
            <p:cNvPr id="6" name="TextBox 5"/>
            <p:cNvSpPr txBox="1"/>
            <p:nvPr/>
          </p:nvSpPr>
          <p:spPr>
            <a:xfrm>
              <a:off x="591236" y="1535991"/>
              <a:ext cx="8248524" cy="379312"/>
            </a:xfrm>
            <a:prstGeom prst="rect">
              <a:avLst/>
            </a:prstGeom>
            <a:noFill/>
          </p:spPr>
          <p:txBody>
            <a:bodyPr wrap="square" rtlCol="0">
              <a:spAutoFit/>
            </a:bodyPr>
            <a:lstStyle/>
            <a:p>
              <a:pPr defTabSz="150779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794">
                  <a:defRPr/>
                </a:pPr>
                <a:t>14 April 2025</a:t>
              </a:fld>
              <a:r>
                <a:rPr lang="en-US" sz="4617"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668" y="84412"/>
            <a:ext cx="10381189" cy="1537213"/>
          </a:xfrm>
          <a:prstGeom prst="rect">
            <a:avLst/>
          </a:prstGeom>
        </p:spPr>
      </p:pic>
      <p:grpSp>
        <p:nvGrpSpPr>
          <p:cNvPr id="9" name="Group 8"/>
          <p:cNvGrpSpPr/>
          <p:nvPr/>
        </p:nvGrpSpPr>
        <p:grpSpPr>
          <a:xfrm>
            <a:off x="711" y="1592974"/>
            <a:ext cx="20102685" cy="2289853"/>
            <a:chOff x="1" y="2129870"/>
            <a:chExt cx="12191999" cy="771532"/>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794">
                <a:defRPr/>
              </a:pPr>
              <a:endParaRPr lang="en-US" sz="2970"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49303"/>
            </a:xfrm>
            <a:prstGeom prst="rect">
              <a:avLst/>
            </a:prstGeom>
            <a:noFill/>
          </p:spPr>
          <p:txBody>
            <a:bodyPr wrap="square" rtlCol="0">
              <a:spAutoFit/>
            </a:bodyPr>
            <a:lstStyle/>
            <a:p>
              <a:pPr defTabSz="1507794">
                <a:defRPr/>
              </a:pPr>
              <a:r>
                <a:rPr lang="en-US" sz="4617" b="1" kern="0" dirty="0">
                  <a:solidFill>
                    <a:prstClr val="black"/>
                  </a:solidFill>
                  <a:latin typeface="Franklin Gothic Book" panose="020B0503020102020204" pitchFamily="34" charset="0"/>
                </a:rPr>
                <a:t>Write the Title and Golden Thread</a:t>
              </a:r>
            </a:p>
            <a:p>
              <a:pPr defTabSz="1507794">
                <a:defRPr/>
              </a:pPr>
              <a:r>
                <a:rPr lang="en-US" sz="4617" b="1" kern="0" dirty="0">
                  <a:solidFill>
                    <a:prstClr val="black"/>
                  </a:solidFill>
                  <a:latin typeface="Franklin Gothic Book" panose="020B0503020102020204" pitchFamily="34" charset="0"/>
                </a:rPr>
                <a:t>Title – </a:t>
              </a:r>
              <a:r>
                <a:rPr lang="en-US" sz="4617" kern="0" dirty="0" smtClean="0">
                  <a:solidFill>
                    <a:prstClr val="black"/>
                  </a:solidFill>
                  <a:latin typeface="Franklin Gothic Book" panose="020B0503020102020204" pitchFamily="34" charset="0"/>
                </a:rPr>
                <a:t>What are stereotypes?</a:t>
              </a:r>
              <a:endParaRPr lang="en-US" sz="4617" kern="0" dirty="0">
                <a:solidFill>
                  <a:prstClr val="black"/>
                </a:solidFill>
                <a:latin typeface="Franklin Gothic Book" panose="020B0503020102020204" pitchFamily="34" charset="0"/>
              </a:endParaRPr>
            </a:p>
            <a:p>
              <a:pPr defTabSz="1507794">
                <a:defRPr/>
              </a:pPr>
              <a:r>
                <a:rPr lang="en-US" sz="4617" b="1" kern="0" dirty="0">
                  <a:solidFill>
                    <a:prstClr val="black"/>
                  </a:solidFill>
                  <a:latin typeface="Franklin Gothic Book" panose="020B0503020102020204" pitchFamily="34" charset="0"/>
                </a:rPr>
                <a:t>Golden Thread – </a:t>
              </a:r>
              <a:r>
                <a:rPr lang="en-US" sz="4617" kern="0" dirty="0">
                  <a:solidFill>
                    <a:prstClr val="black"/>
                  </a:solidFill>
                  <a:latin typeface="Franklin Gothic Book" panose="020B0503020102020204" pitchFamily="34" charset="0"/>
                </a:rPr>
                <a:t>Secure Your Relationships</a:t>
              </a:r>
            </a:p>
          </p:txBody>
        </p:sp>
      </p:grpSp>
      <p:grpSp>
        <p:nvGrpSpPr>
          <p:cNvPr id="13" name="Group 12"/>
          <p:cNvGrpSpPr/>
          <p:nvPr/>
        </p:nvGrpSpPr>
        <p:grpSpPr>
          <a:xfrm>
            <a:off x="1412" y="3848869"/>
            <a:ext cx="20102688" cy="1631877"/>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794">
                <a:defRPr/>
              </a:pPr>
              <a:endParaRPr lang="en-US" sz="2970"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55218"/>
            </a:xfrm>
            <a:prstGeom prst="rect">
              <a:avLst/>
            </a:prstGeom>
            <a:noFill/>
          </p:spPr>
          <p:txBody>
            <a:bodyPr wrap="square" rtlCol="0">
              <a:spAutoFit/>
            </a:bodyPr>
            <a:lstStyle/>
            <a:p>
              <a:pPr defTabSz="1507794">
                <a:defRPr/>
              </a:pPr>
              <a:r>
                <a:rPr lang="en-US" sz="4617" b="1" kern="0" dirty="0">
                  <a:solidFill>
                    <a:prstClr val="black"/>
                  </a:solidFill>
                  <a:latin typeface="Franklin Gothic Book" panose="020B0503020102020204" pitchFamily="34" charset="0"/>
                </a:rPr>
                <a:t>Underline both using your ruler &amp; take out your </a:t>
              </a:r>
              <a:r>
                <a:rPr lang="en-US" sz="4617" b="1" kern="0" dirty="0" err="1">
                  <a:solidFill>
                    <a:prstClr val="black"/>
                  </a:solidFill>
                  <a:latin typeface="Franklin Gothic Book" panose="020B0503020102020204" pitchFamily="34" charset="0"/>
                </a:rPr>
                <a:t>oracy</a:t>
              </a:r>
              <a:r>
                <a:rPr lang="en-US" sz="4617" b="1" kern="0" dirty="0">
                  <a:solidFill>
                    <a:prstClr val="black"/>
                  </a:solidFill>
                  <a:latin typeface="Franklin Gothic Book" panose="020B0503020102020204" pitchFamily="34" charset="0"/>
                </a:rPr>
                <a:t> </a:t>
              </a:r>
              <a:r>
                <a:rPr lang="en-US" sz="4617" b="1" kern="0" dirty="0" err="1">
                  <a:solidFill>
                    <a:prstClr val="black"/>
                  </a:solidFill>
                  <a:latin typeface="Franklin Gothic Book" panose="020B0503020102020204" pitchFamily="34" charset="0"/>
                </a:rPr>
                <a:t>helpsheet</a:t>
              </a:r>
              <a:endParaRPr lang="en-US" sz="4617"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706" y="5487556"/>
            <a:ext cx="20102685" cy="582100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794">
              <a:defRPr/>
            </a:pPr>
            <a:endParaRPr lang="en-US" sz="2970" kern="0" dirty="0">
              <a:solidFill>
                <a:prstClr val="black"/>
              </a:solidFill>
              <a:latin typeface="Franklin Gothic Book" panose="020B0503020102020204" pitchFamily="34" charset="0"/>
            </a:endParaRPr>
          </a:p>
        </p:txBody>
      </p:sp>
      <p:sp>
        <p:nvSpPr>
          <p:cNvPr id="19" name="TextBox 18"/>
          <p:cNvSpPr txBox="1"/>
          <p:nvPr/>
        </p:nvSpPr>
        <p:spPr>
          <a:xfrm>
            <a:off x="1044766" y="5591934"/>
            <a:ext cx="17223108" cy="6370975"/>
          </a:xfrm>
          <a:prstGeom prst="rect">
            <a:avLst/>
          </a:prstGeom>
          <a:noFill/>
        </p:spPr>
        <p:txBody>
          <a:bodyPr wrap="square" rtlCol="0">
            <a:spAutoFit/>
          </a:bodyPr>
          <a:lstStyle/>
          <a:p>
            <a:pPr defTabSz="1507794">
              <a:defRPr/>
            </a:pPr>
            <a:r>
              <a:rPr lang="en-US" sz="4000" b="1" dirty="0">
                <a:solidFill>
                  <a:prstClr val="black"/>
                </a:solidFill>
                <a:latin typeface="Franklin Gothic Book" panose="020B0503020102020204" pitchFamily="34" charset="0"/>
              </a:rPr>
              <a:t>Complete the following questions:</a:t>
            </a:r>
          </a:p>
          <a:p>
            <a:pPr defTabSz="1507794">
              <a:defRPr/>
            </a:pPr>
            <a:endParaRPr lang="en-US" sz="32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a:solidFill>
                  <a:prstClr val="black"/>
                </a:solidFill>
                <a:latin typeface="Franklin Gothic Book" panose="020B0503020102020204" pitchFamily="34" charset="0"/>
              </a:rPr>
              <a:t>What is being described: </a:t>
            </a:r>
            <a:r>
              <a:rPr lang="en-US" sz="4000" dirty="0" smtClean="0">
                <a:solidFill>
                  <a:prstClr val="black"/>
                </a:solidFill>
                <a:latin typeface="Franklin Gothic Book" panose="020B0503020102020204" pitchFamily="34" charset="0"/>
              </a:rPr>
              <a:t>“</a:t>
            </a:r>
            <a:r>
              <a:rPr lang="en-US" sz="4000" dirty="0" smtClean="0"/>
              <a:t>bullying </a:t>
            </a:r>
            <a:r>
              <a:rPr lang="en-US" sz="4000" dirty="0"/>
              <a:t>with the use of digital technologies that has the aim of scaring, angering or shaming another person”</a:t>
            </a:r>
          </a:p>
          <a:p>
            <a:pPr marL="753888" indent="-753888" defTabSz="1507794">
              <a:buFont typeface="+mj-lt"/>
              <a:buAutoNum type="arabicPeriod"/>
              <a:defRPr/>
            </a:pP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smtClean="0">
                <a:solidFill>
                  <a:prstClr val="black"/>
                </a:solidFill>
                <a:latin typeface="Franklin Gothic Book" panose="020B0503020102020204" pitchFamily="34" charset="0"/>
              </a:rPr>
              <a:t>Give an example of an unsafe characteristic of an online friendship</a:t>
            </a: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smtClean="0">
                <a:solidFill>
                  <a:prstClr val="black"/>
                </a:solidFill>
                <a:latin typeface="Franklin Gothic Book" panose="020B0503020102020204" pitchFamily="34" charset="0"/>
              </a:rPr>
              <a:t>What are the 3 types of bullying?</a:t>
            </a:r>
            <a:endParaRPr lang="en-US" sz="4000" b="1" dirty="0">
              <a:solidFill>
                <a:prstClr val="black"/>
              </a:solidFill>
              <a:latin typeface="Franklin Gothic Book" panose="020B0503020102020204" pitchFamily="34" charset="0"/>
            </a:endParaRPr>
          </a:p>
          <a:p>
            <a:pPr defTabSz="1507794">
              <a:defRPr/>
            </a:pPr>
            <a:endParaRPr lang="en-US" sz="3200" b="1" dirty="0">
              <a:solidFill>
                <a:prstClr val="black"/>
              </a:solidFill>
              <a:latin typeface="Franklin Gothic Book" panose="020B0503020102020204" pitchFamily="34" charset="0"/>
            </a:endParaRPr>
          </a:p>
          <a:p>
            <a:pPr marL="753888" indent="-753888" defTabSz="1507794">
              <a:buFont typeface="+mj-lt"/>
              <a:buAutoNum type="arabicPeriod"/>
              <a:defRPr/>
            </a:pPr>
            <a:endParaRPr lang="en-US" sz="3200" b="1" dirty="0">
              <a:solidFill>
                <a:prstClr val="black"/>
              </a:solidFill>
              <a:latin typeface="Franklin Gothic Book" panose="020B0503020102020204" pitchFamily="34" charset="0"/>
            </a:endParaRPr>
          </a:p>
          <a:p>
            <a:pPr defTabSz="1507794">
              <a:defRPr/>
            </a:pPr>
            <a:endParaRPr lang="en-US" sz="320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232290" y="5654011"/>
            <a:ext cx="799646" cy="1049026"/>
          </a:xfrm>
          <a:prstGeom prst="rect">
            <a:avLst/>
          </a:prstGeom>
        </p:spPr>
      </p:pic>
      <p:sp>
        <p:nvSpPr>
          <p:cNvPr id="21" name="Rectangle 20"/>
          <p:cNvSpPr/>
          <p:nvPr/>
        </p:nvSpPr>
        <p:spPr>
          <a:xfrm>
            <a:off x="1016249" y="6624247"/>
            <a:ext cx="18284783"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cyberbullying</a:t>
            </a:r>
            <a:endParaRPr lang="en-GB" sz="3200" b="1" kern="0" dirty="0">
              <a:solidFill>
                <a:prstClr val="white"/>
              </a:solidFill>
              <a:latin typeface="Calibri" panose="020F0502020204030204"/>
            </a:endParaRPr>
          </a:p>
        </p:txBody>
      </p:sp>
      <p:sp>
        <p:nvSpPr>
          <p:cNvPr id="22" name="Rectangle 21"/>
          <p:cNvSpPr/>
          <p:nvPr/>
        </p:nvSpPr>
        <p:spPr>
          <a:xfrm>
            <a:off x="1003907" y="8136339"/>
            <a:ext cx="18284783"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Do not know each other offline, they ask for personal information, the want the friendship to be a secret, make others feel uncomfortable/scared/anxious in what they say and share</a:t>
            </a:r>
            <a:endParaRPr lang="en-GB" sz="3200" b="1" kern="0" dirty="0">
              <a:solidFill>
                <a:prstClr val="white"/>
              </a:solidFill>
              <a:latin typeface="Calibri" panose="020F0502020204030204"/>
            </a:endParaRPr>
          </a:p>
        </p:txBody>
      </p:sp>
      <p:sp>
        <p:nvSpPr>
          <p:cNvPr id="24" name="Rectangle 23"/>
          <p:cNvSpPr/>
          <p:nvPr/>
        </p:nvSpPr>
        <p:spPr>
          <a:xfrm>
            <a:off x="1003907" y="9677098"/>
            <a:ext cx="18283338"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Verbal, indirect, physical</a:t>
            </a: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9989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504332" cy="9156734"/>
          </a:xfrm>
        </p:spPr>
        <p:txBody>
          <a:bodyPr>
            <a:normAutofit/>
          </a:bodyPr>
          <a:lstStyle/>
          <a:p>
            <a:pPr marL="0" indent="0">
              <a:buNone/>
            </a:pPr>
            <a:r>
              <a:rPr lang="en-US" sz="6000" dirty="0" smtClean="0"/>
              <a:t>The 7 candidates are:</a:t>
            </a:r>
          </a:p>
          <a:p>
            <a:pPr marL="0" indent="0">
              <a:buNone/>
            </a:pPr>
            <a:endParaRPr lang="en-US" sz="6000" dirty="0"/>
          </a:p>
          <a:p>
            <a:pPr marL="1143000" indent="-1143000">
              <a:buAutoNum type="arabicPeriod"/>
            </a:pPr>
            <a:r>
              <a:rPr lang="en-US" sz="6000" dirty="0" smtClean="0"/>
              <a:t>Ali Abdul</a:t>
            </a:r>
          </a:p>
          <a:p>
            <a:pPr marL="1143000" indent="-1143000">
              <a:buAutoNum type="arabicPeriod"/>
            </a:pPr>
            <a:r>
              <a:rPr lang="en-US" sz="6000" dirty="0" smtClean="0"/>
              <a:t>Patrick Murphy</a:t>
            </a:r>
          </a:p>
          <a:p>
            <a:pPr marL="1143000" indent="-1143000">
              <a:buAutoNum type="arabicPeriod"/>
            </a:pPr>
            <a:r>
              <a:rPr lang="en-US" sz="6000" dirty="0" smtClean="0"/>
              <a:t>Jamie Small</a:t>
            </a:r>
          </a:p>
          <a:p>
            <a:pPr marL="1143000" indent="-1143000">
              <a:buAutoNum type="arabicPeriod"/>
            </a:pPr>
            <a:r>
              <a:rPr lang="en-US" sz="6000" dirty="0" smtClean="0"/>
              <a:t>David Campbell</a:t>
            </a:r>
          </a:p>
          <a:p>
            <a:pPr marL="1143000" indent="-1143000">
              <a:buAutoNum type="arabicPeriod"/>
            </a:pPr>
            <a:r>
              <a:rPr lang="en-US" sz="6000" dirty="0" smtClean="0"/>
              <a:t>Adriana </a:t>
            </a:r>
            <a:r>
              <a:rPr lang="en-US" sz="6000" dirty="0" err="1" smtClean="0"/>
              <a:t>Carboni</a:t>
            </a:r>
            <a:endParaRPr lang="en-US" sz="6000" dirty="0" smtClean="0"/>
          </a:p>
          <a:p>
            <a:pPr marL="1143000" indent="-1143000">
              <a:buAutoNum type="arabicPeriod"/>
            </a:pPr>
            <a:r>
              <a:rPr lang="en-US" sz="6000" dirty="0" smtClean="0"/>
              <a:t>Hannah Mann</a:t>
            </a:r>
          </a:p>
          <a:p>
            <a:pPr marL="1143000" indent="-1143000">
              <a:buAutoNum type="arabicPeriod"/>
            </a:pPr>
            <a:r>
              <a:rPr lang="en-US" sz="6000" dirty="0" err="1" smtClean="0"/>
              <a:t>Delroy</a:t>
            </a:r>
            <a:r>
              <a:rPr lang="en-US" sz="6000" dirty="0" smtClean="0"/>
              <a:t> Bailey</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Stereotyping Task</a:t>
            </a:r>
            <a:endParaRPr sz="4000" spc="45" dirty="0"/>
          </a:p>
        </p:txBody>
      </p:sp>
      <p:pic>
        <p:nvPicPr>
          <p:cNvPr id="11" name="Picture 10"/>
          <p:cNvPicPr>
            <a:picLocks noChangeAspect="1"/>
          </p:cNvPicPr>
          <p:nvPr/>
        </p:nvPicPr>
        <p:blipFill>
          <a:blip r:embed="rId4"/>
          <a:stretch>
            <a:fillRect/>
          </a:stretch>
        </p:blipFill>
        <p:spPr>
          <a:xfrm>
            <a:off x="12697137" y="2414315"/>
            <a:ext cx="6219211" cy="7959776"/>
          </a:xfrm>
          <a:prstGeom prst="rect">
            <a:avLst/>
          </a:prstGeom>
        </p:spPr>
      </p:pic>
      <p:sp>
        <p:nvSpPr>
          <p:cNvPr id="9" name="Content Placeholder 2"/>
          <p:cNvSpPr txBox="1">
            <a:spLocks/>
          </p:cNvSpPr>
          <p:nvPr/>
        </p:nvSpPr>
        <p:spPr>
          <a:xfrm>
            <a:off x="8395340" y="4065455"/>
            <a:ext cx="4792864" cy="6696744"/>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smtClean="0"/>
              <a:t>Put a line through the name of the person you want to fire based on this information.</a:t>
            </a:r>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189318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6" y="2152617"/>
            <a:ext cx="18523337" cy="981778"/>
          </a:xfrm>
        </p:spPr>
        <p:txBody>
          <a:bodyPr>
            <a:normAutofit/>
          </a:bodyPr>
          <a:lstStyle/>
          <a:p>
            <a:pPr marL="0" indent="0">
              <a:buNone/>
            </a:pPr>
            <a:r>
              <a:rPr lang="en-US" sz="6000" dirty="0" smtClean="0"/>
              <a:t>The 7 candidates are:</a:t>
            </a:r>
          </a:p>
          <a:p>
            <a:pPr marL="0" indent="0">
              <a:buNone/>
            </a:pPr>
            <a:endParaRPr lang="en-US"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Stereotyping Task</a:t>
            </a:r>
            <a:endParaRPr sz="4000" spc="45" dirty="0"/>
          </a:p>
        </p:txBody>
      </p:sp>
      <p:pic>
        <p:nvPicPr>
          <p:cNvPr id="2" name="Picture 1"/>
          <p:cNvPicPr>
            <a:picLocks noChangeAspect="1"/>
          </p:cNvPicPr>
          <p:nvPr/>
        </p:nvPicPr>
        <p:blipFill>
          <a:blip r:embed="rId4"/>
          <a:stretch>
            <a:fillRect/>
          </a:stretch>
        </p:blipFill>
        <p:spPr>
          <a:xfrm>
            <a:off x="1556347" y="2918371"/>
            <a:ext cx="17138964" cy="6797638"/>
          </a:xfrm>
          <a:prstGeom prst="rect">
            <a:avLst/>
          </a:prstGeom>
        </p:spPr>
      </p:pic>
      <p:sp>
        <p:nvSpPr>
          <p:cNvPr id="12" name="Content Placeholder 2"/>
          <p:cNvSpPr txBox="1">
            <a:spLocks/>
          </p:cNvSpPr>
          <p:nvPr/>
        </p:nvSpPr>
        <p:spPr>
          <a:xfrm>
            <a:off x="1146804" y="9958935"/>
            <a:ext cx="18523337" cy="1350943"/>
          </a:xfrm>
          <a:prstGeom prst="rect">
            <a:avLst/>
          </a:prstGeom>
        </p:spPr>
        <p:txBody>
          <a:bodyPr vert="horz" lIns="91440" tIns="45720" rIns="91440" bIns="45720" rtlCol="0">
            <a:normAutofit fontScale="9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a:t>Put a line through the name of the person you want to fire based on this information.</a:t>
            </a:r>
          </a:p>
          <a:p>
            <a:pPr marL="0" indent="0">
              <a:buFont typeface="Arial" panose="020B0604020202020204" pitchFamily="34" charset="0"/>
              <a:buNone/>
            </a:pPr>
            <a:endParaRPr lang="en-US" sz="6000" dirty="0"/>
          </a:p>
        </p:txBody>
      </p:sp>
    </p:spTree>
    <p:extLst>
      <p:ext uri="{BB962C8B-B14F-4D97-AF65-F5344CB8AC3E}">
        <p14:creationId xmlns:p14="http://schemas.microsoft.com/office/powerpoint/2010/main" val="356995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6" y="2152617"/>
            <a:ext cx="18523337" cy="981778"/>
          </a:xfrm>
        </p:spPr>
        <p:txBody>
          <a:bodyPr>
            <a:normAutofit/>
          </a:bodyPr>
          <a:lstStyle/>
          <a:p>
            <a:pPr marL="0" indent="0">
              <a:buNone/>
            </a:pPr>
            <a:r>
              <a:rPr lang="en-US" sz="6000" dirty="0" smtClean="0"/>
              <a:t>The 7 candidates are:</a:t>
            </a:r>
          </a:p>
          <a:p>
            <a:pPr marL="0" indent="0">
              <a:buNone/>
            </a:pPr>
            <a:endParaRPr lang="en-US"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Stereotyping Task</a:t>
            </a:r>
            <a:endParaRPr sz="4000" spc="45" dirty="0"/>
          </a:p>
        </p:txBody>
      </p:sp>
      <p:sp>
        <p:nvSpPr>
          <p:cNvPr id="12" name="Content Placeholder 2"/>
          <p:cNvSpPr txBox="1">
            <a:spLocks/>
          </p:cNvSpPr>
          <p:nvPr/>
        </p:nvSpPr>
        <p:spPr>
          <a:xfrm>
            <a:off x="1146804" y="9958935"/>
            <a:ext cx="18523337" cy="1350943"/>
          </a:xfrm>
          <a:prstGeom prst="rect">
            <a:avLst/>
          </a:prstGeom>
        </p:spPr>
        <p:txBody>
          <a:bodyPr vert="horz" lIns="91440" tIns="45720" rIns="91440" bIns="45720" rtlCol="0">
            <a:normAutofit fontScale="9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a:t>Put a line through the name of the person you want to fire based on this information.</a:t>
            </a:r>
          </a:p>
          <a:p>
            <a:pPr marL="0" indent="0">
              <a:buFont typeface="Arial" panose="020B0604020202020204" pitchFamily="34" charset="0"/>
              <a:buNone/>
            </a:pPr>
            <a:endParaRPr lang="en-US" sz="6000" dirty="0"/>
          </a:p>
        </p:txBody>
      </p:sp>
      <p:pic>
        <p:nvPicPr>
          <p:cNvPr id="3" name="Picture 2"/>
          <p:cNvPicPr>
            <a:picLocks noChangeAspect="1"/>
          </p:cNvPicPr>
          <p:nvPr/>
        </p:nvPicPr>
        <p:blipFill>
          <a:blip r:embed="rId4"/>
          <a:stretch>
            <a:fillRect/>
          </a:stretch>
        </p:blipFill>
        <p:spPr>
          <a:xfrm>
            <a:off x="712626" y="2790684"/>
            <a:ext cx="17693137" cy="7174138"/>
          </a:xfrm>
          <a:prstGeom prst="rect">
            <a:avLst/>
          </a:prstGeom>
        </p:spPr>
      </p:pic>
    </p:spTree>
    <p:extLst>
      <p:ext uri="{BB962C8B-B14F-4D97-AF65-F5344CB8AC3E}">
        <p14:creationId xmlns:p14="http://schemas.microsoft.com/office/powerpoint/2010/main" val="123221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6" y="2152617"/>
            <a:ext cx="18523337" cy="981778"/>
          </a:xfrm>
        </p:spPr>
        <p:txBody>
          <a:bodyPr>
            <a:normAutofit/>
          </a:bodyPr>
          <a:lstStyle/>
          <a:p>
            <a:pPr marL="0" indent="0">
              <a:buNone/>
            </a:pPr>
            <a:r>
              <a:rPr lang="en-US" sz="6000" dirty="0" smtClean="0"/>
              <a:t>The 7 candidates are:</a:t>
            </a:r>
          </a:p>
          <a:p>
            <a:pPr marL="0" indent="0">
              <a:buNone/>
            </a:pPr>
            <a:endParaRPr lang="en-US"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Stereotyping Task</a:t>
            </a:r>
            <a:endParaRPr sz="4000" spc="45" dirty="0"/>
          </a:p>
        </p:txBody>
      </p:sp>
      <p:sp>
        <p:nvSpPr>
          <p:cNvPr id="12" name="Content Placeholder 2"/>
          <p:cNvSpPr txBox="1">
            <a:spLocks/>
          </p:cNvSpPr>
          <p:nvPr/>
        </p:nvSpPr>
        <p:spPr>
          <a:xfrm>
            <a:off x="1146804" y="9958935"/>
            <a:ext cx="18523337" cy="1350943"/>
          </a:xfrm>
          <a:prstGeom prst="rect">
            <a:avLst/>
          </a:prstGeom>
        </p:spPr>
        <p:txBody>
          <a:bodyPr vert="horz" lIns="91440" tIns="45720" rIns="91440" bIns="45720" rtlCol="0">
            <a:normAutofit fontScale="9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a:t>Put a line through the name of the person you want to fire based on this information.</a:t>
            </a:r>
          </a:p>
          <a:p>
            <a:pPr marL="0" indent="0">
              <a:buFont typeface="Arial" panose="020B0604020202020204" pitchFamily="34" charset="0"/>
              <a:buNone/>
            </a:pPr>
            <a:endParaRPr lang="en-US" sz="6000" dirty="0"/>
          </a:p>
        </p:txBody>
      </p:sp>
      <p:pic>
        <p:nvPicPr>
          <p:cNvPr id="2" name="Picture 1"/>
          <p:cNvPicPr>
            <a:picLocks noChangeAspect="1"/>
          </p:cNvPicPr>
          <p:nvPr/>
        </p:nvPicPr>
        <p:blipFill>
          <a:blip r:embed="rId4"/>
          <a:stretch>
            <a:fillRect/>
          </a:stretch>
        </p:blipFill>
        <p:spPr>
          <a:xfrm>
            <a:off x="1105776" y="2939234"/>
            <a:ext cx="16795146" cy="7031039"/>
          </a:xfrm>
          <a:prstGeom prst="rect">
            <a:avLst/>
          </a:prstGeom>
        </p:spPr>
      </p:pic>
    </p:spTree>
    <p:extLst>
      <p:ext uri="{BB962C8B-B14F-4D97-AF65-F5344CB8AC3E}">
        <p14:creationId xmlns:p14="http://schemas.microsoft.com/office/powerpoint/2010/main" val="3504208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6" y="2152617"/>
            <a:ext cx="18523337" cy="981778"/>
          </a:xfrm>
        </p:spPr>
        <p:txBody>
          <a:bodyPr>
            <a:normAutofit/>
          </a:bodyPr>
          <a:lstStyle/>
          <a:p>
            <a:pPr marL="0" indent="0">
              <a:buNone/>
            </a:pPr>
            <a:r>
              <a:rPr lang="en-US" sz="6000" dirty="0" smtClean="0"/>
              <a:t>The 7 candidates are:</a:t>
            </a:r>
          </a:p>
          <a:p>
            <a:pPr marL="0" indent="0">
              <a:buNone/>
            </a:pPr>
            <a:endParaRPr lang="en-US"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Stereotyping Task</a:t>
            </a:r>
            <a:endParaRPr sz="4000" spc="45" dirty="0"/>
          </a:p>
        </p:txBody>
      </p:sp>
      <p:sp>
        <p:nvSpPr>
          <p:cNvPr id="12" name="Content Placeholder 2"/>
          <p:cNvSpPr txBox="1">
            <a:spLocks/>
          </p:cNvSpPr>
          <p:nvPr/>
        </p:nvSpPr>
        <p:spPr>
          <a:xfrm>
            <a:off x="1146804" y="9958935"/>
            <a:ext cx="18523337" cy="1506229"/>
          </a:xfrm>
          <a:prstGeom prst="rect">
            <a:avLst/>
          </a:prstGeom>
        </p:spPr>
        <p:txBody>
          <a:bodyPr vert="horz" lIns="91440" tIns="45720" rIns="91440" bIns="45720" rtlCol="0">
            <a:normAutofit fontScale="70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a:t>Put a line through the name of the person you want to fire based on this information</a:t>
            </a:r>
            <a:r>
              <a:rPr lang="en-US" sz="6000" dirty="0" smtClean="0"/>
              <a:t>. You should now have one person remaining. This is who you have hired for the role</a:t>
            </a:r>
            <a:endParaRPr lang="en-US" sz="6000" dirty="0"/>
          </a:p>
          <a:p>
            <a:pPr marL="0" indent="0">
              <a:buFont typeface="Arial" panose="020B0604020202020204" pitchFamily="34" charset="0"/>
              <a:buNone/>
            </a:pPr>
            <a:endParaRPr lang="en-US" sz="6000" dirty="0"/>
          </a:p>
        </p:txBody>
      </p:sp>
      <p:pic>
        <p:nvPicPr>
          <p:cNvPr id="3" name="Picture 2"/>
          <p:cNvPicPr>
            <a:picLocks noChangeAspect="1"/>
          </p:cNvPicPr>
          <p:nvPr/>
        </p:nvPicPr>
        <p:blipFill>
          <a:blip r:embed="rId4"/>
          <a:stretch>
            <a:fillRect/>
          </a:stretch>
        </p:blipFill>
        <p:spPr>
          <a:xfrm>
            <a:off x="1105776" y="3034496"/>
            <a:ext cx="17299202" cy="6996667"/>
          </a:xfrm>
          <a:prstGeom prst="rect">
            <a:avLst/>
          </a:prstGeom>
        </p:spPr>
      </p:pic>
    </p:spTree>
    <p:extLst>
      <p:ext uri="{BB962C8B-B14F-4D97-AF65-F5344CB8AC3E}">
        <p14:creationId xmlns:p14="http://schemas.microsoft.com/office/powerpoint/2010/main" val="67111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Stereotype task</a:t>
            </a:r>
            <a:endParaRPr sz="4000" spc="45" dirty="0"/>
          </a:p>
        </p:txBody>
      </p:sp>
      <p:sp>
        <p:nvSpPr>
          <p:cNvPr id="9" name="Content Placeholder 2"/>
          <p:cNvSpPr txBox="1">
            <a:spLocks/>
          </p:cNvSpPr>
          <p:nvPr/>
        </p:nvSpPr>
        <p:spPr>
          <a:xfrm>
            <a:off x="691010" y="1997331"/>
            <a:ext cx="10657184" cy="9562000"/>
          </a:xfrm>
          <a:prstGeom prst="rect">
            <a:avLst/>
          </a:prstGeom>
        </p:spPr>
        <p:txBody>
          <a:bodyPr vert="horz" lIns="91440" tIns="45720" rIns="91440" bIns="45720" rtlCol="0">
            <a:normAutofit fontScale="925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t>Task</a:t>
            </a:r>
          </a:p>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Answer the questions below:</a:t>
            </a:r>
          </a:p>
          <a:p>
            <a:pPr marL="1896888" lvl="1" indent="-1143000">
              <a:buFont typeface="Arial" panose="020B0604020202020204" pitchFamily="34" charset="0"/>
              <a:buAutoNum type="arabicPeriod"/>
            </a:pPr>
            <a:r>
              <a:rPr lang="en-US" sz="5341" dirty="0" smtClean="0"/>
              <a:t>Who was your choice for the job?</a:t>
            </a:r>
          </a:p>
          <a:p>
            <a:pPr marL="1896888" lvl="1" indent="-1143000">
              <a:buFont typeface="Arial" panose="020B0604020202020204" pitchFamily="34" charset="0"/>
              <a:buAutoNum type="arabicPeriod"/>
            </a:pPr>
            <a:r>
              <a:rPr lang="en-US" sz="5341" dirty="0" smtClean="0"/>
              <a:t>Would your choice had changed if you had all the information at the beginning?</a:t>
            </a:r>
          </a:p>
          <a:p>
            <a:pPr marL="1896888" lvl="1" indent="-1143000">
              <a:buFont typeface="Arial" panose="020B0604020202020204" pitchFamily="34" charset="0"/>
              <a:buAutoNum type="arabicPeriod"/>
            </a:pPr>
            <a:r>
              <a:rPr lang="en-US" sz="5341" dirty="0" smtClean="0"/>
              <a:t>Were you swayed by any stereotypes? What do you think these were?</a:t>
            </a:r>
          </a:p>
          <a:p>
            <a:pPr>
              <a:buFontTx/>
              <a:buChar char="-"/>
            </a:pPr>
            <a:endParaRPr lang="en-US" sz="6000" b="1" dirty="0" smtClean="0"/>
          </a:p>
          <a:p>
            <a:pPr marL="0" indent="0">
              <a:buFont typeface="Arial" panose="020B0604020202020204" pitchFamily="34" charset="0"/>
              <a:buNone/>
            </a:pPr>
            <a:endParaRPr lang="en-US" sz="5999" dirty="0"/>
          </a:p>
        </p:txBody>
      </p:sp>
      <p:pic>
        <p:nvPicPr>
          <p:cNvPr id="11" name="Picture 10"/>
          <p:cNvPicPr>
            <a:picLocks noChangeAspect="1"/>
          </p:cNvPicPr>
          <p:nvPr/>
        </p:nvPicPr>
        <p:blipFill>
          <a:blip r:embed="rId4"/>
          <a:stretch>
            <a:fillRect/>
          </a:stretch>
        </p:blipFill>
        <p:spPr>
          <a:xfrm>
            <a:off x="12502481" y="2414315"/>
            <a:ext cx="6413868" cy="8208912"/>
          </a:xfrm>
          <a:prstGeom prst="rect">
            <a:avLst/>
          </a:prstGeom>
        </p:spPr>
      </p:pic>
    </p:spTree>
    <p:extLst>
      <p:ext uri="{BB962C8B-B14F-4D97-AF65-F5344CB8AC3E}">
        <p14:creationId xmlns:p14="http://schemas.microsoft.com/office/powerpoint/2010/main" val="25283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1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 your answers to the questions you have just answered.</a:t>
            </a:r>
            <a:endParaRPr lang="en-US" sz="5999" b="1" dirty="0" smtClean="0"/>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Stereotyping task</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0152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a:t>“a mistaken idea or belief many people think about a thing or group that is based upon how they look on the outside, which may be untrue or only partly true</a:t>
            </a:r>
            <a:r>
              <a:rPr lang="en-US" sz="6000" dirty="0" smtClean="0"/>
              <a:t>.”</a:t>
            </a:r>
            <a:endParaRPr lang="en-US" sz="6000" dirty="0"/>
          </a:p>
          <a:p>
            <a:pPr marL="0" indent="0">
              <a:buNone/>
            </a:pPr>
            <a:endParaRPr lang="en-US" sz="6000" dirty="0" smtClean="0"/>
          </a:p>
          <a:p>
            <a:pPr marL="0" indent="0">
              <a:buNone/>
            </a:pPr>
            <a:r>
              <a:rPr lang="en-US" sz="6000" dirty="0" smtClean="0">
                <a:solidFill>
                  <a:srgbClr val="FF0000"/>
                </a:solidFill>
              </a:rPr>
              <a:t>stereotypes</a:t>
            </a:r>
            <a:endParaRPr lang="en-US" sz="6000" dirty="0">
              <a:solidFill>
                <a:srgbClr val="FF0000"/>
              </a:solidFill>
            </a:endParaRPr>
          </a:p>
        </p:txBody>
      </p:sp>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golden thread does this topic relate to?</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Secure your Future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Secure your Wellbeing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Secure your Relationships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Secure your Voice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9403978" y="7310859"/>
            <a:ext cx="1986639" cy="1987656"/>
          </a:xfrm>
          <a:prstGeom prst="rect">
            <a:avLst/>
          </a:prstGeom>
        </p:spPr>
      </p:pic>
    </p:spTree>
    <p:extLst>
      <p:ext uri="{BB962C8B-B14F-4D97-AF65-F5344CB8AC3E}">
        <p14:creationId xmlns:p14="http://schemas.microsoft.com/office/powerpoint/2010/main" val="11989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033423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Stereotypes can lead to…</a:t>
            </a:r>
          </a:p>
          <a:p>
            <a:pPr marL="0" indent="0">
              <a:buNone/>
            </a:pPr>
            <a:endParaRPr lang="en-US" sz="6000" dirty="0"/>
          </a:p>
          <a:p>
            <a:pPr marL="0" indent="0">
              <a:buNone/>
            </a:pPr>
            <a:r>
              <a:rPr lang="en-US" sz="6000" dirty="0" smtClean="0">
                <a:solidFill>
                  <a:srgbClr val="FF0000"/>
                </a:solidFill>
              </a:rPr>
              <a:t>Discrimination</a:t>
            </a:r>
          </a:p>
          <a:p>
            <a:pPr marL="0" indent="0">
              <a:buNone/>
            </a:pPr>
            <a:endParaRPr lang="en-US" sz="6000" dirty="0"/>
          </a:p>
        </p:txBody>
      </p:sp>
    </p:spTree>
    <p:extLst>
      <p:ext uri="{BB962C8B-B14F-4D97-AF65-F5344CB8AC3E}">
        <p14:creationId xmlns:p14="http://schemas.microsoft.com/office/powerpoint/2010/main" val="19042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law protects people from stereotypes/discrimination?</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The Inequality Act 2010</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The Equality Act 2010</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The Stereotype Act 2010</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The Anti-Stereotype Act 2010</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8323858" y="5294635"/>
            <a:ext cx="1986639" cy="1987656"/>
          </a:xfrm>
          <a:prstGeom prst="rect">
            <a:avLst/>
          </a:prstGeom>
        </p:spPr>
      </p:pic>
    </p:spTree>
    <p:extLst>
      <p:ext uri="{BB962C8B-B14F-4D97-AF65-F5344CB8AC3E}">
        <p14:creationId xmlns:p14="http://schemas.microsoft.com/office/powerpoint/2010/main" val="14608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“all stereotypes are true”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719953" y="8193109"/>
            <a:ext cx="1986639" cy="1987656"/>
          </a:xfrm>
          <a:prstGeom prst="rect">
            <a:avLst/>
          </a:prstGeom>
        </p:spPr>
      </p:pic>
    </p:spTree>
    <p:extLst>
      <p:ext uri="{BB962C8B-B14F-4D97-AF65-F5344CB8AC3E}">
        <p14:creationId xmlns:p14="http://schemas.microsoft.com/office/powerpoint/2010/main" val="140937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Challenging Stereotypes</a:t>
            </a:r>
            <a:endParaRPr sz="4000" spc="45" dirty="0"/>
          </a:p>
        </p:txBody>
      </p:sp>
      <p:sp>
        <p:nvSpPr>
          <p:cNvPr id="9" name="Content Placeholder 2"/>
          <p:cNvSpPr txBox="1">
            <a:spLocks/>
          </p:cNvSpPr>
          <p:nvPr/>
        </p:nvSpPr>
        <p:spPr>
          <a:xfrm>
            <a:off x="674106" y="1922181"/>
            <a:ext cx="10657184" cy="9562000"/>
          </a:xfrm>
          <a:prstGeom prst="rect">
            <a:avLst/>
          </a:prstGeom>
        </p:spPr>
        <p:txBody>
          <a:bodyPr vert="horz" lIns="91440" tIns="45720" rIns="91440" bIns="45720" rtlCol="0">
            <a:normAutofit fontScale="92500"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smtClean="0"/>
              <a:t>It is important that stereotypes are challenged.</a:t>
            </a:r>
          </a:p>
          <a:p>
            <a:pPr marL="0" indent="0">
              <a:buNone/>
            </a:pPr>
            <a:endParaRPr lang="en-US" sz="6000" dirty="0"/>
          </a:p>
          <a:p>
            <a:pPr marL="0" indent="0">
              <a:buNone/>
            </a:pPr>
            <a:r>
              <a:rPr lang="en-US" sz="6000" dirty="0" smtClean="0"/>
              <a:t>Some ways this can be done are:</a:t>
            </a:r>
          </a:p>
          <a:p>
            <a:pPr>
              <a:buFontTx/>
              <a:buChar char="-"/>
            </a:pPr>
            <a:r>
              <a:rPr lang="en-US" sz="6000" dirty="0" smtClean="0"/>
              <a:t>Asking questions such as “is this really true for everyone?”</a:t>
            </a:r>
          </a:p>
          <a:p>
            <a:pPr>
              <a:buFontTx/>
              <a:buChar char="-"/>
            </a:pPr>
            <a:r>
              <a:rPr lang="en-US" sz="6000" dirty="0" smtClean="0"/>
              <a:t>Getting to know people as individuals</a:t>
            </a:r>
          </a:p>
          <a:p>
            <a:pPr>
              <a:buFontTx/>
              <a:buChar char="-"/>
            </a:pPr>
            <a:r>
              <a:rPr lang="en-US" sz="6000" dirty="0" smtClean="0"/>
              <a:t>Becoming more educated on different cultures and perspectives</a:t>
            </a:r>
          </a:p>
          <a:p>
            <a:pPr>
              <a:buFontTx/>
              <a:buChar char="-"/>
            </a:pPr>
            <a:r>
              <a:rPr lang="en-US" sz="6000" dirty="0" smtClean="0"/>
              <a:t>Promoting stories and role models that break stereotypes</a:t>
            </a:r>
          </a:p>
          <a:p>
            <a:pPr marL="0" indent="0">
              <a:buFont typeface="Arial" panose="020B0604020202020204" pitchFamily="34" charset="0"/>
              <a:buNone/>
            </a:pPr>
            <a:endParaRPr lang="en-US" sz="5999" dirty="0"/>
          </a:p>
        </p:txBody>
      </p:sp>
      <p:pic>
        <p:nvPicPr>
          <p:cNvPr id="11" name="Picture 10"/>
          <p:cNvPicPr>
            <a:picLocks noChangeAspect="1"/>
          </p:cNvPicPr>
          <p:nvPr/>
        </p:nvPicPr>
        <p:blipFill>
          <a:blip r:embed="rId4"/>
          <a:stretch>
            <a:fillRect/>
          </a:stretch>
        </p:blipFill>
        <p:spPr>
          <a:xfrm>
            <a:off x="12502481" y="2414315"/>
            <a:ext cx="6413868" cy="8208912"/>
          </a:xfrm>
          <a:prstGeom prst="rect">
            <a:avLst/>
          </a:prstGeom>
        </p:spPr>
      </p:pic>
    </p:spTree>
    <p:extLst>
      <p:ext uri="{BB962C8B-B14F-4D97-AF65-F5344CB8AC3E}">
        <p14:creationId xmlns:p14="http://schemas.microsoft.com/office/powerpoint/2010/main" val="304720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Challenging stereotypes</a:t>
            </a:r>
            <a:endParaRPr sz="4000" spc="45" dirty="0"/>
          </a:p>
        </p:txBody>
      </p:sp>
      <p:sp>
        <p:nvSpPr>
          <p:cNvPr id="9" name="Content Placeholder 2"/>
          <p:cNvSpPr txBox="1">
            <a:spLocks/>
          </p:cNvSpPr>
          <p:nvPr/>
        </p:nvSpPr>
        <p:spPr>
          <a:xfrm>
            <a:off x="691010" y="1997331"/>
            <a:ext cx="10657184" cy="9562000"/>
          </a:xfrm>
          <a:prstGeom prst="rect">
            <a:avLst/>
          </a:prstGeom>
        </p:spPr>
        <p:txBody>
          <a:bodyPr vert="horz" lIns="91440" tIns="45720" rIns="91440" bIns="45720" rtlCol="0">
            <a:normAutofit fontScale="925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Answer the questions below:</a:t>
            </a:r>
          </a:p>
          <a:p>
            <a:pPr marL="0" indent="0">
              <a:buNone/>
            </a:pPr>
            <a:endParaRPr lang="en-US" sz="6000" b="1" dirty="0" smtClean="0"/>
          </a:p>
          <a:p>
            <a:pPr marL="0" indent="0">
              <a:buNone/>
            </a:pPr>
            <a:r>
              <a:rPr lang="en-US" sz="6000" b="1" dirty="0" smtClean="0"/>
              <a:t>“Why is it important to speak up to challenge a stereotype?”</a:t>
            </a:r>
          </a:p>
          <a:p>
            <a:pPr marL="0" indent="0">
              <a:buNone/>
            </a:pPr>
            <a:endParaRPr lang="en-US" sz="6000" b="1" dirty="0"/>
          </a:p>
          <a:p>
            <a:pPr marL="0" indent="0">
              <a:buNone/>
            </a:pPr>
            <a:r>
              <a:rPr lang="en-US" sz="6000" b="1" dirty="0" smtClean="0"/>
              <a:t>Sentence starter – </a:t>
            </a:r>
            <a:r>
              <a:rPr lang="en-US" sz="6000" dirty="0" smtClean="0"/>
              <a:t>It is important to challenge stereotypes because…</a:t>
            </a:r>
            <a:endParaRPr lang="en-US" sz="6000" b="1" dirty="0" smtClean="0"/>
          </a:p>
          <a:p>
            <a:pPr marL="0" indent="0">
              <a:buFont typeface="Arial" panose="020B0604020202020204" pitchFamily="34" charset="0"/>
              <a:buNone/>
            </a:pPr>
            <a:endParaRPr lang="en-US" sz="5999" dirty="0"/>
          </a:p>
        </p:txBody>
      </p:sp>
      <p:pic>
        <p:nvPicPr>
          <p:cNvPr id="11" name="Picture 10"/>
          <p:cNvPicPr>
            <a:picLocks noChangeAspect="1"/>
          </p:cNvPicPr>
          <p:nvPr/>
        </p:nvPicPr>
        <p:blipFill>
          <a:blip r:embed="rId4"/>
          <a:stretch>
            <a:fillRect/>
          </a:stretch>
        </p:blipFill>
        <p:spPr>
          <a:xfrm>
            <a:off x="12502481" y="2414315"/>
            <a:ext cx="6413868" cy="8208912"/>
          </a:xfrm>
          <a:prstGeom prst="rect">
            <a:avLst/>
          </a:prstGeom>
        </p:spPr>
      </p:pic>
    </p:spTree>
    <p:extLst>
      <p:ext uri="{BB962C8B-B14F-4D97-AF65-F5344CB8AC3E}">
        <p14:creationId xmlns:p14="http://schemas.microsoft.com/office/powerpoint/2010/main" val="194759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6000" b="1" dirty="0"/>
              <a:t>“Why is it important to speak up to challenge a stereotype?”</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Challenging Stereotypes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416850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Scenario</a:t>
            </a:r>
            <a:endParaRPr sz="4000" spc="45" dirty="0"/>
          </a:p>
        </p:txBody>
      </p:sp>
      <p:sp>
        <p:nvSpPr>
          <p:cNvPr id="9" name="Content Placeholder 2"/>
          <p:cNvSpPr txBox="1">
            <a:spLocks/>
          </p:cNvSpPr>
          <p:nvPr/>
        </p:nvSpPr>
        <p:spPr>
          <a:xfrm>
            <a:off x="11996266" y="1997331"/>
            <a:ext cx="7848872" cy="9562000"/>
          </a:xfrm>
          <a:prstGeom prst="rect">
            <a:avLst/>
          </a:prstGeom>
        </p:spPr>
        <p:txBody>
          <a:bodyPr vert="horz" lIns="91440" tIns="45720" rIns="91440" bIns="45720" rtlCol="0">
            <a:normAutofit fontScale="92500"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Answer the questions below:</a:t>
            </a:r>
            <a:endParaRPr lang="en-US" sz="6000" b="1" dirty="0"/>
          </a:p>
          <a:p>
            <a:pPr marL="1896888" lvl="1" indent="-1143000">
              <a:buFont typeface="Arial" panose="020B0604020202020204" pitchFamily="34" charset="0"/>
              <a:buAutoNum type="arabicPeriod"/>
            </a:pPr>
            <a:r>
              <a:rPr lang="en-US" sz="5341" dirty="0" smtClean="0"/>
              <a:t>What stereotype is evident in the scenario?</a:t>
            </a:r>
          </a:p>
          <a:p>
            <a:pPr marL="1896888" lvl="1" indent="-1143000">
              <a:buFont typeface="Arial" panose="020B0604020202020204" pitchFamily="34" charset="0"/>
              <a:buAutoNum type="arabicPeriod"/>
            </a:pPr>
            <a:r>
              <a:rPr lang="en-US" sz="5341" dirty="0" smtClean="0"/>
              <a:t>How was the stereotype challenged?</a:t>
            </a:r>
          </a:p>
        </p:txBody>
      </p:sp>
      <p:sp>
        <p:nvSpPr>
          <p:cNvPr id="12" name="Content Placeholder 2"/>
          <p:cNvSpPr txBox="1">
            <a:spLocks/>
          </p:cNvSpPr>
          <p:nvPr/>
        </p:nvSpPr>
        <p:spPr>
          <a:xfrm>
            <a:off x="1035022" y="1999351"/>
            <a:ext cx="10169156" cy="9562000"/>
          </a:xfrm>
          <a:prstGeom prst="rect">
            <a:avLst/>
          </a:prstGeom>
        </p:spPr>
        <p:txBody>
          <a:bodyPr vert="horz" lIns="91440" tIns="45720" rIns="91440" bIns="45720" rtlCol="0">
            <a:normAutofit fontScale="925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A new pupil has joined the class. The teacher explains that the new pupil has just moved to the UK. Someone in the class assumes that the new pupil in the class does not speak English and tells their friends not to waste their time speaking to them. One of the friend goes over to talk to the friend and finds out they are fluent in English. They invite them over to get to know the group</a:t>
            </a:r>
            <a:endParaRPr lang="en-US" sz="5999" dirty="0"/>
          </a:p>
        </p:txBody>
      </p:sp>
    </p:spTree>
    <p:extLst>
      <p:ext uri="{BB962C8B-B14F-4D97-AF65-F5344CB8AC3E}">
        <p14:creationId xmlns:p14="http://schemas.microsoft.com/office/powerpoint/2010/main" val="355259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5999" b="1" dirty="0" smtClean="0"/>
              <a:t>“What was the stereotype in the scenario? How was the stereotype challenged?”</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Stereotyping task</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86213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Scenario</a:t>
            </a:r>
            <a:endParaRPr sz="4000" spc="45" dirty="0"/>
          </a:p>
        </p:txBody>
      </p:sp>
      <p:sp>
        <p:nvSpPr>
          <p:cNvPr id="9" name="Content Placeholder 2"/>
          <p:cNvSpPr txBox="1">
            <a:spLocks/>
          </p:cNvSpPr>
          <p:nvPr/>
        </p:nvSpPr>
        <p:spPr>
          <a:xfrm>
            <a:off x="11996266" y="1997331"/>
            <a:ext cx="7848872" cy="9562000"/>
          </a:xfrm>
          <a:prstGeom prst="rect">
            <a:avLst/>
          </a:prstGeom>
        </p:spPr>
        <p:txBody>
          <a:bodyPr vert="horz" lIns="91440" tIns="45720" rIns="91440" bIns="45720" rtlCol="0">
            <a:normAutofit fontScale="92500"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Answer the questions below:</a:t>
            </a:r>
            <a:endParaRPr lang="en-US" sz="6000" b="1" dirty="0"/>
          </a:p>
          <a:p>
            <a:pPr marL="1896888" lvl="1" indent="-1143000">
              <a:buFont typeface="Arial" panose="020B0604020202020204" pitchFamily="34" charset="0"/>
              <a:buAutoNum type="arabicPeriod"/>
            </a:pPr>
            <a:r>
              <a:rPr lang="en-US" sz="5341" dirty="0" smtClean="0"/>
              <a:t>What stereotype is evident in the scenario?</a:t>
            </a:r>
          </a:p>
          <a:p>
            <a:pPr marL="1896888" lvl="1" indent="-1143000">
              <a:buFont typeface="Arial" panose="020B0604020202020204" pitchFamily="34" charset="0"/>
              <a:buAutoNum type="arabicPeriod"/>
            </a:pPr>
            <a:r>
              <a:rPr lang="en-US" sz="5341" dirty="0" smtClean="0"/>
              <a:t>How was the stereotype challenged?</a:t>
            </a:r>
          </a:p>
        </p:txBody>
      </p:sp>
      <p:sp>
        <p:nvSpPr>
          <p:cNvPr id="12" name="Content Placeholder 2"/>
          <p:cNvSpPr txBox="1">
            <a:spLocks/>
          </p:cNvSpPr>
          <p:nvPr/>
        </p:nvSpPr>
        <p:spPr>
          <a:xfrm>
            <a:off x="1035022" y="1999351"/>
            <a:ext cx="10169156" cy="9562000"/>
          </a:xfrm>
          <a:prstGeom prst="rect">
            <a:avLst/>
          </a:prstGeom>
        </p:spPr>
        <p:txBody>
          <a:bodyPr vert="horz" lIns="91440" tIns="45720" rIns="91440" bIns="45720" rtlCol="0">
            <a:normAutofit fontScale="9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During a PE lesson involving both male and female pupils, the teacher wants to find out who is the fastest in the class. One pupil says “that’s easy, it is obviously a boy as boys are faster than girls” One of the pupils friends tell them “actually one of the girls represents West Midlands in 100m sprint.” The class have a race and the girl wins. The pupil who said the comment, goes over to the girl to ask about her experience as a sprinter and how they could get involved.</a:t>
            </a:r>
            <a:endParaRPr lang="en-US" sz="5999" dirty="0"/>
          </a:p>
        </p:txBody>
      </p:sp>
    </p:spTree>
    <p:extLst>
      <p:ext uri="{BB962C8B-B14F-4D97-AF65-F5344CB8AC3E}">
        <p14:creationId xmlns:p14="http://schemas.microsoft.com/office/powerpoint/2010/main" val="343203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5999" b="1" dirty="0" smtClean="0"/>
              <a:t>“What was the stereotype in the scenario? How was the stereotype challenged?”</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Stereotyping task</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3175407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07" y="1751731"/>
            <a:ext cx="9311894" cy="9311894"/>
          </a:xfrm>
          <a:prstGeom prst="rect">
            <a:avLst/>
          </a:prstGeom>
        </p:spPr>
      </p:pic>
      <p:sp>
        <p:nvSpPr>
          <p:cNvPr id="20" name="TextBox 19"/>
          <p:cNvSpPr txBox="1"/>
          <p:nvPr/>
        </p:nvSpPr>
        <p:spPr>
          <a:xfrm>
            <a:off x="164450" y="114301"/>
            <a:ext cx="10741770" cy="2122376"/>
          </a:xfrm>
          <a:prstGeom prst="rect">
            <a:avLst/>
          </a:prstGeom>
          <a:noFill/>
        </p:spPr>
        <p:txBody>
          <a:bodyPr wrap="square" rtlCol="0">
            <a:spAutoFit/>
          </a:bodyPr>
          <a:lstStyle/>
          <a:p>
            <a:pPr algn="ctr" defTabSz="457157">
              <a:defRPr/>
            </a:pPr>
            <a:r>
              <a:rPr lang="en-GB" sz="6596" u="sng" dirty="0">
                <a:solidFill>
                  <a:prstClr val="black"/>
                </a:solidFill>
                <a:latin typeface="Comic Sans MS" panose="030F0702030302020204" pitchFamily="66" charset="0"/>
              </a:rPr>
              <a:t>Secure your Relationships: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055" y="620327"/>
            <a:ext cx="6511877" cy="996315"/>
          </a:xfrm>
          <a:prstGeom prst="rect">
            <a:avLst/>
          </a:prstGeom>
        </p:spPr>
      </p:pic>
      <p:sp>
        <p:nvSpPr>
          <p:cNvPr id="28" name="Rounded Rectangle 27"/>
          <p:cNvSpPr/>
          <p:nvPr/>
        </p:nvSpPr>
        <p:spPr>
          <a:xfrm>
            <a:off x="959161" y="2617325"/>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makes a good friend?</a:t>
            </a:r>
          </a:p>
        </p:txBody>
      </p:sp>
      <p:sp>
        <p:nvSpPr>
          <p:cNvPr id="29" name="Rounded Rectangle 28"/>
          <p:cNvSpPr/>
          <p:nvPr/>
        </p:nvSpPr>
        <p:spPr>
          <a:xfrm>
            <a:off x="4165312" y="2668878"/>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peer pressure?</a:t>
            </a:r>
          </a:p>
        </p:txBody>
      </p:sp>
      <p:sp>
        <p:nvSpPr>
          <p:cNvPr id="30" name="Rounded Rectangle 29"/>
          <p:cNvSpPr/>
          <p:nvPr/>
        </p:nvSpPr>
        <p:spPr>
          <a:xfrm>
            <a:off x="7371462" y="2627164"/>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the difference between bullying and banter?</a:t>
            </a:r>
          </a:p>
        </p:txBody>
      </p:sp>
      <p:sp>
        <p:nvSpPr>
          <p:cNvPr id="31" name="Rounded Rectangle 30"/>
          <p:cNvSpPr/>
          <p:nvPr/>
        </p:nvSpPr>
        <p:spPr>
          <a:xfrm>
            <a:off x="10577613" y="2617323"/>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Are online friendship safe?</a:t>
            </a:r>
          </a:p>
        </p:txBody>
      </p:sp>
      <p:sp>
        <p:nvSpPr>
          <p:cNvPr id="32" name="Rounded Rectangle 31"/>
          <p:cNvSpPr/>
          <p:nvPr/>
        </p:nvSpPr>
        <p:spPr>
          <a:xfrm>
            <a:off x="13888503" y="2649231"/>
            <a:ext cx="2497720"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cyberbullying?</a:t>
            </a:r>
          </a:p>
        </p:txBody>
      </p:sp>
      <p:sp>
        <p:nvSpPr>
          <p:cNvPr id="33" name="Rounded Rectangle 32"/>
          <p:cNvSpPr/>
          <p:nvPr/>
        </p:nvSpPr>
        <p:spPr>
          <a:xfrm>
            <a:off x="17312804" y="2647554"/>
            <a:ext cx="2384308" cy="166210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are stereotypes?</a:t>
            </a:r>
          </a:p>
        </p:txBody>
      </p:sp>
      <p:sp>
        <p:nvSpPr>
          <p:cNvPr id="34" name="Content Placeholder 2"/>
          <p:cNvSpPr txBox="1">
            <a:spLocks/>
          </p:cNvSpPr>
          <p:nvPr/>
        </p:nvSpPr>
        <p:spPr>
          <a:xfrm>
            <a:off x="290062" y="5150691"/>
            <a:ext cx="1117075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199" b="1" dirty="0">
                <a:solidFill>
                  <a:prstClr val="black"/>
                </a:solidFill>
                <a:latin typeface="Comic Sans MS"/>
              </a:rPr>
              <a:t>Today we will look at:</a:t>
            </a: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smtClean="0">
                <a:solidFill>
                  <a:prstClr val="black"/>
                </a:solidFill>
                <a:latin typeface="Comic Sans MS"/>
              </a:rPr>
              <a:t>What are stereotypes?</a:t>
            </a:r>
            <a:endParaRPr lang="en-US" sz="3199" b="1" dirty="0">
              <a:solidFill>
                <a:prstClr val="black"/>
              </a:solidFill>
              <a:latin typeface="Comic Sans MS"/>
            </a:endParaRP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a:solidFill>
                  <a:prstClr val="black"/>
                </a:solidFill>
                <a:latin typeface="Comic Sans MS"/>
              </a:rPr>
              <a:t>This includes:</a:t>
            </a:r>
          </a:p>
          <a:p>
            <a:pPr marL="228578" indent="-228578" defTabSz="914326">
              <a:lnSpc>
                <a:spcPct val="110000"/>
              </a:lnSpc>
              <a:spcBef>
                <a:spcPts val="1001"/>
              </a:spcBef>
              <a:buFontTx/>
              <a:buChar char="-"/>
              <a:defRPr/>
            </a:pPr>
            <a:r>
              <a:rPr lang="en-US" sz="3199" b="1" dirty="0" smtClean="0">
                <a:solidFill>
                  <a:prstClr val="black"/>
                </a:solidFill>
                <a:latin typeface="Comic Sans MS"/>
              </a:rPr>
              <a:t>Definition of stereotypes</a:t>
            </a:r>
          </a:p>
          <a:p>
            <a:pPr marL="228578" indent="-228578" defTabSz="914326">
              <a:lnSpc>
                <a:spcPct val="110000"/>
              </a:lnSpc>
              <a:spcBef>
                <a:spcPts val="1001"/>
              </a:spcBef>
              <a:buFontTx/>
              <a:buChar char="-"/>
              <a:defRPr/>
            </a:pPr>
            <a:r>
              <a:rPr lang="en-US" sz="3199" b="1" dirty="0" smtClean="0">
                <a:solidFill>
                  <a:prstClr val="black"/>
                </a:solidFill>
                <a:latin typeface="Comic Sans MS"/>
              </a:rPr>
              <a:t>How likely are you to stereotype?</a:t>
            </a:r>
          </a:p>
          <a:p>
            <a:pPr marL="228578" indent="-228578" defTabSz="914326">
              <a:lnSpc>
                <a:spcPct val="110000"/>
              </a:lnSpc>
              <a:spcBef>
                <a:spcPts val="1001"/>
              </a:spcBef>
              <a:buFontTx/>
              <a:buChar char="-"/>
              <a:defRPr/>
            </a:pPr>
            <a:r>
              <a:rPr lang="en-US" sz="3199" b="1" dirty="0" smtClean="0">
                <a:solidFill>
                  <a:prstClr val="black"/>
                </a:solidFill>
                <a:latin typeface="Comic Sans MS"/>
              </a:rPr>
              <a:t>How to challenge stereotypes?</a:t>
            </a:r>
          </a:p>
          <a:p>
            <a:pPr marL="228578" indent="-228578" defTabSz="914326">
              <a:lnSpc>
                <a:spcPct val="110000"/>
              </a:lnSpc>
              <a:spcBef>
                <a:spcPts val="1001"/>
              </a:spcBef>
              <a:buFontTx/>
              <a:buChar char="-"/>
              <a:defRPr/>
            </a:pPr>
            <a:endParaRPr lang="en-US" sz="3199" b="1" dirty="0" smtClean="0">
              <a:solidFill>
                <a:prstClr val="black"/>
              </a:solidFill>
              <a:latin typeface="Comic Sans MS"/>
            </a:endParaRPr>
          </a:p>
          <a:p>
            <a:pPr marL="228578" indent="-228578" defTabSz="914326">
              <a:lnSpc>
                <a:spcPct val="110000"/>
              </a:lnSpc>
              <a:spcBef>
                <a:spcPts val="1001"/>
              </a:spcBef>
              <a:buFontTx/>
              <a:buChar char="-"/>
              <a:defRPr/>
            </a:pPr>
            <a:endParaRPr lang="en-US" sz="3199" b="1" dirty="0" smtClean="0">
              <a:solidFill>
                <a:prstClr val="black"/>
              </a:solidFill>
              <a:latin typeface="Comic Sans MS"/>
            </a:endParaRPr>
          </a:p>
          <a:p>
            <a:pPr marL="0" indent="0" defTabSz="914326">
              <a:lnSpc>
                <a:spcPct val="110000"/>
              </a:lnSpc>
              <a:spcBef>
                <a:spcPts val="1001"/>
              </a:spcBef>
              <a:buNone/>
              <a:defRPr/>
            </a:pPr>
            <a:endParaRPr lang="en-US" sz="3199" b="1" dirty="0">
              <a:solidFill>
                <a:prstClr val="black"/>
              </a:solidFill>
              <a:latin typeface="Comic Sans MS"/>
            </a:endParaRPr>
          </a:p>
        </p:txBody>
      </p:sp>
      <p:sp>
        <p:nvSpPr>
          <p:cNvPr id="14" name="Content Placeholder 2"/>
          <p:cNvSpPr txBox="1">
            <a:spLocks/>
          </p:cNvSpPr>
          <p:nvPr/>
        </p:nvSpPr>
        <p:spPr>
          <a:xfrm>
            <a:off x="11995995" y="5105202"/>
            <a:ext cx="770778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600" b="1" dirty="0">
                <a:solidFill>
                  <a:prstClr val="black"/>
                </a:solidFill>
                <a:latin typeface="Comic Sans MS"/>
              </a:rPr>
              <a:t>Please remember that during the lesson we should not be asking any pupil or teacher personal questions.</a:t>
            </a:r>
          </a:p>
          <a:p>
            <a:pPr marL="0" indent="0" defTabSz="914326">
              <a:lnSpc>
                <a:spcPct val="110000"/>
              </a:lnSpc>
              <a:spcBef>
                <a:spcPts val="1001"/>
              </a:spcBef>
              <a:buNone/>
              <a:defRPr/>
            </a:pPr>
            <a:endParaRPr lang="en-US" sz="3600" b="1" dirty="0">
              <a:solidFill>
                <a:prstClr val="black"/>
              </a:solidFill>
              <a:latin typeface="Comic Sans MS"/>
            </a:endParaRPr>
          </a:p>
          <a:p>
            <a:pPr marL="0" indent="0" defTabSz="914326">
              <a:lnSpc>
                <a:spcPct val="110000"/>
              </a:lnSpc>
              <a:spcBef>
                <a:spcPts val="1001"/>
              </a:spcBef>
              <a:buNone/>
              <a:defRPr/>
            </a:pPr>
            <a:r>
              <a:rPr lang="en-US" sz="3600"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1530746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Reflection</a:t>
            </a:r>
            <a:endParaRPr sz="4000" spc="45" dirty="0"/>
          </a:p>
        </p:txBody>
      </p:sp>
      <p:sp>
        <p:nvSpPr>
          <p:cNvPr id="9" name="Content Placeholder 2"/>
          <p:cNvSpPr txBox="1">
            <a:spLocks/>
          </p:cNvSpPr>
          <p:nvPr/>
        </p:nvSpPr>
        <p:spPr>
          <a:xfrm>
            <a:off x="691010" y="1997331"/>
            <a:ext cx="10657184" cy="9562000"/>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Stereotypes lead to discrimination as they are often untrue.</a:t>
            </a:r>
          </a:p>
          <a:p>
            <a:pPr marL="0" indent="0">
              <a:buFont typeface="Arial" panose="020B0604020202020204" pitchFamily="34" charset="0"/>
              <a:buNone/>
            </a:pPr>
            <a:endParaRPr lang="en-US" sz="5999" dirty="0"/>
          </a:p>
          <a:p>
            <a:pPr marL="0" indent="0">
              <a:buFont typeface="Arial" panose="020B0604020202020204" pitchFamily="34" charset="0"/>
              <a:buNone/>
            </a:pPr>
            <a:r>
              <a:rPr lang="en-US" sz="5999" dirty="0" smtClean="0"/>
              <a:t>This means that people are judged before people actually get to know them.</a:t>
            </a:r>
          </a:p>
          <a:p>
            <a:pPr marL="0" indent="0">
              <a:buFont typeface="Arial" panose="020B0604020202020204" pitchFamily="34" charset="0"/>
              <a:buNone/>
            </a:pPr>
            <a:endParaRPr lang="en-US" sz="5999" dirty="0"/>
          </a:p>
          <a:p>
            <a:pPr marL="0" indent="0">
              <a:buFont typeface="Arial" panose="020B0604020202020204" pitchFamily="34" charset="0"/>
              <a:buNone/>
            </a:pPr>
            <a:r>
              <a:rPr lang="en-US" sz="5999" dirty="0" smtClean="0"/>
              <a:t>What will you do to avoid believing stereotypes?</a:t>
            </a:r>
            <a:endParaRPr lang="en-US" sz="5999" dirty="0"/>
          </a:p>
        </p:txBody>
      </p:sp>
      <p:pic>
        <p:nvPicPr>
          <p:cNvPr id="11" name="Picture 10"/>
          <p:cNvPicPr>
            <a:picLocks noChangeAspect="1"/>
          </p:cNvPicPr>
          <p:nvPr/>
        </p:nvPicPr>
        <p:blipFill>
          <a:blip r:embed="rId4"/>
          <a:stretch>
            <a:fillRect/>
          </a:stretch>
        </p:blipFill>
        <p:spPr>
          <a:xfrm>
            <a:off x="12502481" y="2414315"/>
            <a:ext cx="6413868" cy="8208912"/>
          </a:xfrm>
          <a:prstGeom prst="rect">
            <a:avLst/>
          </a:prstGeom>
        </p:spPr>
      </p:pic>
    </p:spTree>
    <p:extLst>
      <p:ext uri="{BB962C8B-B14F-4D97-AF65-F5344CB8AC3E}">
        <p14:creationId xmlns:p14="http://schemas.microsoft.com/office/powerpoint/2010/main" val="108273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19" name="Title 1"/>
          <p:cNvSpPr>
            <a:spLocks noGrp="1"/>
          </p:cNvSpPr>
          <p:nvPr>
            <p:ph type="title"/>
          </p:nvPr>
        </p:nvSpPr>
        <p:spPr>
          <a:xfrm>
            <a:off x="622294" y="671860"/>
            <a:ext cx="11877856" cy="1325471"/>
          </a:xfrm>
        </p:spPr>
        <p:txBody>
          <a:bodyPr>
            <a:normAutofit/>
          </a:bodyPr>
          <a:lstStyle/>
          <a:p>
            <a:r>
              <a:rPr lang="en-GB" sz="7999" dirty="0"/>
              <a:t>Support</a:t>
            </a:r>
          </a:p>
        </p:txBody>
      </p:sp>
      <p:sp>
        <p:nvSpPr>
          <p:cNvPr id="26" name="Content Placeholder 2"/>
          <p:cNvSpPr txBox="1">
            <a:spLocks/>
          </p:cNvSpPr>
          <p:nvPr/>
        </p:nvSpPr>
        <p:spPr>
          <a:xfrm>
            <a:off x="790287" y="2497499"/>
            <a:ext cx="18593300" cy="1477970"/>
          </a:xfrm>
          <a:prstGeom prst="rect">
            <a:avLst/>
          </a:prstGeom>
        </p:spPr>
        <p:txBody>
          <a:bodyPr vert="horz" lIns="91433" tIns="45717" rIns="91433" bIns="45717" rtlCol="0">
            <a:normAutofit fontScale="7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1507776">
              <a:buNone/>
            </a:pPr>
            <a:r>
              <a:rPr lang="en-US" sz="7200" dirty="0"/>
              <a:t>If you ever need support about stereotypes/discrimination for yourself, a friend or family member you can find it here:</a:t>
            </a:r>
          </a:p>
        </p:txBody>
      </p:sp>
      <p:pic>
        <p:nvPicPr>
          <p:cNvPr id="27" name="Picture 26"/>
          <p:cNvPicPr>
            <a:picLocks noChangeAspect="1"/>
          </p:cNvPicPr>
          <p:nvPr/>
        </p:nvPicPr>
        <p:blipFill>
          <a:blip r:embed="rId4"/>
          <a:stretch>
            <a:fillRect/>
          </a:stretch>
        </p:blipFill>
        <p:spPr>
          <a:xfrm>
            <a:off x="790286" y="4616012"/>
            <a:ext cx="7922618" cy="5312972"/>
          </a:xfrm>
          <a:prstGeom prst="rect">
            <a:avLst/>
          </a:prstGeom>
        </p:spPr>
      </p:pic>
      <p:pic>
        <p:nvPicPr>
          <p:cNvPr id="28" name="Picture 27"/>
          <p:cNvPicPr>
            <a:picLocks noChangeAspect="1"/>
          </p:cNvPicPr>
          <p:nvPr/>
        </p:nvPicPr>
        <p:blipFill>
          <a:blip r:embed="rId5"/>
          <a:stretch>
            <a:fillRect/>
          </a:stretch>
        </p:blipFill>
        <p:spPr>
          <a:xfrm>
            <a:off x="9169477" y="4290594"/>
            <a:ext cx="3564664" cy="2372122"/>
          </a:xfrm>
          <a:prstGeom prst="rect">
            <a:avLst/>
          </a:prstGeom>
        </p:spPr>
      </p:pic>
      <p:pic>
        <p:nvPicPr>
          <p:cNvPr id="29" name="Picture 28"/>
          <p:cNvPicPr>
            <a:picLocks noChangeAspect="1"/>
          </p:cNvPicPr>
          <p:nvPr/>
        </p:nvPicPr>
        <p:blipFill>
          <a:blip r:embed="rId6"/>
          <a:stretch>
            <a:fillRect/>
          </a:stretch>
        </p:blipFill>
        <p:spPr>
          <a:xfrm>
            <a:off x="9183701" y="7505327"/>
            <a:ext cx="3316449" cy="3316449"/>
          </a:xfrm>
          <a:prstGeom prst="rect">
            <a:avLst/>
          </a:prstGeom>
        </p:spPr>
      </p:pic>
      <p:sp>
        <p:nvSpPr>
          <p:cNvPr id="30" name="TextBox 29"/>
          <p:cNvSpPr txBox="1"/>
          <p:nvPr/>
        </p:nvSpPr>
        <p:spPr>
          <a:xfrm>
            <a:off x="13305958" y="4225725"/>
            <a:ext cx="3370364" cy="3046219"/>
          </a:xfrm>
          <a:prstGeom prst="rect">
            <a:avLst/>
          </a:prstGeom>
          <a:noFill/>
        </p:spPr>
        <p:txBody>
          <a:bodyPr wrap="square" rtlCol="0">
            <a:spAutoFit/>
          </a:bodyPr>
          <a:lstStyle/>
          <a:p>
            <a:pPr defTabSz="457179"/>
            <a:r>
              <a:rPr lang="en-US" sz="3199" dirty="0">
                <a:solidFill>
                  <a:srgbClr val="2A2C65"/>
                </a:solidFill>
                <a:latin typeface="Calibri" panose="020F0502020204030204" pitchFamily="34" charset="0"/>
                <a:cs typeface="Calibri" panose="020F0502020204030204" pitchFamily="34" charset="0"/>
              </a:rPr>
              <a:t>Childline.org.uk</a:t>
            </a:r>
          </a:p>
          <a:p>
            <a:pPr defTabSz="457179"/>
            <a:endParaRPr lang="en-US" sz="3199" dirty="0">
              <a:solidFill>
                <a:srgbClr val="2A2C65"/>
              </a:solidFill>
              <a:latin typeface="Calibri" panose="020F0502020204030204" pitchFamily="34" charset="0"/>
              <a:cs typeface="Calibri" panose="020F0502020204030204" pitchFamily="34" charset="0"/>
            </a:endParaRPr>
          </a:p>
          <a:p>
            <a:pPr defTabSz="457179"/>
            <a:r>
              <a:rPr lang="en-US" sz="3199" dirty="0">
                <a:solidFill>
                  <a:srgbClr val="2A2C65"/>
                </a:solidFill>
                <a:latin typeface="Calibri" panose="020F0502020204030204" pitchFamily="34" charset="0"/>
                <a:cs typeface="Calibri" panose="020F0502020204030204" pitchFamily="34" charset="0"/>
              </a:rPr>
              <a:t>Call – 08001111</a:t>
            </a:r>
          </a:p>
          <a:p>
            <a:pPr defTabSz="457179"/>
            <a:endParaRPr lang="en-US" sz="3199" dirty="0">
              <a:solidFill>
                <a:srgbClr val="2A2C65"/>
              </a:solidFill>
              <a:latin typeface="Calibri" panose="020F0502020204030204" pitchFamily="34" charset="0"/>
              <a:cs typeface="Calibri" panose="020F0502020204030204" pitchFamily="34" charset="0"/>
            </a:endParaRPr>
          </a:p>
          <a:p>
            <a:pPr defTabSz="457179"/>
            <a:r>
              <a:rPr lang="en-US" sz="3199" dirty="0">
                <a:solidFill>
                  <a:srgbClr val="2A2C65"/>
                </a:solidFill>
                <a:latin typeface="Calibri" panose="020F0502020204030204" pitchFamily="34" charset="0"/>
                <a:cs typeface="Calibri" panose="020F0502020204030204" pitchFamily="34" charset="0"/>
              </a:rPr>
              <a:t>Email or chat online for support</a:t>
            </a:r>
            <a:endParaRPr lang="en-GB" sz="3199"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12871253" y="7659258"/>
            <a:ext cx="6512333" cy="3538533"/>
          </a:xfrm>
          <a:prstGeom prst="rect">
            <a:avLst/>
          </a:prstGeom>
          <a:noFill/>
        </p:spPr>
        <p:txBody>
          <a:bodyPr wrap="square" rtlCol="0">
            <a:spAutoFit/>
          </a:bodyPr>
          <a:lstStyle/>
          <a:p>
            <a:pPr defTabSz="457179"/>
            <a:r>
              <a:rPr lang="en-US" sz="3199" dirty="0">
                <a:solidFill>
                  <a:srgbClr val="2A2C65"/>
                </a:solidFill>
                <a:latin typeface="Calibri" panose="020F0502020204030204" pitchFamily="34" charset="0"/>
                <a:cs typeface="Calibri" panose="020F0502020204030204" pitchFamily="34" charset="0"/>
              </a:rPr>
              <a:t>Themix.org.uk</a:t>
            </a:r>
          </a:p>
          <a:p>
            <a:pPr defTabSz="457179"/>
            <a:endParaRPr lang="en-US" sz="3199" dirty="0">
              <a:solidFill>
                <a:srgbClr val="2A2C65"/>
              </a:solidFill>
              <a:latin typeface="Calibri" panose="020F0502020204030204" pitchFamily="34" charset="0"/>
              <a:cs typeface="Calibri" panose="020F0502020204030204" pitchFamily="34" charset="0"/>
            </a:endParaRPr>
          </a:p>
          <a:p>
            <a:pPr defTabSz="457179"/>
            <a:r>
              <a:rPr lang="en-US" sz="3199" dirty="0">
                <a:solidFill>
                  <a:srgbClr val="2A2C65"/>
                </a:solidFill>
                <a:latin typeface="Calibri" panose="020F0502020204030204" pitchFamily="34" charset="0"/>
                <a:cs typeface="Calibri" panose="020F0502020204030204" pitchFamily="34" charset="0"/>
              </a:rPr>
              <a:t>You can email or have one-to-chat online.</a:t>
            </a:r>
          </a:p>
          <a:p>
            <a:pPr defTabSz="457179"/>
            <a:endParaRPr lang="en-US" sz="3199" dirty="0">
              <a:solidFill>
                <a:srgbClr val="2A2C65"/>
              </a:solidFill>
              <a:latin typeface="Calibri" panose="020F0502020204030204" pitchFamily="34" charset="0"/>
              <a:cs typeface="Calibri" panose="020F0502020204030204" pitchFamily="34" charset="0"/>
            </a:endParaRPr>
          </a:p>
          <a:p>
            <a:pPr defTabSz="457179"/>
            <a:r>
              <a:rPr lang="en-US" sz="3199"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3199"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7357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smtClean="0"/>
              <a:t>In your Personal Development Tutor Time activity, you started to look at stereotypes</a:t>
            </a:r>
            <a:endParaRPr lang="en-US" sz="6000" dirty="0"/>
          </a:p>
          <a:p>
            <a:pPr marL="0" indent="0">
              <a:buNone/>
            </a:pPr>
            <a:endParaRPr lang="en-US" sz="5999" dirty="0" smtClean="0"/>
          </a:p>
          <a:p>
            <a:pPr marL="0" indent="0">
              <a:buNone/>
            </a:pPr>
            <a:r>
              <a:rPr lang="en-US" sz="6000" dirty="0"/>
              <a:t>In your books answer the following question:</a:t>
            </a:r>
          </a:p>
          <a:p>
            <a:pPr marL="0" indent="0">
              <a:buNone/>
            </a:pPr>
            <a:endParaRPr lang="en-US" sz="6000" dirty="0"/>
          </a:p>
          <a:p>
            <a:pPr marL="0" indent="0">
              <a:buNone/>
            </a:pPr>
            <a:r>
              <a:rPr lang="en-US" sz="6000" dirty="0"/>
              <a:t>“What is the definition of </a:t>
            </a:r>
            <a:r>
              <a:rPr lang="en-US" sz="6000" dirty="0" smtClean="0"/>
              <a:t>stereotypes?”</a:t>
            </a:r>
            <a:endParaRPr lang="en-US" sz="6000" dirty="0"/>
          </a:p>
          <a:p>
            <a:pPr marL="0" indent="0">
              <a:buNone/>
            </a:pPr>
            <a:endParaRPr lang="en-US" sz="6000" dirty="0"/>
          </a:p>
          <a:p>
            <a:pPr marL="0" indent="0">
              <a:buNone/>
            </a:pPr>
            <a:r>
              <a:rPr lang="en-US" sz="6000" b="1" dirty="0"/>
              <a:t>Sentence starter </a:t>
            </a:r>
            <a:r>
              <a:rPr lang="en-US" sz="6000" dirty="0"/>
              <a:t>– </a:t>
            </a:r>
            <a:r>
              <a:rPr lang="en-US" sz="6000" dirty="0" smtClean="0"/>
              <a:t>stereotypes are…</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a:blip r:embed="rId4"/>
          <a:stretch>
            <a:fillRect/>
          </a:stretch>
        </p:blipFill>
        <p:spPr>
          <a:xfrm>
            <a:off x="12697137" y="2414315"/>
            <a:ext cx="6219211" cy="7959776"/>
          </a:xfrm>
          <a:prstGeom prst="rect">
            <a:avLst/>
          </a:prstGeom>
        </p:spPr>
      </p:pic>
    </p:spTree>
    <p:extLst>
      <p:ext uri="{BB962C8B-B14F-4D97-AF65-F5344CB8AC3E}">
        <p14:creationId xmlns:p14="http://schemas.microsoft.com/office/powerpoint/2010/main" val="26097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smtClean="0"/>
              <a:t>Stereotypes are:</a:t>
            </a:r>
          </a:p>
          <a:p>
            <a:pPr marL="0" indent="0">
              <a:buNone/>
            </a:pPr>
            <a:endParaRPr lang="en-US" sz="6000" dirty="0"/>
          </a:p>
          <a:p>
            <a:pPr marL="0" indent="0">
              <a:buNone/>
            </a:pPr>
            <a:r>
              <a:rPr lang="en-US" sz="6000" dirty="0"/>
              <a:t>“a mistaken idea or belief many people think about a thing or group that is based upon how they look on the outside, which may be untrue or only partly true</a:t>
            </a:r>
            <a:r>
              <a:rPr lang="en-US" sz="6000" dirty="0" smtClean="0"/>
              <a:t>.”</a:t>
            </a:r>
            <a:endParaRPr lang="en-US" sz="6000" dirty="0"/>
          </a:p>
          <a:p>
            <a:pPr marL="0" indent="0">
              <a:buNone/>
            </a:pPr>
            <a:endParaRPr lang="en-US" sz="6000" dirty="0" smtClean="0"/>
          </a:p>
          <a:p>
            <a:pPr marL="0" indent="0">
              <a:buNone/>
            </a:pPr>
            <a:endParaRPr lang="en-US" sz="6000" dirty="0"/>
          </a:p>
          <a:p>
            <a:pPr marL="0" indent="0">
              <a:buNone/>
            </a:pPr>
            <a:r>
              <a:rPr lang="en-US" sz="6000" b="1" dirty="0" smtClean="0"/>
              <a:t>Task</a:t>
            </a:r>
            <a:r>
              <a:rPr lang="en-US" sz="6000" dirty="0" smtClean="0"/>
              <a:t> – use your red pen to add to the definition you had written down.</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9" name="Picture 8"/>
          <p:cNvPicPr>
            <a:picLocks noChangeAspect="1"/>
          </p:cNvPicPr>
          <p:nvPr/>
        </p:nvPicPr>
        <p:blipFill>
          <a:blip r:embed="rId4"/>
          <a:stretch>
            <a:fillRect/>
          </a:stretch>
        </p:blipFill>
        <p:spPr>
          <a:xfrm>
            <a:off x="12697137" y="2414315"/>
            <a:ext cx="6219211" cy="7959776"/>
          </a:xfrm>
          <a:prstGeom prst="rect">
            <a:avLst/>
          </a:prstGeom>
        </p:spPr>
      </p:pic>
    </p:spTree>
    <p:extLst>
      <p:ext uri="{BB962C8B-B14F-4D97-AF65-F5344CB8AC3E}">
        <p14:creationId xmlns:p14="http://schemas.microsoft.com/office/powerpoint/2010/main" val="342816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38235"/>
          </a:xfrm>
        </p:spPr>
        <p:txBody>
          <a:bodyPr>
            <a:normAutofit fontScale="70000" lnSpcReduction="20000"/>
          </a:bodyPr>
          <a:lstStyle/>
          <a:p>
            <a:pPr marL="0" indent="0">
              <a:buNone/>
            </a:pPr>
            <a:r>
              <a:rPr lang="en-US" sz="6000" dirty="0" smtClean="0"/>
              <a:t>We are learning this because:</a:t>
            </a:r>
          </a:p>
          <a:p>
            <a:pPr marL="0" indent="0">
              <a:buNone/>
            </a:pPr>
            <a:endParaRPr lang="en-US" sz="6000" dirty="0"/>
          </a:p>
          <a:p>
            <a:pPr marL="1143000" indent="-1143000">
              <a:buAutoNum type="arabicPeriod"/>
            </a:pPr>
            <a:r>
              <a:rPr lang="en-US" sz="6000" dirty="0" smtClean="0"/>
              <a:t>Links to the Golden Thread of “</a:t>
            </a:r>
            <a:r>
              <a:rPr lang="en-US" sz="6000" b="1" dirty="0" smtClean="0"/>
              <a:t>Secure your relationships”. </a:t>
            </a:r>
            <a:r>
              <a:rPr lang="en-US" sz="6000" dirty="0" smtClean="0"/>
              <a:t>It is important to get to know people and not instantly judge them</a:t>
            </a:r>
          </a:p>
          <a:p>
            <a:pPr marL="1143000" indent="-1143000">
              <a:buAutoNum type="arabicPeriod"/>
            </a:pPr>
            <a:r>
              <a:rPr lang="en-US" sz="6000" b="1" dirty="0" smtClean="0"/>
              <a:t>Individual Liberty </a:t>
            </a:r>
            <a:r>
              <a:rPr lang="en-US" sz="6000" dirty="0" smtClean="0"/>
              <a:t>is a British Value that allows people to express and act freely. No one should be stereotyped for their actions.</a:t>
            </a:r>
          </a:p>
          <a:p>
            <a:pPr marL="1143000" indent="-1143000">
              <a:buAutoNum type="arabicPeriod"/>
            </a:pPr>
            <a:r>
              <a:rPr lang="en-US" sz="6000" b="1" dirty="0" smtClean="0"/>
              <a:t>Article </a:t>
            </a:r>
            <a:r>
              <a:rPr lang="en-US" sz="6000" b="1" dirty="0"/>
              <a:t>2</a:t>
            </a:r>
            <a:r>
              <a:rPr lang="en-US" sz="6000" b="1" dirty="0" smtClean="0"/>
              <a:t> </a:t>
            </a:r>
            <a:r>
              <a:rPr lang="en-US" sz="6000" dirty="0" smtClean="0"/>
              <a:t>of the UN Rights of a Child state children have the right to not be discriminated against. Stereotypes can lead to discrimination</a:t>
            </a:r>
          </a:p>
          <a:p>
            <a:pPr marL="1143000" indent="-1143000">
              <a:buAutoNum type="arabicPeriod"/>
            </a:pPr>
            <a:r>
              <a:rPr lang="en-US" sz="6000" dirty="0" smtClean="0"/>
              <a:t>No one should be treated differently for identifying with one or more of the protected characteristics. This is law called “The Equality Act (2010).”</a:t>
            </a:r>
          </a:p>
          <a:p>
            <a:pPr marL="1143000" indent="-1143000">
              <a:buAutoNum type="arabicPeriod"/>
            </a:pPr>
            <a:endParaRPr lang="en-US" sz="6000" dirty="0" smtClean="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rotWithShape="1">
          <a:blip r:embed="rId4"/>
          <a:srcRect l="60631" t="44400" r="6295" b="36700"/>
          <a:stretch/>
        </p:blipFill>
        <p:spPr>
          <a:xfrm>
            <a:off x="12423709" y="1801640"/>
            <a:ext cx="6048672" cy="1944216"/>
          </a:xfrm>
          <a:prstGeom prst="rect">
            <a:avLst/>
          </a:prstGeom>
        </p:spPr>
      </p:pic>
      <p:pic>
        <p:nvPicPr>
          <p:cNvPr id="9" name="Picture 8"/>
          <p:cNvPicPr>
            <a:picLocks noChangeAspect="1"/>
          </p:cNvPicPr>
          <p:nvPr/>
        </p:nvPicPr>
        <p:blipFill rotWithShape="1">
          <a:blip r:embed="rId5"/>
          <a:srcRect l="49213" t="20601" r="36219" b="59099"/>
          <a:stretch/>
        </p:blipFill>
        <p:spPr>
          <a:xfrm>
            <a:off x="13890421" y="3672287"/>
            <a:ext cx="3101823" cy="2431159"/>
          </a:xfrm>
          <a:prstGeom prst="rect">
            <a:avLst/>
          </a:prstGeom>
        </p:spPr>
      </p:pic>
      <p:grpSp>
        <p:nvGrpSpPr>
          <p:cNvPr id="11" name="Group 10">
            <a:extLst>
              <a:ext uri="{FF2B5EF4-FFF2-40B4-BE49-F238E27FC236}">
                <a16:creationId xmlns:a16="http://schemas.microsoft.com/office/drawing/2014/main" id="{3223EBB9-3A7F-C565-EAA7-0BB380AF50A5}"/>
              </a:ext>
            </a:extLst>
          </p:cNvPr>
          <p:cNvGrpSpPr/>
          <p:nvPr/>
        </p:nvGrpSpPr>
        <p:grpSpPr>
          <a:xfrm>
            <a:off x="13787238" y="6121793"/>
            <a:ext cx="3788217" cy="2367760"/>
            <a:chOff x="3539766" y="641202"/>
            <a:chExt cx="3708683" cy="1638445"/>
          </a:xfrm>
        </p:grpSpPr>
        <p:sp>
          <p:nvSpPr>
            <p:cNvPr id="12" name="Freeform 11">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3" name="TextBox 12">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4" name="TextBox 13">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pic>
        <p:nvPicPr>
          <p:cNvPr id="15" name="Picture 14"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6">
            <a:extLst>
              <a:ext uri="{28A0092B-C50C-407E-A947-70E740481C1C}">
                <a14:useLocalDpi xmlns:a14="http://schemas.microsoft.com/office/drawing/2010/main" val="0"/>
              </a:ext>
            </a:extLst>
          </a:blip>
          <a:srcRect l="4715" t="5715" r="44774" b="69518"/>
          <a:stretch/>
        </p:blipFill>
        <p:spPr>
          <a:xfrm>
            <a:off x="13494590" y="8766182"/>
            <a:ext cx="4633962" cy="1606440"/>
          </a:xfrm>
          <a:prstGeom prst="rect">
            <a:avLst/>
          </a:prstGeom>
        </p:spPr>
      </p:pic>
    </p:spTree>
    <p:extLst>
      <p:ext uri="{BB962C8B-B14F-4D97-AF65-F5344CB8AC3E}">
        <p14:creationId xmlns:p14="http://schemas.microsoft.com/office/powerpoint/2010/main" val="143026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smtClean="0"/>
              <a:t>For this next task you are the boss of a company that needs an engineer to work on a new space project to help the UK get to the moon.</a:t>
            </a:r>
          </a:p>
          <a:p>
            <a:pPr marL="0" indent="0">
              <a:buNone/>
            </a:pPr>
            <a:endParaRPr lang="en-US" sz="6000" dirty="0"/>
          </a:p>
          <a:p>
            <a:pPr marL="0" indent="0">
              <a:buNone/>
            </a:pPr>
            <a:r>
              <a:rPr lang="en-US" sz="6000" dirty="0" smtClean="0"/>
              <a:t>It needs the right person for the job. Someone with resilience, determination, engineering expertise and great people skills.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Stereotyping Task</a:t>
            </a:r>
            <a:endParaRPr sz="4000" spc="45" dirty="0"/>
          </a:p>
        </p:txBody>
      </p:sp>
      <p:pic>
        <p:nvPicPr>
          <p:cNvPr id="11" name="Picture 10"/>
          <p:cNvPicPr>
            <a:picLocks noChangeAspect="1"/>
          </p:cNvPicPr>
          <p:nvPr/>
        </p:nvPicPr>
        <p:blipFill>
          <a:blip r:embed="rId4"/>
          <a:stretch>
            <a:fillRect/>
          </a:stretch>
        </p:blipFill>
        <p:spPr>
          <a:xfrm>
            <a:off x="12697137" y="2414315"/>
            <a:ext cx="6219211" cy="7959776"/>
          </a:xfrm>
          <a:prstGeom prst="rect">
            <a:avLst/>
          </a:prstGeom>
        </p:spPr>
      </p:pic>
    </p:spTree>
    <p:extLst>
      <p:ext uri="{BB962C8B-B14F-4D97-AF65-F5344CB8AC3E}">
        <p14:creationId xmlns:p14="http://schemas.microsoft.com/office/powerpoint/2010/main" val="2911396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lnSpcReduction="10000"/>
          </a:bodyPr>
          <a:lstStyle/>
          <a:p>
            <a:pPr marL="0" indent="0">
              <a:buNone/>
            </a:pPr>
            <a:r>
              <a:rPr lang="en-US" sz="6000" dirty="0" smtClean="0"/>
              <a:t>Over the next few slides you are going to find out some information about the 7 candidates for the role.</a:t>
            </a:r>
          </a:p>
          <a:p>
            <a:pPr marL="0" indent="0">
              <a:buNone/>
            </a:pPr>
            <a:endParaRPr lang="en-US" sz="6000" dirty="0"/>
          </a:p>
          <a:p>
            <a:pPr marL="0" indent="0">
              <a:buNone/>
            </a:pPr>
            <a:r>
              <a:rPr lang="en-US" sz="6000" dirty="0" smtClean="0"/>
              <a:t>On each slide you are going to have to choose one person to remove from the process. Eventually you will be left with the person you will hire for the position.</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Stereotyping Task</a:t>
            </a:r>
            <a:endParaRPr sz="4000" spc="45" dirty="0"/>
          </a:p>
        </p:txBody>
      </p:sp>
      <p:pic>
        <p:nvPicPr>
          <p:cNvPr id="11" name="Picture 10"/>
          <p:cNvPicPr>
            <a:picLocks noChangeAspect="1"/>
          </p:cNvPicPr>
          <p:nvPr/>
        </p:nvPicPr>
        <p:blipFill>
          <a:blip r:embed="rId4"/>
          <a:stretch>
            <a:fillRect/>
          </a:stretch>
        </p:blipFill>
        <p:spPr>
          <a:xfrm>
            <a:off x="12697137" y="2414315"/>
            <a:ext cx="6219211" cy="7959776"/>
          </a:xfrm>
          <a:prstGeom prst="rect">
            <a:avLst/>
          </a:prstGeom>
        </p:spPr>
      </p:pic>
    </p:spTree>
    <p:extLst>
      <p:ext uri="{BB962C8B-B14F-4D97-AF65-F5344CB8AC3E}">
        <p14:creationId xmlns:p14="http://schemas.microsoft.com/office/powerpoint/2010/main" val="203523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504332" cy="9156734"/>
          </a:xfrm>
        </p:spPr>
        <p:txBody>
          <a:bodyPr>
            <a:normAutofit/>
          </a:bodyPr>
          <a:lstStyle/>
          <a:p>
            <a:pPr marL="0" indent="0">
              <a:buNone/>
            </a:pPr>
            <a:r>
              <a:rPr lang="en-US" sz="6000" dirty="0" smtClean="0"/>
              <a:t>The 7 candidates are:</a:t>
            </a:r>
          </a:p>
          <a:p>
            <a:pPr marL="0" indent="0">
              <a:buNone/>
            </a:pPr>
            <a:endParaRPr lang="en-US" sz="6000" dirty="0"/>
          </a:p>
          <a:p>
            <a:pPr marL="1143000" indent="-1143000">
              <a:buAutoNum type="arabicPeriod"/>
            </a:pPr>
            <a:r>
              <a:rPr lang="en-US" sz="6000" dirty="0" smtClean="0"/>
              <a:t>Ali</a:t>
            </a:r>
          </a:p>
          <a:p>
            <a:pPr marL="1143000" indent="-1143000">
              <a:buAutoNum type="arabicPeriod"/>
            </a:pPr>
            <a:r>
              <a:rPr lang="en-US" sz="6000" dirty="0" smtClean="0"/>
              <a:t>Patrick</a:t>
            </a:r>
          </a:p>
          <a:p>
            <a:pPr marL="1143000" indent="-1143000">
              <a:buAutoNum type="arabicPeriod"/>
            </a:pPr>
            <a:r>
              <a:rPr lang="en-US" sz="6000" dirty="0" smtClean="0"/>
              <a:t>Jamie</a:t>
            </a:r>
          </a:p>
          <a:p>
            <a:pPr marL="1143000" indent="-1143000">
              <a:buAutoNum type="arabicPeriod"/>
            </a:pPr>
            <a:r>
              <a:rPr lang="en-US" sz="6000" dirty="0" smtClean="0"/>
              <a:t>David</a:t>
            </a:r>
          </a:p>
          <a:p>
            <a:pPr marL="1143000" indent="-1143000">
              <a:buAutoNum type="arabicPeriod"/>
            </a:pPr>
            <a:r>
              <a:rPr lang="en-US" sz="6000" dirty="0" smtClean="0"/>
              <a:t>Adriana</a:t>
            </a:r>
          </a:p>
          <a:p>
            <a:pPr marL="1143000" indent="-1143000">
              <a:buAutoNum type="arabicPeriod"/>
            </a:pPr>
            <a:r>
              <a:rPr lang="en-US" sz="6000" dirty="0" smtClean="0"/>
              <a:t>Hannah</a:t>
            </a:r>
          </a:p>
          <a:p>
            <a:pPr marL="1143000" indent="-1143000">
              <a:buAutoNum type="arabicPeriod"/>
            </a:pPr>
            <a:r>
              <a:rPr lang="en-US" sz="6000" dirty="0" err="1" smtClean="0"/>
              <a:t>Delroy</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Stereotyping Task</a:t>
            </a:r>
            <a:endParaRPr sz="4000" spc="45" dirty="0"/>
          </a:p>
        </p:txBody>
      </p:sp>
      <p:pic>
        <p:nvPicPr>
          <p:cNvPr id="11" name="Picture 10"/>
          <p:cNvPicPr>
            <a:picLocks noChangeAspect="1"/>
          </p:cNvPicPr>
          <p:nvPr/>
        </p:nvPicPr>
        <p:blipFill>
          <a:blip r:embed="rId4"/>
          <a:stretch>
            <a:fillRect/>
          </a:stretch>
        </p:blipFill>
        <p:spPr>
          <a:xfrm>
            <a:off x="12697137" y="2414315"/>
            <a:ext cx="6219211" cy="7959776"/>
          </a:xfrm>
          <a:prstGeom prst="rect">
            <a:avLst/>
          </a:prstGeom>
        </p:spPr>
      </p:pic>
      <p:sp>
        <p:nvSpPr>
          <p:cNvPr id="9" name="Content Placeholder 2"/>
          <p:cNvSpPr txBox="1">
            <a:spLocks/>
          </p:cNvSpPr>
          <p:nvPr/>
        </p:nvSpPr>
        <p:spPr>
          <a:xfrm>
            <a:off x="5696963" y="3998491"/>
            <a:ext cx="6456660" cy="6696744"/>
          </a:xfrm>
          <a:prstGeom prst="rect">
            <a:avLst/>
          </a:prstGeom>
        </p:spPr>
        <p:txBody>
          <a:bodyPr vert="horz" lIns="91440" tIns="45720" rIns="91440" bIns="45720" rtlCol="0">
            <a:normAutofit fontScale="92500"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smtClean="0"/>
              <a:t>One your whiteboard write down all 7 names.</a:t>
            </a:r>
          </a:p>
          <a:p>
            <a:pPr marL="0" indent="0">
              <a:buFont typeface="Arial" panose="020B0604020202020204" pitchFamily="34" charset="0"/>
              <a:buNone/>
            </a:pPr>
            <a:endParaRPr lang="en-US" sz="6000" dirty="0"/>
          </a:p>
          <a:p>
            <a:pPr marL="0" indent="0">
              <a:buFont typeface="Arial" panose="020B0604020202020204" pitchFamily="34" charset="0"/>
              <a:buNone/>
            </a:pPr>
            <a:r>
              <a:rPr lang="en-US" sz="6000" dirty="0" smtClean="0"/>
              <a:t>Put a line through the name of the person you want to fire based on this information.</a:t>
            </a:r>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418249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2F18CE-0664-4747-9A36-DB6272ADADB8}">
  <ds:schemaRefs>
    <ds:schemaRef ds:uri="http://purl.org/dc/terms/"/>
    <ds:schemaRef ds:uri="http://schemas.microsoft.com/office/2006/documentManagement/types"/>
    <ds:schemaRef ds:uri="http://purl.org/dc/dcmitype/"/>
    <ds:schemaRef ds:uri="http://schemas.microsoft.com/office/infopath/2007/PartnerControls"/>
    <ds:schemaRef ds:uri="cf23988f-c488-42c3-82cd-5944801df941"/>
    <ds:schemaRef ds:uri="http://purl.org/dc/elements/1.1/"/>
    <ds:schemaRef ds:uri="http://schemas.microsoft.com/office/2006/metadata/properties"/>
    <ds:schemaRef ds:uri="http://schemas.openxmlformats.org/package/2006/metadata/core-properties"/>
    <ds:schemaRef ds:uri="aa278816-03e4-4886-8c06-bbee340b154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4019</TotalTime>
  <Words>1729</Words>
  <Application>Microsoft Office PowerPoint</Application>
  <PresentationFormat>Custom</PresentationFormat>
  <Paragraphs>242</Paragraphs>
  <Slides>32</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32</vt:i4>
      </vt:variant>
    </vt:vector>
  </HeadingPairs>
  <TitlesOfParts>
    <vt:vector size="45" baseType="lpstr">
      <vt:lpstr>Arial</vt:lpstr>
      <vt:lpstr>Calibri</vt:lpstr>
      <vt:lpstr>Calibri Light</vt:lpstr>
      <vt:lpstr>Comic Sans MS</vt:lpstr>
      <vt:lpstr>Franklin Gothic Book</vt:lpstr>
      <vt:lpstr>Lato</vt:lpstr>
      <vt:lpstr>LondrinaSolid-Black</vt:lpstr>
      <vt:lpstr>Office Theme</vt:lpstr>
      <vt:lpstr>4_Office Theme</vt:lpstr>
      <vt:lpstr>7_Office Theme</vt:lpstr>
      <vt:lpstr>2_Office Theme</vt:lpstr>
      <vt:lpstr>5_Office Theme</vt:lpstr>
      <vt:lpstr>1_Office Theme</vt:lpstr>
      <vt:lpstr>PowerPoint Presentation</vt:lpstr>
      <vt:lpstr>PowerPoint Presentation</vt:lpstr>
      <vt:lpstr>PowerPoint Presentation</vt:lpstr>
      <vt:lpstr>Tutor Time Recap</vt:lpstr>
      <vt:lpstr>Tutor Time Recap</vt:lpstr>
      <vt:lpstr>Tutor Time Recap</vt:lpstr>
      <vt:lpstr>Stereotyping Task</vt:lpstr>
      <vt:lpstr>Stereotyping Task</vt:lpstr>
      <vt:lpstr>Stereotyping Task</vt:lpstr>
      <vt:lpstr>Stereotyping Task</vt:lpstr>
      <vt:lpstr>Stereotyping Task</vt:lpstr>
      <vt:lpstr>Stereotyping Task</vt:lpstr>
      <vt:lpstr>Stereotyping Task</vt:lpstr>
      <vt:lpstr>Stereotyping Task</vt:lpstr>
      <vt:lpstr>Stereotype task</vt:lpstr>
      <vt:lpstr>Stereotyping task</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Challenging Stereotypes</vt:lpstr>
      <vt:lpstr>Challenging stereotypes</vt:lpstr>
      <vt:lpstr>Challenging Stereotypes</vt:lpstr>
      <vt:lpstr>Scenario</vt:lpstr>
      <vt:lpstr>Stereotyping task</vt:lpstr>
      <vt:lpstr>Scenario</vt:lpstr>
      <vt:lpstr>Stereotyping task</vt:lpstr>
      <vt:lpstr>Reflection</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205</cp:revision>
  <cp:lastPrinted>2024-09-26T14:53:48Z</cp:lastPrinted>
  <dcterms:created xsi:type="dcterms:W3CDTF">2023-01-12T15:04:44Z</dcterms:created>
  <dcterms:modified xsi:type="dcterms:W3CDTF">2025-04-14T09:44:42Z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