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0" r:id="rId4"/>
    <p:sldMasterId id="2147483782" r:id="rId5"/>
    <p:sldMasterId id="2147483794" r:id="rId6"/>
    <p:sldMasterId id="2147483806" r:id="rId7"/>
    <p:sldMasterId id="2147483818" r:id="rId8"/>
    <p:sldMasterId id="2147483854" r:id="rId9"/>
    <p:sldMasterId id="2147483866" r:id="rId10"/>
  </p:sldMasterIdLst>
  <p:notesMasterIdLst>
    <p:notesMasterId r:id="rId46"/>
  </p:notesMasterIdLst>
  <p:handoutMasterIdLst>
    <p:handoutMasterId r:id="rId47"/>
  </p:handoutMasterIdLst>
  <p:sldIdLst>
    <p:sldId id="332" r:id="rId11"/>
    <p:sldId id="333" r:id="rId12"/>
    <p:sldId id="461" r:id="rId13"/>
    <p:sldId id="545" r:id="rId14"/>
    <p:sldId id="485" r:id="rId15"/>
    <p:sldId id="546" r:id="rId16"/>
    <p:sldId id="547" r:id="rId17"/>
    <p:sldId id="548" r:id="rId18"/>
    <p:sldId id="488" r:id="rId19"/>
    <p:sldId id="549" r:id="rId20"/>
    <p:sldId id="550" r:id="rId21"/>
    <p:sldId id="551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61" r:id="rId31"/>
    <p:sldId id="323" r:id="rId32"/>
    <p:sldId id="494" r:id="rId33"/>
    <p:sldId id="562" r:id="rId34"/>
    <p:sldId id="563" r:id="rId35"/>
    <p:sldId id="564" r:id="rId36"/>
    <p:sldId id="565" r:id="rId37"/>
    <p:sldId id="566" r:id="rId38"/>
    <p:sldId id="567" r:id="rId39"/>
    <p:sldId id="568" r:id="rId40"/>
    <p:sldId id="569" r:id="rId41"/>
    <p:sldId id="570" r:id="rId42"/>
    <p:sldId id="571" r:id="rId43"/>
    <p:sldId id="572" r:id="rId44"/>
    <p:sldId id="355" r:id="rId45"/>
  </p:sldIdLst>
  <p:sldSz cx="20104100" cy="1130935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4WqkaGmNNLEznXnMSVXgkQ==" hashData="rChpWHg56J4qM3JdlQcFXSKHBBa/wm4aVo3S5RVyxTkEw5Kks8SI2tdf5I0/8/X5gCCE/DJvzFOzq61WdyA24A=="/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A33"/>
    <a:srgbClr val="2A2C65"/>
    <a:srgbClr val="C12827"/>
    <a:srgbClr val="F6A02D"/>
    <a:srgbClr val="E17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ECAAD-945C-6D40-AC6D-7FC205F00994}" v="42" dt="2022-07-05T07:35:55.7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8" autoAdjust="0"/>
    <p:restoredTop sz="94810"/>
  </p:normalViewPr>
  <p:slideViewPr>
    <p:cSldViewPr>
      <p:cViewPr varScale="1">
        <p:scale>
          <a:sx n="71" d="100"/>
          <a:sy n="71" d="100"/>
        </p:scale>
        <p:origin x="22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FE4794BF-FAC2-40C9-9B05-D2AA730E6474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13B0013D-96C2-4CA4-9AB5-E214CC957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50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43CBA066-C176-1747-8343-ABBBC0BEFBA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A44EEB56-BCA5-684F-88D0-DE52578AC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85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0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1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16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75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672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73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69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358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553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71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81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56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328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83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193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769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65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234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331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902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3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233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084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553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79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89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975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272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18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2375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0561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62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29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582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35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82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149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1411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0265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4951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12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829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7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13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929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941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989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059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3434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123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4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4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888" indent="0" algn="ctr">
              <a:buNone/>
              <a:defRPr sz="3298"/>
            </a:lvl2pPr>
            <a:lvl3pPr marL="1507776" indent="0" algn="ctr">
              <a:buNone/>
              <a:defRPr sz="2968"/>
            </a:lvl3pPr>
            <a:lvl4pPr marL="2261663" indent="0" algn="ctr">
              <a:buNone/>
              <a:defRPr sz="2638"/>
            </a:lvl4pPr>
            <a:lvl5pPr marL="3015551" indent="0" algn="ctr">
              <a:buNone/>
              <a:defRPr sz="2638"/>
            </a:lvl5pPr>
            <a:lvl6pPr marL="3769439" indent="0" algn="ctr">
              <a:buNone/>
              <a:defRPr sz="2638"/>
            </a:lvl6pPr>
            <a:lvl7pPr marL="4523327" indent="0" algn="ctr">
              <a:buNone/>
              <a:defRPr sz="2638"/>
            </a:lvl7pPr>
            <a:lvl8pPr marL="5277216" indent="0" algn="ctr">
              <a:buNone/>
              <a:defRPr sz="2638"/>
            </a:lvl8pPr>
            <a:lvl9pPr marL="6031102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48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821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7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888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77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66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55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43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32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21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10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964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6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44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20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8" indent="0">
              <a:buNone/>
              <a:defRPr sz="3298" b="1"/>
            </a:lvl2pPr>
            <a:lvl3pPr marL="1507776" indent="0">
              <a:buNone/>
              <a:defRPr sz="2968" b="1"/>
            </a:lvl3pPr>
            <a:lvl4pPr marL="2261663" indent="0">
              <a:buNone/>
              <a:defRPr sz="2638" b="1"/>
            </a:lvl4pPr>
            <a:lvl5pPr marL="3015551" indent="0">
              <a:buNone/>
              <a:defRPr sz="2638" b="1"/>
            </a:lvl5pPr>
            <a:lvl6pPr marL="3769439" indent="0">
              <a:buNone/>
              <a:defRPr sz="2638" b="1"/>
            </a:lvl6pPr>
            <a:lvl7pPr marL="4523327" indent="0">
              <a:buNone/>
              <a:defRPr sz="2638" b="1"/>
            </a:lvl7pPr>
            <a:lvl8pPr marL="5277216" indent="0">
              <a:buNone/>
              <a:defRPr sz="2638" b="1"/>
            </a:lvl8pPr>
            <a:lvl9pPr marL="603110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2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8" indent="0">
              <a:buNone/>
              <a:defRPr sz="3298" b="1"/>
            </a:lvl2pPr>
            <a:lvl3pPr marL="1507776" indent="0">
              <a:buNone/>
              <a:defRPr sz="2968" b="1"/>
            </a:lvl3pPr>
            <a:lvl4pPr marL="2261663" indent="0">
              <a:buNone/>
              <a:defRPr sz="2638" b="1"/>
            </a:lvl4pPr>
            <a:lvl5pPr marL="3015551" indent="0">
              <a:buNone/>
              <a:defRPr sz="2638" b="1"/>
            </a:lvl5pPr>
            <a:lvl6pPr marL="3769439" indent="0">
              <a:buNone/>
              <a:defRPr sz="2638" b="1"/>
            </a:lvl6pPr>
            <a:lvl7pPr marL="4523327" indent="0">
              <a:buNone/>
              <a:defRPr sz="2638" b="1"/>
            </a:lvl7pPr>
            <a:lvl8pPr marL="5277216" indent="0">
              <a:buNone/>
              <a:defRPr sz="2638" b="1"/>
            </a:lvl8pPr>
            <a:lvl9pPr marL="603110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2" y="4131054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690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276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486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8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9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8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888" indent="0">
              <a:buNone/>
              <a:defRPr sz="2309"/>
            </a:lvl2pPr>
            <a:lvl3pPr marL="1507776" indent="0">
              <a:buNone/>
              <a:defRPr sz="1979"/>
            </a:lvl3pPr>
            <a:lvl4pPr marL="2261663" indent="0">
              <a:buNone/>
              <a:defRPr sz="1649"/>
            </a:lvl4pPr>
            <a:lvl5pPr marL="3015551" indent="0">
              <a:buNone/>
              <a:defRPr sz="1649"/>
            </a:lvl5pPr>
            <a:lvl6pPr marL="3769439" indent="0">
              <a:buNone/>
              <a:defRPr sz="1649"/>
            </a:lvl6pPr>
            <a:lvl7pPr marL="4523327" indent="0">
              <a:buNone/>
              <a:defRPr sz="1649"/>
            </a:lvl7pPr>
            <a:lvl8pPr marL="5277216" indent="0">
              <a:buNone/>
              <a:defRPr sz="1649"/>
            </a:lvl8pPr>
            <a:lvl9pPr marL="603110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965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8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9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888" indent="0">
              <a:buNone/>
              <a:defRPr sz="4617"/>
            </a:lvl2pPr>
            <a:lvl3pPr marL="1507776" indent="0">
              <a:buNone/>
              <a:defRPr sz="3958"/>
            </a:lvl3pPr>
            <a:lvl4pPr marL="2261663" indent="0">
              <a:buNone/>
              <a:defRPr sz="3298"/>
            </a:lvl4pPr>
            <a:lvl5pPr marL="3015551" indent="0">
              <a:buNone/>
              <a:defRPr sz="3298"/>
            </a:lvl5pPr>
            <a:lvl6pPr marL="3769439" indent="0">
              <a:buNone/>
              <a:defRPr sz="3298"/>
            </a:lvl6pPr>
            <a:lvl7pPr marL="4523327" indent="0">
              <a:buNone/>
              <a:defRPr sz="3298"/>
            </a:lvl7pPr>
            <a:lvl8pPr marL="5277216" indent="0">
              <a:buNone/>
              <a:defRPr sz="3298"/>
            </a:lvl8pPr>
            <a:lvl9pPr marL="6031102" indent="0">
              <a:buNone/>
              <a:defRPr sz="32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8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888" indent="0">
              <a:buNone/>
              <a:defRPr sz="2309"/>
            </a:lvl2pPr>
            <a:lvl3pPr marL="1507776" indent="0">
              <a:buNone/>
              <a:defRPr sz="1979"/>
            </a:lvl3pPr>
            <a:lvl4pPr marL="2261663" indent="0">
              <a:buNone/>
              <a:defRPr sz="1649"/>
            </a:lvl4pPr>
            <a:lvl5pPr marL="3015551" indent="0">
              <a:buNone/>
              <a:defRPr sz="1649"/>
            </a:lvl5pPr>
            <a:lvl6pPr marL="3769439" indent="0">
              <a:buNone/>
              <a:defRPr sz="1649"/>
            </a:lvl6pPr>
            <a:lvl7pPr marL="4523327" indent="0">
              <a:buNone/>
              <a:defRPr sz="1649"/>
            </a:lvl7pPr>
            <a:lvl8pPr marL="5277216" indent="0">
              <a:buNone/>
              <a:defRPr sz="1649"/>
            </a:lvl8pPr>
            <a:lvl9pPr marL="603110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513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677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604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4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4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888" indent="0" algn="ctr">
              <a:buNone/>
              <a:defRPr sz="3298"/>
            </a:lvl2pPr>
            <a:lvl3pPr marL="1507776" indent="0" algn="ctr">
              <a:buNone/>
              <a:defRPr sz="2968"/>
            </a:lvl3pPr>
            <a:lvl4pPr marL="2261663" indent="0" algn="ctr">
              <a:buNone/>
              <a:defRPr sz="2638"/>
            </a:lvl4pPr>
            <a:lvl5pPr marL="3015551" indent="0" algn="ctr">
              <a:buNone/>
              <a:defRPr sz="2638"/>
            </a:lvl5pPr>
            <a:lvl6pPr marL="3769439" indent="0" algn="ctr">
              <a:buNone/>
              <a:defRPr sz="2638"/>
            </a:lvl6pPr>
            <a:lvl7pPr marL="4523327" indent="0" algn="ctr">
              <a:buNone/>
              <a:defRPr sz="2638"/>
            </a:lvl7pPr>
            <a:lvl8pPr marL="5277216" indent="0" algn="ctr">
              <a:buNone/>
              <a:defRPr sz="2638"/>
            </a:lvl8pPr>
            <a:lvl9pPr marL="6031102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511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534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7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888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77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66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55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43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32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21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10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3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067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456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20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8" indent="0">
              <a:buNone/>
              <a:defRPr sz="3298" b="1"/>
            </a:lvl2pPr>
            <a:lvl3pPr marL="1507776" indent="0">
              <a:buNone/>
              <a:defRPr sz="2968" b="1"/>
            </a:lvl3pPr>
            <a:lvl4pPr marL="2261663" indent="0">
              <a:buNone/>
              <a:defRPr sz="2638" b="1"/>
            </a:lvl4pPr>
            <a:lvl5pPr marL="3015551" indent="0">
              <a:buNone/>
              <a:defRPr sz="2638" b="1"/>
            </a:lvl5pPr>
            <a:lvl6pPr marL="3769439" indent="0">
              <a:buNone/>
              <a:defRPr sz="2638" b="1"/>
            </a:lvl6pPr>
            <a:lvl7pPr marL="4523327" indent="0">
              <a:buNone/>
              <a:defRPr sz="2638" b="1"/>
            </a:lvl7pPr>
            <a:lvl8pPr marL="5277216" indent="0">
              <a:buNone/>
              <a:defRPr sz="2638" b="1"/>
            </a:lvl8pPr>
            <a:lvl9pPr marL="603110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2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8" indent="0">
              <a:buNone/>
              <a:defRPr sz="3298" b="1"/>
            </a:lvl2pPr>
            <a:lvl3pPr marL="1507776" indent="0">
              <a:buNone/>
              <a:defRPr sz="2968" b="1"/>
            </a:lvl3pPr>
            <a:lvl4pPr marL="2261663" indent="0">
              <a:buNone/>
              <a:defRPr sz="2638" b="1"/>
            </a:lvl4pPr>
            <a:lvl5pPr marL="3015551" indent="0">
              <a:buNone/>
              <a:defRPr sz="2638" b="1"/>
            </a:lvl5pPr>
            <a:lvl6pPr marL="3769439" indent="0">
              <a:buNone/>
              <a:defRPr sz="2638" b="1"/>
            </a:lvl6pPr>
            <a:lvl7pPr marL="4523327" indent="0">
              <a:buNone/>
              <a:defRPr sz="2638" b="1"/>
            </a:lvl7pPr>
            <a:lvl8pPr marL="5277216" indent="0">
              <a:buNone/>
              <a:defRPr sz="2638" b="1"/>
            </a:lvl8pPr>
            <a:lvl9pPr marL="603110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2" y="4131054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082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862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351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8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9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8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888" indent="0">
              <a:buNone/>
              <a:defRPr sz="2309"/>
            </a:lvl2pPr>
            <a:lvl3pPr marL="1507776" indent="0">
              <a:buNone/>
              <a:defRPr sz="1979"/>
            </a:lvl3pPr>
            <a:lvl4pPr marL="2261663" indent="0">
              <a:buNone/>
              <a:defRPr sz="1649"/>
            </a:lvl4pPr>
            <a:lvl5pPr marL="3015551" indent="0">
              <a:buNone/>
              <a:defRPr sz="1649"/>
            </a:lvl5pPr>
            <a:lvl6pPr marL="3769439" indent="0">
              <a:buNone/>
              <a:defRPr sz="1649"/>
            </a:lvl6pPr>
            <a:lvl7pPr marL="4523327" indent="0">
              <a:buNone/>
              <a:defRPr sz="1649"/>
            </a:lvl7pPr>
            <a:lvl8pPr marL="5277216" indent="0">
              <a:buNone/>
              <a:defRPr sz="1649"/>
            </a:lvl8pPr>
            <a:lvl9pPr marL="603110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410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8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9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888" indent="0">
              <a:buNone/>
              <a:defRPr sz="4617"/>
            </a:lvl2pPr>
            <a:lvl3pPr marL="1507776" indent="0">
              <a:buNone/>
              <a:defRPr sz="3958"/>
            </a:lvl3pPr>
            <a:lvl4pPr marL="2261663" indent="0">
              <a:buNone/>
              <a:defRPr sz="3298"/>
            </a:lvl4pPr>
            <a:lvl5pPr marL="3015551" indent="0">
              <a:buNone/>
              <a:defRPr sz="3298"/>
            </a:lvl5pPr>
            <a:lvl6pPr marL="3769439" indent="0">
              <a:buNone/>
              <a:defRPr sz="3298"/>
            </a:lvl6pPr>
            <a:lvl7pPr marL="4523327" indent="0">
              <a:buNone/>
              <a:defRPr sz="3298"/>
            </a:lvl7pPr>
            <a:lvl8pPr marL="5277216" indent="0">
              <a:buNone/>
              <a:defRPr sz="3298"/>
            </a:lvl8pPr>
            <a:lvl9pPr marL="6031102" indent="0">
              <a:buNone/>
              <a:defRPr sz="32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8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888" indent="0">
              <a:buNone/>
              <a:defRPr sz="2309"/>
            </a:lvl2pPr>
            <a:lvl3pPr marL="1507776" indent="0">
              <a:buNone/>
              <a:defRPr sz="1979"/>
            </a:lvl3pPr>
            <a:lvl4pPr marL="2261663" indent="0">
              <a:buNone/>
              <a:defRPr sz="1649"/>
            </a:lvl4pPr>
            <a:lvl5pPr marL="3015551" indent="0">
              <a:buNone/>
              <a:defRPr sz="1649"/>
            </a:lvl5pPr>
            <a:lvl6pPr marL="3769439" indent="0">
              <a:buNone/>
              <a:defRPr sz="1649"/>
            </a:lvl6pPr>
            <a:lvl7pPr marL="4523327" indent="0">
              <a:buNone/>
              <a:defRPr sz="1649"/>
            </a:lvl7pPr>
            <a:lvl8pPr marL="5277216" indent="0">
              <a:buNone/>
              <a:defRPr sz="1649"/>
            </a:lvl8pPr>
            <a:lvl9pPr marL="603110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141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071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9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5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7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1" y="-5535"/>
            <a:ext cx="20104023" cy="1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40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63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34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22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20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29" y="-5535"/>
            <a:ext cx="20104022" cy="1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1507776" rtl="0" eaLnBrk="1" latinLnBrk="0" hangingPunct="1">
        <a:lnSpc>
          <a:spcPct val="90000"/>
        </a:lnSpc>
        <a:spcBef>
          <a:spcPct val="0"/>
        </a:spcBef>
        <a:buNone/>
        <a:defRPr sz="7256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76943" indent="-376943" algn="l" defTabSz="150777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30831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884720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2638608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3392496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146382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271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159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047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888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776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663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551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439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327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216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102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20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29" y="-5535"/>
            <a:ext cx="20104022" cy="1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3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1507776" rtl="0" eaLnBrk="1" latinLnBrk="0" hangingPunct="1">
        <a:lnSpc>
          <a:spcPct val="90000"/>
        </a:lnSpc>
        <a:spcBef>
          <a:spcPct val="0"/>
        </a:spcBef>
        <a:buNone/>
        <a:defRPr sz="7256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76943" indent="-376943" algn="l" defTabSz="150777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30831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884720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2638608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3392496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146382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271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159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047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888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776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663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551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439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327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216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102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There are many departments in the UK. However some you may have heard of before are:</a:t>
            </a:r>
          </a:p>
          <a:p>
            <a:pPr marL="0" indent="0">
              <a:buNone/>
            </a:pPr>
            <a:endParaRPr lang="en-US" sz="5400" dirty="0"/>
          </a:p>
          <a:p>
            <a:pPr marL="1143000" indent="-1143000">
              <a:buAutoNum type="arabicPeriod"/>
            </a:pPr>
            <a:r>
              <a:rPr lang="en-US" sz="5400" dirty="0" smtClean="0"/>
              <a:t>HM Treasury</a:t>
            </a:r>
          </a:p>
          <a:p>
            <a:pPr marL="1143000" indent="-1143000">
              <a:buAutoNum type="arabicPeriod"/>
            </a:pPr>
            <a:r>
              <a:rPr lang="en-US" sz="5400" dirty="0" smtClean="0"/>
              <a:t>Home Office</a:t>
            </a:r>
          </a:p>
          <a:p>
            <a:pPr marL="1143000" indent="-1143000">
              <a:buAutoNum type="arabicPeriod"/>
            </a:pPr>
            <a:r>
              <a:rPr lang="en-US" sz="5400" dirty="0" smtClean="0"/>
              <a:t>Foreign, Commonwealth &amp; Development Office</a:t>
            </a:r>
          </a:p>
          <a:p>
            <a:pPr marL="1143000" indent="-1143000">
              <a:buAutoNum type="arabicPeriod"/>
            </a:pPr>
            <a:r>
              <a:rPr lang="en-US" sz="5400" dirty="0" smtClean="0"/>
              <a:t>Department for Education</a:t>
            </a: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UK Government departments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3323" y="2414315"/>
            <a:ext cx="6251735" cy="82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 smtClean="0"/>
              <a:t>There are many departments in the UK. However some you may have heard of before are: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/>
              <a:t>5</a:t>
            </a:r>
            <a:r>
              <a:rPr lang="en-US" sz="5400" dirty="0" smtClean="0"/>
              <a:t>. Department of Health and Social Care</a:t>
            </a:r>
          </a:p>
          <a:p>
            <a:pPr marL="0" indent="0">
              <a:buNone/>
            </a:pPr>
            <a:r>
              <a:rPr lang="en-US" sz="5400" dirty="0"/>
              <a:t>6</a:t>
            </a:r>
            <a:r>
              <a:rPr lang="en-US" sz="5400" dirty="0" smtClean="0"/>
              <a:t>. Ministry of </a:t>
            </a:r>
            <a:r>
              <a:rPr lang="en-US" sz="5400" dirty="0" err="1" smtClean="0"/>
              <a:t>Defence</a:t>
            </a:r>
            <a:endParaRPr lang="en-US" sz="5400" dirty="0" smtClean="0"/>
          </a:p>
          <a:p>
            <a:pPr marL="0" indent="0">
              <a:buNone/>
            </a:pPr>
            <a:r>
              <a:rPr lang="en-US" sz="5400" dirty="0"/>
              <a:t>7</a:t>
            </a:r>
            <a:r>
              <a:rPr lang="en-US" sz="5400" dirty="0" smtClean="0"/>
              <a:t>. Department for Environment, Food &amp; Rural Affairs</a:t>
            </a:r>
          </a:p>
          <a:p>
            <a:pPr marL="0" indent="0">
              <a:buNone/>
            </a:pPr>
            <a:r>
              <a:rPr lang="en-US" sz="5400" dirty="0"/>
              <a:t>8</a:t>
            </a:r>
            <a:r>
              <a:rPr lang="en-US" sz="5400" dirty="0" smtClean="0"/>
              <a:t>. Department for Transport</a:t>
            </a:r>
          </a:p>
          <a:p>
            <a:pPr marL="0" indent="0">
              <a:buNone/>
            </a:pPr>
            <a:r>
              <a:rPr lang="en-US" sz="5400" dirty="0"/>
              <a:t>9</a:t>
            </a:r>
            <a:r>
              <a:rPr lang="en-US" sz="5400" dirty="0" smtClean="0"/>
              <a:t>. Department for Digital, Culture, Media &amp; Sport</a:t>
            </a:r>
            <a:endParaRPr lang="en-US" sz="54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UK Government departments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3323" y="2414315"/>
            <a:ext cx="6251735" cy="82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With the person next to you, now you have to use the matching cards to match up the name of the UK government department with a description of their role.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b="1" dirty="0" smtClean="0"/>
              <a:t>For example </a:t>
            </a:r>
            <a:r>
              <a:rPr lang="en-US" sz="5400" dirty="0" smtClean="0"/>
              <a:t>– Department for Education matches to “</a:t>
            </a:r>
            <a:r>
              <a:rPr lang="en-US" sz="5400" dirty="0"/>
              <a:t>Responsible for schools, universities, apprenticeships and child </a:t>
            </a:r>
            <a:r>
              <a:rPr lang="en-US" sz="5400" dirty="0" smtClean="0"/>
              <a:t>services”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UK Government departments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3323" y="2414315"/>
            <a:ext cx="6251735" cy="82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HM Treasury matches to: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b="1" dirty="0" smtClean="0"/>
              <a:t>Manages the country’s finances, including taxes, spending and the national budget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UK Government departments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3323" y="2414315"/>
            <a:ext cx="6251735" cy="82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Home Office matches to: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b="1" dirty="0" smtClean="0"/>
              <a:t>Oversees police forces, immigration, counter-terrorism and public safety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UK Government departments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3323" y="2414315"/>
            <a:ext cx="6251735" cy="82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Foreign, Commonwealth &amp; Development Office matches to: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b="1" dirty="0" smtClean="0"/>
              <a:t>Manages the UK’s relationships with other countries, including foreign aid and diplomacy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UK Government departments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3323" y="2414315"/>
            <a:ext cx="6251735" cy="82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Department for Education matches to: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b="1" dirty="0" smtClean="0"/>
              <a:t>Responsible for schools, universities, apprenticeships and child services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UK Government departments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3323" y="2414315"/>
            <a:ext cx="6251735" cy="82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Department of Health and Social Care matches to: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5400" b="1" dirty="0" smtClean="0"/>
              <a:t>Oversees </a:t>
            </a:r>
            <a:r>
              <a:rPr lang="en-US" sz="5400" b="1" dirty="0"/>
              <a:t>the NHS and all aspects of public health and social care.</a:t>
            </a:r>
            <a:endParaRPr lang="en-US" sz="5400" b="1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UK Government departments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3323" y="2414315"/>
            <a:ext cx="6251735" cy="82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6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Ministry of </a:t>
            </a:r>
            <a:r>
              <a:rPr lang="en-US" sz="5400" dirty="0" err="1" smtClean="0"/>
              <a:t>Defence</a:t>
            </a:r>
            <a:r>
              <a:rPr lang="en-US" sz="5400" dirty="0" smtClean="0"/>
              <a:t> matches to: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5400" b="1" dirty="0" smtClean="0"/>
              <a:t>Handles national security and the armed forces, including the army, navy and air force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UK Government departments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3323" y="2414315"/>
            <a:ext cx="6251735" cy="82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Department for Environment, Food &amp; Rural Affairs matches to: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5400" b="1" dirty="0" smtClean="0"/>
              <a:t>Looks after the environment, agriculture, rural communities and animal welfare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UK Government departments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3323" y="2414315"/>
            <a:ext cx="6251735" cy="82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3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" y="-14593"/>
            <a:ext cx="20104097" cy="1612956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37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1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Write the date: </a:t>
              </a:r>
              <a:fld id="{E9B3C7B6-A1A6-4450-882E-8E81154708EB}" type="datetime4">
                <a:rPr kumimoji="0" lang="en-GB" sz="461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pPr marL="0" marR="0" lvl="0" indent="0" algn="l" defTabSz="15078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14 April 2025</a:t>
              </a:fld>
              <a:r>
                <a:rPr kumimoji="0" lang="en-US" sz="461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" y="1592694"/>
            <a:ext cx="20104097" cy="1708831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7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3" y="2272505"/>
              <a:ext cx="10203803" cy="358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17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Write the title: </a:t>
              </a:r>
              <a:r>
                <a:rPr lang="en-US" sz="4617" b="1" kern="0" noProof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Who is in the UK Government?</a:t>
              </a:r>
              <a:endParaRPr kumimoji="0" lang="en-US" sz="461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3332129"/>
            <a:ext cx="20104100" cy="1731445"/>
            <a:chOff x="0" y="2892959"/>
            <a:chExt cx="12192000" cy="741107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7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647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17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Underline </a:t>
              </a:r>
              <a:r>
                <a:rPr kumimoji="0" lang="en-US" sz="4617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both</a:t>
              </a:r>
              <a:r>
                <a:rPr kumimoji="0" lang="en-US" sz="4617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 using your ruler in your learning wallet. </a:t>
              </a:r>
              <a:r>
                <a:rPr kumimoji="0" lang="en-US" sz="4617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Tak</a:t>
              </a:r>
              <a:r>
                <a:rPr lang="en-US" sz="4617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e out your </a:t>
              </a:r>
              <a:r>
                <a:rPr lang="en-US" sz="4617" b="1" kern="0" dirty="0" err="1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oracy</a:t>
              </a:r>
              <a:r>
                <a:rPr lang="en-US" sz="4617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4617" b="1" kern="0" dirty="0" err="1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helpsheet</a:t>
              </a:r>
              <a:r>
                <a:rPr lang="en-US" sz="4617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too.</a:t>
              </a:r>
              <a:endParaRPr kumimoji="0" lang="en-US" sz="461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0" y="4934466"/>
            <a:ext cx="20104097" cy="63744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7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94" y="5002328"/>
            <a:ext cx="799702" cy="10490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43523" y="5034742"/>
            <a:ext cx="172243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Complete the following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questions:</a:t>
            </a:r>
          </a:p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753923" lvl="0" indent="-753923" defTabSz="1507864">
              <a:buFont typeface="+mj-lt"/>
              <a:buAutoNum type="arabicPeriod"/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If a person wants to speak to their MP where do they have to go?</a:t>
            </a:r>
          </a:p>
          <a:p>
            <a:pPr marL="1211123" lvl="1" indent="-753923" defTabSz="1507864">
              <a:buFont typeface="+mj-lt"/>
              <a:buAutoNum type="arabicPeriod"/>
              <a:defRPr/>
            </a:pPr>
            <a:endParaRPr lang="en-US" sz="4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753923" indent="-753923" defTabSz="1507864">
              <a:buFont typeface="+mj-lt"/>
              <a:buAutoNum type="arabicPeriod"/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What political party came 2</a:t>
            </a:r>
            <a:r>
              <a:rPr lang="en-US" sz="4400" b="1" baseline="300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nd</a:t>
            </a:r>
            <a:r>
              <a:rPr lang="en-US" sz="4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 in the last General Election?</a:t>
            </a:r>
          </a:p>
          <a:p>
            <a:pPr marL="753923" indent="-753923" defTabSz="1507864">
              <a:buFont typeface="+mj-lt"/>
              <a:buAutoNum type="arabicPeriod"/>
              <a:defRPr/>
            </a:pPr>
            <a:endParaRPr lang="en-US" sz="4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753923" indent="-753923" defTabSz="1507864">
              <a:buFont typeface="+mj-lt"/>
              <a:buAutoNum type="arabicPeriod"/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Name one UK Political Party that is not </a:t>
            </a:r>
            <a:r>
              <a:rPr lang="en-US" sz="4400" b="1" dirty="0" err="1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Labour</a:t>
            </a:r>
            <a:r>
              <a:rPr lang="en-US" sz="4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 or Conservative</a:t>
            </a:r>
            <a:endParaRPr lang="en-US" sz="4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R="0" lvl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753923" marR="0" lvl="0" indent="-753923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417" y="1907166"/>
            <a:ext cx="1199906" cy="257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8006177" y="5034740"/>
            <a:ext cx="1839375" cy="236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256536" y="-237815"/>
            <a:ext cx="502603" cy="50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2" rIns="150781" bIns="7539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7822170" y="7516144"/>
            <a:ext cx="2605052" cy="26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30" y="84020"/>
            <a:ext cx="10381918" cy="153732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720744" y="7367589"/>
            <a:ext cx="17214718" cy="166619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11">
              <a:defRPr/>
            </a:pPr>
            <a:r>
              <a:rPr lang="en-US" sz="3600" b="1" kern="0" dirty="0" smtClean="0">
                <a:solidFill>
                  <a:prstClr val="white"/>
                </a:solidFill>
                <a:latin typeface="Calibri" panose="020F0502020204030204"/>
              </a:rPr>
              <a:t>Conservatives</a:t>
            </a:r>
            <a:endParaRPr lang="en-GB" sz="36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11146" y="5697095"/>
            <a:ext cx="17214718" cy="166619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11">
              <a:defRPr/>
            </a:pPr>
            <a:r>
              <a:rPr lang="en-US" sz="3600" b="1" kern="0" dirty="0" smtClean="0">
                <a:solidFill>
                  <a:prstClr val="white"/>
                </a:solidFill>
                <a:latin typeface="Calibri" panose="020F0502020204030204"/>
              </a:rPr>
              <a:t>MP Surgery</a:t>
            </a:r>
            <a:endParaRPr lang="en-GB" sz="36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11146" y="8970127"/>
            <a:ext cx="17214718" cy="208712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11">
              <a:defRPr/>
            </a:pPr>
            <a:r>
              <a:rPr lang="en-US" sz="3200" b="1" kern="0" dirty="0">
                <a:solidFill>
                  <a:prstClr val="white"/>
                </a:solidFill>
              </a:rPr>
              <a:t>Reform UK, Liberal Democrats, SNP, Sinn Fein, DUP, Plaid </a:t>
            </a:r>
            <a:r>
              <a:rPr lang="en-US" sz="3200" b="1" kern="0" dirty="0" err="1">
                <a:solidFill>
                  <a:prstClr val="white"/>
                </a:solidFill>
              </a:rPr>
              <a:t>Cymru</a:t>
            </a:r>
            <a:r>
              <a:rPr lang="en-US" sz="3200" b="1" kern="0" dirty="0">
                <a:solidFill>
                  <a:prstClr val="white"/>
                </a:solidFill>
              </a:rPr>
              <a:t>, Green Party</a:t>
            </a:r>
            <a:endParaRPr lang="en-GB" sz="3200" b="1" kern="0" dirty="0">
              <a:solidFill>
                <a:prstClr val="white"/>
              </a:solidFill>
            </a:endParaRPr>
          </a:p>
          <a:p>
            <a:pPr defTabSz="914411">
              <a:defRPr/>
            </a:pPr>
            <a:endParaRPr lang="en-GB" sz="32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23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Department for Transport matches to: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5400" b="1" dirty="0" smtClean="0"/>
              <a:t>Manages roads, railways, aviation and public transport systems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UK Government departments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3323" y="2414315"/>
            <a:ext cx="6251735" cy="82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Department for Digital, Culture, Media &amp; Sport matches to: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5400" b="1" dirty="0" smtClean="0"/>
              <a:t>Promotes culture, arts, sports and digital innovation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UK Government departments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3323" y="2414315"/>
            <a:ext cx="6251735" cy="82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Rules!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will ask the question and give you some thinking time. (no more than 10 seconds)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Write the answer and turn your whiteboard over so nobody can see it.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I am ready I will put on the 3 to 1 counter.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06534" y="3510938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Show me! 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16896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Who is responsible for all major decisions in government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Prime Minister’s Office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HM Treasury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C- Department for Education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615" y="4214515"/>
            <a:ext cx="1986639" cy="19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9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Who is responsible for schools and universities in the government?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Department of Digital, Culture, Media &amp; Sport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Department for Transport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C- Department for Education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407" y="8995611"/>
            <a:ext cx="1986639" cy="19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3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Who is responsible for the NHS in the government?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Prime Minister’s Office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Department for Health and Social Care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C- Department for Transport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0482" y="6374755"/>
            <a:ext cx="1986639" cy="19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4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Who is responsible for the army in the government?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Prime Minister’s Office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Ministry of </a:t>
            </a:r>
            <a:r>
              <a:rPr lang="en-US" sz="6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Defence</a:t>
            </a:r>
            <a:endParaRPr lang="en-US" sz="60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C- Department for Environment, Food &amp; Rural Affairs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850" y="5968624"/>
            <a:ext cx="1986639" cy="19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8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Who is responsible for the environment in the government?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HM Treasury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Home Office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C- Department for Environment, Food &amp; Rural Affairs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0488" y="8164627"/>
            <a:ext cx="1986639" cy="19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3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84712" y="1922181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In your books write down:</a:t>
            </a:r>
          </a:p>
          <a:p>
            <a:pPr marL="0" indent="0">
              <a:buNone/>
            </a:pPr>
            <a:endParaRPr lang="en-US" sz="5400" b="1" dirty="0"/>
          </a:p>
          <a:p>
            <a:pPr marL="914400" indent="-914400">
              <a:buAutoNum type="arabicPeriod"/>
            </a:pPr>
            <a:r>
              <a:rPr lang="en-US" sz="5400" dirty="0" smtClean="0"/>
              <a:t>The government department that you think is most important</a:t>
            </a:r>
          </a:p>
          <a:p>
            <a:pPr marL="914400" indent="-914400">
              <a:buAutoNum type="arabicPeriod"/>
            </a:pPr>
            <a:r>
              <a:rPr lang="en-US" sz="5400" dirty="0" smtClean="0"/>
              <a:t>At least 1 reason why you think this department is the most important</a:t>
            </a:r>
          </a:p>
          <a:p>
            <a:pPr marL="914400" indent="-914400">
              <a:buAutoNum type="arabicPeriod"/>
            </a:pPr>
            <a:endParaRPr lang="en-US" sz="5400" dirty="0"/>
          </a:p>
          <a:p>
            <a:pPr marL="0" indent="0">
              <a:buNone/>
            </a:pPr>
            <a:r>
              <a:rPr lang="en-US" sz="5400" dirty="0" smtClean="0"/>
              <a:t>The UK Government that I think is most important is…</a:t>
            </a:r>
          </a:p>
          <a:p>
            <a:pPr marL="0" indent="0">
              <a:buNone/>
            </a:pPr>
            <a:r>
              <a:rPr lang="en-US" sz="5400" dirty="0" smtClean="0"/>
              <a:t>The reason I think this is…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UK Government departments</a:t>
            </a:r>
            <a:endParaRPr sz="4000" spc="45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348194" y="1637764"/>
            <a:ext cx="8756125" cy="95919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76943" indent="-376943" algn="l" defTabSz="150777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31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720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608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496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382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271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159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047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 smtClean="0"/>
              <a:t>UK Government departments: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5400" dirty="0"/>
          </a:p>
          <a:p>
            <a:pPr marL="914400" indent="-914400">
              <a:buFont typeface="Arial" panose="020B0604020202020204" pitchFamily="34" charset="0"/>
              <a:buAutoNum type="arabicPeriod"/>
            </a:pPr>
            <a:r>
              <a:rPr lang="en-US" sz="5400" dirty="0" smtClean="0"/>
              <a:t>Prime Minister’s Office</a:t>
            </a:r>
            <a:endParaRPr lang="en-US" sz="5400" dirty="0"/>
          </a:p>
          <a:p>
            <a:pPr marL="914400" indent="-914400">
              <a:buFont typeface="Arial" panose="020B0604020202020204" pitchFamily="34" charset="0"/>
              <a:buAutoNum type="arabicPeriod"/>
            </a:pPr>
            <a:r>
              <a:rPr lang="en-US" sz="5400" dirty="0" smtClean="0"/>
              <a:t>HM Treasury</a:t>
            </a:r>
          </a:p>
          <a:p>
            <a:pPr marL="914400" indent="-914400">
              <a:buFont typeface="Arial" panose="020B0604020202020204" pitchFamily="34" charset="0"/>
              <a:buAutoNum type="arabicPeriod"/>
            </a:pPr>
            <a:r>
              <a:rPr lang="en-US" sz="5400" dirty="0" smtClean="0"/>
              <a:t>Home Office</a:t>
            </a:r>
          </a:p>
          <a:p>
            <a:pPr marL="914400" indent="-914400">
              <a:buFont typeface="Arial" panose="020B0604020202020204" pitchFamily="34" charset="0"/>
              <a:buAutoNum type="arabicPeriod"/>
            </a:pPr>
            <a:r>
              <a:rPr lang="en-US" sz="5400" dirty="0" smtClean="0"/>
              <a:t>Foreign, Commonwealth &amp; Development Office</a:t>
            </a:r>
          </a:p>
          <a:p>
            <a:pPr marL="914400" indent="-914400">
              <a:buFont typeface="Arial" panose="020B0604020202020204" pitchFamily="34" charset="0"/>
              <a:buAutoNum type="arabicPeriod"/>
            </a:pPr>
            <a:r>
              <a:rPr lang="en-US" sz="5400" dirty="0" smtClean="0"/>
              <a:t>Department for Education</a:t>
            </a:r>
          </a:p>
          <a:p>
            <a:pPr marL="914400" indent="-914400">
              <a:buFont typeface="Arial" panose="020B0604020202020204" pitchFamily="34" charset="0"/>
              <a:buAutoNum type="arabicPeriod"/>
            </a:pPr>
            <a:r>
              <a:rPr lang="en-US" sz="5400" dirty="0" smtClean="0"/>
              <a:t>Department of Health and Social Care</a:t>
            </a:r>
          </a:p>
          <a:p>
            <a:pPr marL="914400" indent="-914400">
              <a:buFont typeface="Arial" panose="020B0604020202020204" pitchFamily="34" charset="0"/>
              <a:buAutoNum type="arabicPeriod"/>
            </a:pPr>
            <a:r>
              <a:rPr lang="en-US" sz="5400" dirty="0" smtClean="0"/>
              <a:t>Ministry of </a:t>
            </a:r>
            <a:r>
              <a:rPr lang="en-US" sz="5400" dirty="0" err="1" smtClean="0"/>
              <a:t>Defence</a:t>
            </a:r>
            <a:endParaRPr lang="en-US" sz="5400" dirty="0" smtClean="0"/>
          </a:p>
          <a:p>
            <a:pPr marL="914400" indent="-914400">
              <a:buFont typeface="Arial" panose="020B0604020202020204" pitchFamily="34" charset="0"/>
              <a:buAutoNum type="arabicPeriod"/>
            </a:pPr>
            <a:r>
              <a:rPr lang="en-US" sz="5400" dirty="0" smtClean="0"/>
              <a:t>Department for Environment, Food and Rural Affairs</a:t>
            </a:r>
          </a:p>
          <a:p>
            <a:pPr marL="914400" indent="-914400">
              <a:buFont typeface="Arial" panose="020B0604020202020204" pitchFamily="34" charset="0"/>
              <a:buAutoNum type="arabicPeriod"/>
            </a:pPr>
            <a:r>
              <a:rPr lang="en-US" sz="5400" dirty="0" smtClean="0"/>
              <a:t>Department for Transport</a:t>
            </a:r>
          </a:p>
          <a:p>
            <a:pPr marL="914400" indent="-914400">
              <a:buFont typeface="Arial" panose="020B0604020202020204" pitchFamily="34" charset="0"/>
              <a:buAutoNum type="arabicPeriod"/>
            </a:pPr>
            <a:r>
              <a:rPr lang="en-US" sz="5400" dirty="0" smtClean="0"/>
              <a:t>Department for Digital, Culture, Media and Sport</a:t>
            </a:r>
          </a:p>
        </p:txBody>
      </p:sp>
    </p:spTree>
    <p:extLst>
      <p:ext uri="{BB962C8B-B14F-4D97-AF65-F5344CB8AC3E}">
        <p14:creationId xmlns:p14="http://schemas.microsoft.com/office/powerpoint/2010/main" val="263071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596" dirty="0"/>
              <a:t>Take out your </a:t>
            </a:r>
            <a:r>
              <a:rPr lang="en-US" sz="6596" dirty="0" err="1"/>
              <a:t>oracy</a:t>
            </a:r>
            <a:r>
              <a:rPr lang="en-US" sz="6596" dirty="0"/>
              <a:t> </a:t>
            </a:r>
            <a:r>
              <a:rPr lang="en-US" sz="6596" dirty="0" err="1"/>
              <a:t>helpsheet</a:t>
            </a:r>
            <a:r>
              <a:rPr lang="en-US" sz="6596" dirty="0"/>
              <a:t> from your learning wallet.</a:t>
            </a:r>
          </a:p>
          <a:p>
            <a:pPr marL="0" indent="0">
              <a:buNone/>
            </a:pPr>
            <a:endParaRPr lang="en-US" sz="6596" dirty="0"/>
          </a:p>
          <a:p>
            <a:pPr marL="0" indent="0">
              <a:buNone/>
            </a:pPr>
            <a:r>
              <a:rPr lang="en-US" sz="6596" dirty="0"/>
              <a:t>You have 1 minute to think about the following question:</a:t>
            </a:r>
          </a:p>
          <a:p>
            <a:pPr marL="0" indent="0">
              <a:buNone/>
            </a:pPr>
            <a:endParaRPr lang="en-US" sz="6596" dirty="0"/>
          </a:p>
          <a:p>
            <a:pPr marL="0" indent="0">
              <a:buNone/>
            </a:pPr>
            <a:r>
              <a:rPr lang="en-US" sz="5999" dirty="0" smtClean="0"/>
              <a:t>“If you were in charge of the Department for Education what is the first change you would make to schools?”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Write your ideas in your book</a:t>
            </a:r>
            <a:endParaRPr lang="en-US" sz="5999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80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UK Government departments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8841" y="1992155"/>
            <a:ext cx="6369476" cy="89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921" y="1751456"/>
            <a:ext cx="9312547" cy="93125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3756" y="113912"/>
            <a:ext cx="10742523" cy="212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9">
              <a:defRPr/>
            </a:pPr>
            <a:r>
              <a:rPr lang="en-GB" sz="6596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6596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Voice: </a:t>
            </a:r>
            <a:r>
              <a:rPr lang="en-GB" sz="6596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958523" y="2617111"/>
            <a:ext cx="2384476" cy="1662218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What is democracy?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164898" y="2668668"/>
            <a:ext cx="2384476" cy="1662218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Political Parties in the UK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371274" y="2626952"/>
            <a:ext cx="2384476" cy="1662218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did the UK General Election work?</a:t>
            </a:r>
            <a:endParaRPr lang="en-US" sz="2309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577649" y="2617110"/>
            <a:ext cx="2384476" cy="1662218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a MP do?</a:t>
            </a:r>
            <a:endParaRPr lang="en-US" sz="2309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3888772" y="2649020"/>
            <a:ext cx="2497895" cy="1662218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Who is in the UK Government?</a:t>
            </a:r>
            <a:endParaRPr lang="en-US" sz="2309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313314" y="2647343"/>
            <a:ext cx="2384476" cy="1662218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What would you do as a MP?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89376" y="5150655"/>
            <a:ext cx="11171544" cy="5913348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33" tIns="45717" rIns="91433" bIns="4571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199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endParaRPr lang="en-US" sz="3199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199" b="1" dirty="0" smtClean="0">
                <a:solidFill>
                  <a:prstClr val="black"/>
                </a:solidFill>
                <a:latin typeface="Comic Sans MS"/>
              </a:rPr>
              <a:t>Who is in the UK Government</a:t>
            </a:r>
            <a:endParaRPr lang="en-US" sz="3199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endParaRPr lang="en-US" sz="3199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199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228589" indent="-228589" defTabSz="914369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199" b="1" dirty="0" smtClean="0">
                <a:solidFill>
                  <a:prstClr val="black"/>
                </a:solidFill>
                <a:latin typeface="Comic Sans MS"/>
              </a:rPr>
              <a:t>What departments are there in the UK Government</a:t>
            </a:r>
          </a:p>
          <a:p>
            <a:pPr marL="228589" indent="-228589" defTabSz="914369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199" b="1" dirty="0" smtClean="0">
                <a:solidFill>
                  <a:prstClr val="black"/>
                </a:solidFill>
                <a:latin typeface="Comic Sans MS"/>
              </a:rPr>
              <a:t>What do these departments do?</a:t>
            </a:r>
          </a:p>
          <a:p>
            <a:pPr marL="228589" indent="-228589" defTabSz="914369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199" b="1" dirty="0" smtClean="0">
                <a:solidFill>
                  <a:prstClr val="black"/>
                </a:solidFill>
                <a:latin typeface="Comic Sans MS"/>
              </a:rPr>
              <a:t>What would you do if you worked in one of the departments?</a:t>
            </a:r>
          </a:p>
          <a:p>
            <a:pPr marL="228589" indent="-228589" defTabSz="914369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endParaRPr lang="en-US" sz="3199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996131" y="5105164"/>
            <a:ext cx="7708329" cy="5913348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33" tIns="45717" rIns="91433" bIns="4571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600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endParaRPr lang="en-US" sz="3600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600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204174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999" dirty="0"/>
              <a:t>Using your </a:t>
            </a:r>
            <a:r>
              <a:rPr lang="en-US" sz="5999" dirty="0" err="1"/>
              <a:t>oracy</a:t>
            </a:r>
            <a:r>
              <a:rPr lang="en-US" sz="5999" dirty="0"/>
              <a:t> </a:t>
            </a:r>
            <a:r>
              <a:rPr lang="en-US" sz="5999" dirty="0" err="1"/>
              <a:t>helpsheet</a:t>
            </a:r>
            <a:r>
              <a:rPr lang="en-US" sz="5999" dirty="0"/>
              <a:t>, discuss with the person next to </a:t>
            </a:r>
            <a:r>
              <a:rPr lang="en-US" sz="5999" dirty="0" smtClean="0"/>
              <a:t>you: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/>
              <a:t>“If you were in charge of the Department for Education what is the first change you would make to schools?”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/>
              <a:t>Be ready to share your discussion with the class</a:t>
            </a:r>
          </a:p>
          <a:p>
            <a:pPr marL="0" indent="0">
              <a:buNone/>
            </a:pPr>
            <a:endParaRPr lang="en-US" sz="5999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UK Government departments</a:t>
            </a:r>
            <a:endParaRPr sz="4000" spc="45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4338" y="1816511"/>
            <a:ext cx="6343346" cy="89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596" dirty="0"/>
              <a:t>Take out your </a:t>
            </a:r>
            <a:r>
              <a:rPr lang="en-US" sz="6596" dirty="0" err="1"/>
              <a:t>oracy</a:t>
            </a:r>
            <a:r>
              <a:rPr lang="en-US" sz="6596" dirty="0"/>
              <a:t> </a:t>
            </a:r>
            <a:r>
              <a:rPr lang="en-US" sz="6596" dirty="0" err="1"/>
              <a:t>helpsheet</a:t>
            </a:r>
            <a:r>
              <a:rPr lang="en-US" sz="6596" dirty="0"/>
              <a:t> from your learning wallet.</a:t>
            </a:r>
          </a:p>
          <a:p>
            <a:pPr marL="0" indent="0">
              <a:buNone/>
            </a:pPr>
            <a:endParaRPr lang="en-US" sz="6596" dirty="0"/>
          </a:p>
          <a:p>
            <a:pPr marL="0" indent="0">
              <a:buNone/>
            </a:pPr>
            <a:r>
              <a:rPr lang="en-US" sz="6596" dirty="0"/>
              <a:t>You have 1 minute to think about the following question:</a:t>
            </a:r>
          </a:p>
          <a:p>
            <a:pPr marL="0" indent="0">
              <a:buNone/>
            </a:pPr>
            <a:endParaRPr lang="en-US" sz="6596" dirty="0"/>
          </a:p>
          <a:p>
            <a:pPr marL="0" indent="0">
              <a:buNone/>
            </a:pPr>
            <a:r>
              <a:rPr lang="en-US" sz="5999" dirty="0" smtClean="0"/>
              <a:t>“If you were the Prime Minister for 1 day, what would you do to make the lives of everyone in the UK better?”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/>
              <a:t>Write your ideas in your book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80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UK Government departments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8841" y="1992155"/>
            <a:ext cx="6369476" cy="89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999" dirty="0"/>
              <a:t>Using your </a:t>
            </a:r>
            <a:r>
              <a:rPr lang="en-US" sz="5999" dirty="0" err="1"/>
              <a:t>oracy</a:t>
            </a:r>
            <a:r>
              <a:rPr lang="en-US" sz="5999" dirty="0"/>
              <a:t> </a:t>
            </a:r>
            <a:r>
              <a:rPr lang="en-US" sz="5999" dirty="0" err="1"/>
              <a:t>helpsheet</a:t>
            </a:r>
            <a:r>
              <a:rPr lang="en-US" sz="5999" dirty="0"/>
              <a:t>, discuss with the person next to </a:t>
            </a:r>
            <a:r>
              <a:rPr lang="en-US" sz="5999" dirty="0" smtClean="0"/>
              <a:t>you: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“</a:t>
            </a:r>
            <a:r>
              <a:rPr lang="en-US" sz="5999" dirty="0"/>
              <a:t>If you were the Prime Minister for 1 day, what would you do to make the lives of everyone in the UK better?”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/>
              <a:t>Be ready to share your discussion with the class</a:t>
            </a:r>
          </a:p>
          <a:p>
            <a:pPr marL="0" indent="0">
              <a:buNone/>
            </a:pPr>
            <a:endParaRPr lang="en-US" sz="5999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UK Government departments</a:t>
            </a:r>
            <a:endParaRPr sz="4000" spc="45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4338" y="1816511"/>
            <a:ext cx="6343346" cy="89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4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596" dirty="0"/>
              <a:t>Take out your </a:t>
            </a:r>
            <a:r>
              <a:rPr lang="en-US" sz="6596" dirty="0" err="1"/>
              <a:t>oracy</a:t>
            </a:r>
            <a:r>
              <a:rPr lang="en-US" sz="6596" dirty="0"/>
              <a:t> </a:t>
            </a:r>
            <a:r>
              <a:rPr lang="en-US" sz="6596" dirty="0" err="1"/>
              <a:t>helpsheet</a:t>
            </a:r>
            <a:r>
              <a:rPr lang="en-US" sz="6596" dirty="0"/>
              <a:t> from your learning wallet.</a:t>
            </a:r>
          </a:p>
          <a:p>
            <a:pPr marL="0" indent="0">
              <a:buNone/>
            </a:pPr>
            <a:endParaRPr lang="en-US" sz="6596" dirty="0"/>
          </a:p>
          <a:p>
            <a:pPr marL="0" indent="0">
              <a:buNone/>
            </a:pPr>
            <a:r>
              <a:rPr lang="en-US" sz="6596" dirty="0"/>
              <a:t>You have 1 minute to think about the following question:</a:t>
            </a:r>
          </a:p>
          <a:p>
            <a:pPr marL="0" indent="0">
              <a:buNone/>
            </a:pPr>
            <a:endParaRPr lang="en-US" sz="6596" dirty="0"/>
          </a:p>
          <a:p>
            <a:pPr marL="0" indent="0">
              <a:buNone/>
            </a:pPr>
            <a:r>
              <a:rPr lang="en-US" sz="5999" dirty="0" smtClean="0"/>
              <a:t>“If you were in charge of the Department for Environment, Food and Rural Affairs, what would you do to improve the environment in the UK?”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/>
              <a:t>Write your ideas in your book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80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UK Government departments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8841" y="1992155"/>
            <a:ext cx="6369476" cy="89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2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999" dirty="0"/>
              <a:t>Using your </a:t>
            </a:r>
            <a:r>
              <a:rPr lang="en-US" sz="5999" dirty="0" err="1"/>
              <a:t>oracy</a:t>
            </a:r>
            <a:r>
              <a:rPr lang="en-US" sz="5999" dirty="0"/>
              <a:t> </a:t>
            </a:r>
            <a:r>
              <a:rPr lang="en-US" sz="5999" dirty="0" err="1"/>
              <a:t>helpsheet</a:t>
            </a:r>
            <a:r>
              <a:rPr lang="en-US" sz="5999" dirty="0"/>
              <a:t>, discuss with the person next to </a:t>
            </a:r>
            <a:r>
              <a:rPr lang="en-US" sz="5999" dirty="0" smtClean="0"/>
              <a:t>you: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“</a:t>
            </a:r>
            <a:r>
              <a:rPr lang="en-US" sz="5999" dirty="0"/>
              <a:t>If you were in charge of the Department for Environment, Food and Rural Affairs, what would you do to improve the environment in the UK?”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/>
              <a:t>Be ready to share your discussion with the class</a:t>
            </a:r>
          </a:p>
          <a:p>
            <a:pPr marL="0" indent="0">
              <a:buNone/>
            </a:pPr>
            <a:endParaRPr lang="en-US" sz="5999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UK Government departments</a:t>
            </a:r>
            <a:endParaRPr sz="4000" spc="45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4338" y="1816511"/>
            <a:ext cx="6343346" cy="89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6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The UK Government is responsible for making decisions that affect everyone in the UK.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It creates and enforces law, manages public services (schools, hospitals) and ensures the safety and welfare of it’s citizens.</a:t>
            </a:r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Tutor Time Recap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3323" y="2414315"/>
            <a:ext cx="6251735" cy="82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8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999" dirty="0" smtClean="0"/>
              <a:t>The structure of the UK Government is:</a:t>
            </a:r>
          </a:p>
          <a:p>
            <a:pPr marL="0" indent="0">
              <a:buNone/>
            </a:pPr>
            <a:endParaRPr lang="en-US" sz="5999" dirty="0"/>
          </a:p>
          <a:p>
            <a:pPr marL="1143000" indent="-1143000">
              <a:buAutoNum type="arabicPeriod"/>
            </a:pPr>
            <a:r>
              <a:rPr lang="en-US" sz="5999" dirty="0" smtClean="0"/>
              <a:t>The Monarch</a:t>
            </a:r>
          </a:p>
          <a:p>
            <a:pPr marL="1143000" indent="-1143000">
              <a:buAutoNum type="arabicPeriod"/>
            </a:pPr>
            <a:r>
              <a:rPr lang="en-US" sz="5999" dirty="0" smtClean="0"/>
              <a:t>The Prime Minister</a:t>
            </a:r>
          </a:p>
          <a:p>
            <a:pPr marL="1143000" indent="-1143000">
              <a:buAutoNum type="arabicPeriod"/>
            </a:pPr>
            <a:r>
              <a:rPr lang="en-US" sz="5999" dirty="0" smtClean="0"/>
              <a:t>Cabinet Ministers/Secretaries of State</a:t>
            </a:r>
          </a:p>
          <a:p>
            <a:pPr marL="1143000" indent="-1143000">
              <a:buAutoNum type="arabicPeriod"/>
            </a:pPr>
            <a:r>
              <a:rPr lang="en-US" sz="5999" dirty="0" smtClean="0"/>
              <a:t>Ministers</a:t>
            </a:r>
            <a:endParaRPr lang="en-US" sz="5999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Tutor Time Recap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3323" y="2414315"/>
            <a:ext cx="6251735" cy="82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1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999" dirty="0" smtClean="0"/>
              <a:t>Learning about this secures your voice in the future as you will be more knowledgeable about </a:t>
            </a:r>
            <a:r>
              <a:rPr lang="en-US" sz="6000" dirty="0"/>
              <a:t>the government so when you are old enough to vote you can make a more informed decision on who to vote for. </a:t>
            </a:r>
          </a:p>
          <a:p>
            <a:pPr marL="0" indent="0">
              <a:buNone/>
            </a:pPr>
            <a:endParaRPr lang="en-US" sz="5999" dirty="0" smtClean="0"/>
          </a:p>
          <a:p>
            <a:pPr marL="0" indent="0">
              <a:buNone/>
            </a:pPr>
            <a:r>
              <a:rPr lang="en-US" sz="5999" dirty="0" smtClean="0"/>
              <a:t>Democracy is a British Value and is shown by all people within government have been elected by people living in the UK</a:t>
            </a:r>
            <a:endParaRPr lang="en-US" sz="5999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Tutor Time Recap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3323" y="2414315"/>
            <a:ext cx="6251735" cy="82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999" dirty="0" smtClean="0"/>
              <a:t>Article 17 of the UN Rights of a Child state that governments should ensure children have a right to information. Learning about the UK Government and how they impact your life is an example of this.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All decisions made by the government have to ensure that the 9 protected characteristics are not discriminated against so everyone is treated fairly and equally.</a:t>
            </a:r>
            <a:endParaRPr lang="en-US" sz="5999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Tutor Time Recap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3323" y="2414315"/>
            <a:ext cx="6251735" cy="82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9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596" dirty="0"/>
              <a:t>Take out your </a:t>
            </a:r>
            <a:r>
              <a:rPr lang="en-US" sz="6596" dirty="0" err="1"/>
              <a:t>oracy</a:t>
            </a:r>
            <a:r>
              <a:rPr lang="en-US" sz="6596" dirty="0"/>
              <a:t> </a:t>
            </a:r>
            <a:r>
              <a:rPr lang="en-US" sz="6596" dirty="0" err="1"/>
              <a:t>helpsheet</a:t>
            </a:r>
            <a:r>
              <a:rPr lang="en-US" sz="6596" dirty="0"/>
              <a:t> from your learning wallet.</a:t>
            </a:r>
          </a:p>
          <a:p>
            <a:pPr marL="0" indent="0">
              <a:buNone/>
            </a:pPr>
            <a:endParaRPr lang="en-US" sz="6596" dirty="0"/>
          </a:p>
          <a:p>
            <a:pPr marL="0" indent="0">
              <a:buNone/>
            </a:pPr>
            <a:r>
              <a:rPr lang="en-US" sz="6596" dirty="0"/>
              <a:t>You have 1 minute to think about the following question:</a:t>
            </a:r>
          </a:p>
          <a:p>
            <a:pPr marL="0" indent="0">
              <a:buNone/>
            </a:pPr>
            <a:endParaRPr lang="en-US" sz="6596" dirty="0"/>
          </a:p>
          <a:p>
            <a:pPr marL="0" indent="0">
              <a:buNone/>
            </a:pPr>
            <a:r>
              <a:rPr lang="en-US" sz="5999" dirty="0"/>
              <a:t>“What departments do you think there are within the UK Government?”</a:t>
            </a:r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80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UK Government departments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8841" y="1992155"/>
            <a:ext cx="6369476" cy="89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9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5999" dirty="0"/>
              <a:t>Using your </a:t>
            </a:r>
            <a:r>
              <a:rPr lang="en-US" sz="5999" dirty="0" err="1"/>
              <a:t>oracy</a:t>
            </a:r>
            <a:r>
              <a:rPr lang="en-US" sz="5999" dirty="0"/>
              <a:t> </a:t>
            </a:r>
            <a:r>
              <a:rPr lang="en-US" sz="5999" dirty="0" err="1"/>
              <a:t>helpsheet</a:t>
            </a:r>
            <a:r>
              <a:rPr lang="en-US" sz="5999" dirty="0"/>
              <a:t>, discuss with the person next to </a:t>
            </a:r>
            <a:r>
              <a:rPr lang="en-US" sz="5999" dirty="0" smtClean="0"/>
              <a:t>you: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“What departments do you think there are within the UK Government?”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/>
              <a:t>Be ready to share your discussion with the class</a:t>
            </a:r>
          </a:p>
          <a:p>
            <a:pPr marL="0" indent="0">
              <a:buNone/>
            </a:pPr>
            <a:endParaRPr lang="en-US" sz="5999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UK Government departments</a:t>
            </a:r>
            <a:endParaRPr sz="4000" spc="45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4338" y="1816511"/>
            <a:ext cx="6343346" cy="89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7.xml><?xml version="1.0" encoding="utf-8"?>
<a:theme xmlns:a="http://schemas.openxmlformats.org/drawingml/2006/main" name="2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23988f-c488-42c3-82cd-5944801df941">
      <Terms xmlns="http://schemas.microsoft.com/office/infopath/2007/PartnerControls"/>
    </lcf76f155ced4ddcb4097134ff3c332f>
    <TaxCatchAll xmlns="aa278816-03e4-4886-8c06-bbee340b154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6D389AE74CA48BAB789FD3B0EF217" ma:contentTypeVersion="16" ma:contentTypeDescription="Create a new document." ma:contentTypeScope="" ma:versionID="2b9209dc770627d82a86cd9544522ad1">
  <xsd:schema xmlns:xsd="http://www.w3.org/2001/XMLSchema" xmlns:xs="http://www.w3.org/2001/XMLSchema" xmlns:p="http://schemas.microsoft.com/office/2006/metadata/properties" xmlns:ns2="cf23988f-c488-42c3-82cd-5944801df941" xmlns:ns3="aa278816-03e4-4886-8c06-bbee340b154a" targetNamespace="http://schemas.microsoft.com/office/2006/metadata/properties" ma:root="true" ma:fieldsID="e07caf79529a4949acae1318ea4608a1" ns2:_="" ns3:_="">
    <xsd:import namespace="cf23988f-c488-42c3-82cd-5944801df941"/>
    <xsd:import namespace="aa278816-03e4-4886-8c06-bbee340b1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3988f-c488-42c3-82cd-5944801df9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1b7ed6-eb14-44a7-b4eb-66219415b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78816-03e4-4886-8c06-bbee340b1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f768f7c-9ead-4887-a14a-401757815230}" ma:internalName="TaxCatchAll" ma:showField="CatchAllData" ma:web="aa278816-03e4-4886-8c06-bbee340b15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D7F81D-E11B-4FAC-BEDD-7BD5D47E03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2F18CE-0664-4747-9A36-DB6272ADADB8}">
  <ds:schemaRefs>
    <ds:schemaRef ds:uri="http://purl.org/dc/terms/"/>
    <ds:schemaRef ds:uri="cf23988f-c488-42c3-82cd-5944801df94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aa278816-03e4-4886-8c06-bbee340b154a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55426F0-862F-4E9B-A3B4-15963F4F7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3988f-c488-42c3-82cd-5944801df941"/>
    <ds:schemaRef ds:uri="aa278816-03e4-4886-8c06-bbee340b1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Pupils, Parents and Visitors</Template>
  <TotalTime>3477</TotalTime>
  <Words>1589</Words>
  <Application>Microsoft Office PowerPoint</Application>
  <PresentationFormat>Custom</PresentationFormat>
  <Paragraphs>248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Calibri</vt:lpstr>
      <vt:lpstr>Calibri Light</vt:lpstr>
      <vt:lpstr>Comic Sans MS</vt:lpstr>
      <vt:lpstr>Franklin Gothic Book</vt:lpstr>
      <vt:lpstr>Lato</vt:lpstr>
      <vt:lpstr>Office Theme</vt:lpstr>
      <vt:lpstr>4_Office Theme</vt:lpstr>
      <vt:lpstr>1_Office Theme</vt:lpstr>
      <vt:lpstr>6_Office Theme</vt:lpstr>
      <vt:lpstr>3_Office Theme</vt:lpstr>
      <vt:lpstr>7_Office Theme</vt:lpstr>
      <vt:lpstr>2_Office Theme</vt:lpstr>
      <vt:lpstr>PowerPoint Presentation</vt:lpstr>
      <vt:lpstr>PowerPoint Presentation</vt:lpstr>
      <vt:lpstr>PowerPoint Presentation</vt:lpstr>
      <vt:lpstr>Tutor Time Recap</vt:lpstr>
      <vt:lpstr>Tutor Time Recap</vt:lpstr>
      <vt:lpstr>Tutor Time Recap</vt:lpstr>
      <vt:lpstr>Tutor Time Recap</vt:lpstr>
      <vt:lpstr>UK Government departments</vt:lpstr>
      <vt:lpstr>UK Government departments</vt:lpstr>
      <vt:lpstr>UK Government departments</vt:lpstr>
      <vt:lpstr>UK Government departments</vt:lpstr>
      <vt:lpstr>UK Government departments</vt:lpstr>
      <vt:lpstr>UK Government departments</vt:lpstr>
      <vt:lpstr>UK Government departments</vt:lpstr>
      <vt:lpstr>UK Government departments</vt:lpstr>
      <vt:lpstr>UK Government departments</vt:lpstr>
      <vt:lpstr>UK Government departments</vt:lpstr>
      <vt:lpstr>UK Government departments</vt:lpstr>
      <vt:lpstr>UK Government departments</vt:lpstr>
      <vt:lpstr>UK Government departments</vt:lpstr>
      <vt:lpstr>UK Government departments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UK Government departments</vt:lpstr>
      <vt:lpstr>UK Government departments</vt:lpstr>
      <vt:lpstr>UK Government departments</vt:lpstr>
      <vt:lpstr>UK Government departments</vt:lpstr>
      <vt:lpstr>UK Government departments</vt:lpstr>
      <vt:lpstr>UK Government departments</vt:lpstr>
      <vt:lpstr>UK Government departments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Here’s a Bold Headline.</dc:title>
  <dc:creator>Ryan Stewart</dc:creator>
  <cp:lastModifiedBy>Ryan Stewart</cp:lastModifiedBy>
  <cp:revision>151</cp:revision>
  <cp:lastPrinted>2024-09-26T14:53:48Z</cp:lastPrinted>
  <dcterms:created xsi:type="dcterms:W3CDTF">2023-01-12T15:04:44Z</dcterms:created>
  <dcterms:modified xsi:type="dcterms:W3CDTF">2025-04-14T09:36:11Z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0x010100FFE6D389AE74CA48BAB789FD3B0EF217</vt:lpwstr>
  </property>
  <property fmtid="{D5CDD505-2E9C-101B-9397-08002B2CF9AE}" pid="3" name="_MarkAsFinal">
    <vt:bool>true</vt:bool>
  </property>
</Properties>
</file>