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18" r:id="rId8"/>
    <p:sldMasterId id="2147483854" r:id="rId9"/>
  </p:sldMasterIdLst>
  <p:notesMasterIdLst>
    <p:notesMasterId r:id="rId57"/>
  </p:notesMasterIdLst>
  <p:handoutMasterIdLst>
    <p:handoutMasterId r:id="rId58"/>
  </p:handoutMasterIdLst>
  <p:sldIdLst>
    <p:sldId id="332" r:id="rId10"/>
    <p:sldId id="333" r:id="rId11"/>
    <p:sldId id="461" r:id="rId12"/>
    <p:sldId id="483" r:id="rId13"/>
    <p:sldId id="484" r:id="rId14"/>
    <p:sldId id="485" r:id="rId15"/>
    <p:sldId id="486" r:id="rId16"/>
    <p:sldId id="487" r:id="rId17"/>
    <p:sldId id="488" r:id="rId18"/>
    <p:sldId id="462" r:id="rId19"/>
    <p:sldId id="489" r:id="rId20"/>
    <p:sldId id="490" r:id="rId21"/>
    <p:sldId id="491" r:id="rId22"/>
    <p:sldId id="492" r:id="rId23"/>
    <p:sldId id="493" r:id="rId24"/>
    <p:sldId id="323" r:id="rId25"/>
    <p:sldId id="324" r:id="rId26"/>
    <p:sldId id="494" r:id="rId27"/>
    <p:sldId id="466" r:id="rId28"/>
    <p:sldId id="495" r:id="rId29"/>
    <p:sldId id="496" r:id="rId30"/>
    <p:sldId id="497" r:id="rId31"/>
    <p:sldId id="498" r:id="rId32"/>
    <p:sldId id="499" r:id="rId33"/>
    <p:sldId id="500" r:id="rId34"/>
    <p:sldId id="501" r:id="rId35"/>
    <p:sldId id="502" r:id="rId36"/>
    <p:sldId id="503" r:id="rId37"/>
    <p:sldId id="504" r:id="rId38"/>
    <p:sldId id="506" r:id="rId39"/>
    <p:sldId id="507" r:id="rId40"/>
    <p:sldId id="468" r:id="rId41"/>
    <p:sldId id="508" r:id="rId42"/>
    <p:sldId id="509" r:id="rId43"/>
    <p:sldId id="510" r:id="rId44"/>
    <p:sldId id="511" r:id="rId45"/>
    <p:sldId id="512" r:id="rId46"/>
    <p:sldId id="469" r:id="rId47"/>
    <p:sldId id="513" r:id="rId48"/>
    <p:sldId id="514" r:id="rId49"/>
    <p:sldId id="515" r:id="rId50"/>
    <p:sldId id="516" r:id="rId51"/>
    <p:sldId id="517" r:id="rId52"/>
    <p:sldId id="518" r:id="rId53"/>
    <p:sldId id="519" r:id="rId54"/>
    <p:sldId id="520" r:id="rId55"/>
    <p:sldId id="355" r:id="rId56"/>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F5BQUZ+nQFdVEO+cE99CA==" hashData="M9620N8w6tp44nrq6hOwo1IC1ZL4f/1UGLrRGUgpjik9/LiPTN1/RRB3kNfyr0kFG06VbniKeXue/2xYAiCh3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94810"/>
  </p:normalViewPr>
  <p:slideViewPr>
    <p:cSldViewPr>
      <p:cViewPr varScale="1">
        <p:scale>
          <a:sx n="71" d="100"/>
          <a:sy n="71" d="100"/>
        </p:scale>
        <p:origin x="22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Although the UK is democratic country there are still some rules around who is allowed to vote in a General Election.</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627103"/>
            <a:ext cx="9931364" cy="1243288"/>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Could everyone vote in the UK General Election?</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22302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These rules are:</a:t>
            </a:r>
          </a:p>
          <a:p>
            <a:pPr marL="0" indent="0">
              <a:buNone/>
            </a:pPr>
            <a:endParaRPr lang="en-US" sz="5999" dirty="0"/>
          </a:p>
          <a:p>
            <a:pPr marL="0" indent="0">
              <a:buNone/>
            </a:pPr>
            <a:r>
              <a:rPr lang="en-US" sz="5999" dirty="0" smtClean="0"/>
              <a:t>1. </a:t>
            </a:r>
            <a:r>
              <a:rPr lang="en-US" sz="6600" dirty="0"/>
              <a:t>You must be a British, qualifying Commonwealth or Republic of Ireland citizen</a:t>
            </a:r>
          </a:p>
          <a:p>
            <a:pPr marL="0" indent="0">
              <a:buNone/>
            </a:pP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627103"/>
            <a:ext cx="9931364" cy="1243288"/>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Could everyone vote in the UK General Election?</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200344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5999" dirty="0" smtClean="0"/>
              <a:t>These rules are:</a:t>
            </a:r>
          </a:p>
          <a:p>
            <a:pPr marL="0" indent="0">
              <a:buNone/>
            </a:pPr>
            <a:endParaRPr lang="en-US" sz="5999" dirty="0"/>
          </a:p>
          <a:p>
            <a:pPr marL="0" indent="0">
              <a:buNone/>
            </a:pPr>
            <a:r>
              <a:rPr lang="en-US" sz="6600" dirty="0"/>
              <a:t>2. You must not be legally excluded. An example of why people may be legally excluded is prisoners who have been found guilty of an offence and are detained in prison or a mental health hospital due to their offence.</a:t>
            </a:r>
          </a:p>
          <a:p>
            <a:pPr marL="0" indent="0">
              <a:buNone/>
            </a:pP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627103"/>
            <a:ext cx="9931364" cy="1243288"/>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Could everyone vote in the UK General Election?</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242394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These rules are:</a:t>
            </a:r>
          </a:p>
          <a:p>
            <a:pPr marL="0" indent="0">
              <a:buNone/>
            </a:pPr>
            <a:endParaRPr lang="en-US" sz="5999" dirty="0"/>
          </a:p>
          <a:p>
            <a:pPr marL="0" indent="0">
              <a:buNone/>
            </a:pPr>
            <a:r>
              <a:rPr lang="en-US" sz="6600" dirty="0"/>
              <a:t>3. Be 18 years old or older on the day of the general election</a:t>
            </a:r>
          </a:p>
          <a:p>
            <a:pPr marL="0" indent="0">
              <a:buNone/>
            </a:pP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627103"/>
            <a:ext cx="9931364" cy="1243288"/>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Could everyone vote in the UK General Election?</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271298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20000"/>
          </a:bodyPr>
          <a:lstStyle/>
          <a:p>
            <a:pPr marL="0" indent="0">
              <a:buNone/>
            </a:pPr>
            <a:r>
              <a:rPr lang="en-US" sz="5999" dirty="0" smtClean="0"/>
              <a:t>These rules are:</a:t>
            </a:r>
          </a:p>
          <a:p>
            <a:pPr marL="0" indent="0">
              <a:buNone/>
            </a:pPr>
            <a:endParaRPr lang="en-US" sz="5999" dirty="0"/>
          </a:p>
          <a:p>
            <a:pPr marL="0" indent="0">
              <a:buNone/>
            </a:pPr>
            <a:r>
              <a:rPr lang="en-US" sz="6600" dirty="0"/>
              <a:t>4. Have registered to vote. This date is different than the election day. The deadline for registering to vote for this General Election was Tuesday 18</a:t>
            </a:r>
            <a:r>
              <a:rPr lang="en-US" sz="6600" baseline="30000" dirty="0"/>
              <a:t>th</a:t>
            </a:r>
            <a:r>
              <a:rPr lang="en-US" sz="6600" dirty="0"/>
              <a:t> June. In the previous General Election, approximately 8 million people did not register to vote.</a:t>
            </a:r>
          </a:p>
          <a:p>
            <a:pPr marL="0" indent="0">
              <a:buNone/>
            </a:pP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627103"/>
            <a:ext cx="9931364" cy="1243288"/>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Could everyone vote in the UK General Election?</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168959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smtClean="0"/>
              <a:t>These rules are:</a:t>
            </a:r>
          </a:p>
          <a:p>
            <a:pPr marL="0" indent="0">
              <a:buNone/>
            </a:pPr>
            <a:endParaRPr lang="en-US" sz="5999" dirty="0"/>
          </a:p>
          <a:p>
            <a:pPr marL="0" indent="0">
              <a:buNone/>
            </a:pPr>
            <a:r>
              <a:rPr lang="en-US" sz="6600" dirty="0"/>
              <a:t>5. Have photographic ID with you when voting.</a:t>
            </a:r>
          </a:p>
          <a:p>
            <a:pPr marL="0" indent="0">
              <a:buNone/>
            </a:pPr>
            <a:endParaRPr lang="en-US" sz="6600" dirty="0"/>
          </a:p>
          <a:p>
            <a:pPr marL="0" indent="0">
              <a:buNone/>
            </a:pPr>
            <a:r>
              <a:rPr lang="en-US" sz="6600" dirty="0"/>
              <a:t>This is the first General Election with this rule. This rule was implemented in 2023 after a Government policy paper said that having photographic ID is an effective system for preventing election fraud</a:t>
            </a:r>
          </a:p>
          <a:p>
            <a:pPr marL="0" indent="0">
              <a:buNone/>
            </a:pP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627103"/>
            <a:ext cx="9931364" cy="1243288"/>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Could everyone vote in the UK General Election?</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191721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are local areas known as during elections?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err="1" smtClean="0">
                <a:solidFill>
                  <a:srgbClr val="FF0000"/>
                </a:solidFill>
                <a:latin typeface="Calibri" panose="020F0502020204030204" pitchFamily="34" charset="0"/>
                <a:cs typeface="Calibri" panose="020F0502020204030204" pitchFamily="34" charset="0"/>
              </a:rPr>
              <a:t>Neighbourhoods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The Hood</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Constituency</a:t>
            </a:r>
          </a:p>
        </p:txBody>
      </p:sp>
      <p:pic>
        <p:nvPicPr>
          <p:cNvPr id="2" name="Picture 1"/>
          <p:cNvPicPr>
            <a:picLocks noChangeAspect="1"/>
          </p:cNvPicPr>
          <p:nvPr/>
        </p:nvPicPr>
        <p:blipFill>
          <a:blip r:embed="rId4"/>
          <a:stretch>
            <a:fillRect/>
          </a:stretch>
        </p:blipFill>
        <p:spPr>
          <a:xfrm>
            <a:off x="5567657" y="8462987"/>
            <a:ext cx="1986639" cy="1987656"/>
          </a:xfrm>
          <a:prstGeom prst="rect">
            <a:avLst/>
          </a:prstGeom>
        </p:spPr>
      </p:pic>
    </p:spTree>
    <p:extLst>
      <p:ext uri="{BB962C8B-B14F-4D97-AF65-F5344CB8AC3E}">
        <p14:creationId xmlns:p14="http://schemas.microsoft.com/office/powerpoint/2010/main" val="3674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are voters known as during elections?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voters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constituents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people</a:t>
            </a:r>
          </a:p>
        </p:txBody>
      </p:sp>
      <p:pic>
        <p:nvPicPr>
          <p:cNvPr id="2" name="Picture 1"/>
          <p:cNvPicPr>
            <a:picLocks noChangeAspect="1"/>
          </p:cNvPicPr>
          <p:nvPr/>
        </p:nvPicPr>
        <p:blipFill>
          <a:blip r:embed="rId4"/>
          <a:stretch>
            <a:fillRect/>
          </a:stretch>
        </p:blipFill>
        <p:spPr>
          <a:xfrm>
            <a:off x="5731570" y="6374755"/>
            <a:ext cx="1986639" cy="1987656"/>
          </a:xfrm>
          <a:prstGeom prst="rect">
            <a:avLst/>
          </a:prstGeom>
        </p:spPr>
      </p:pic>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We are learning about this because Democracy is a British Value?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0776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How did the UK General Election work?</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72519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Name one political party in the UK</a:t>
            </a:r>
          </a:p>
          <a:p>
            <a:pPr marL="1211123" lvl="1"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True or False – people have the right to protest as long as it remains peaceful</a:t>
            </a:r>
          </a:p>
          <a:p>
            <a:pPr marL="753923" indent="-753923" defTabSz="1507864">
              <a:buFont typeface="+mj-lt"/>
              <a:buAutoNum type="arabicPeriod"/>
              <a:defRPr/>
            </a:pPr>
            <a:endParaRPr lang="en-US" sz="4400" b="1" dirty="0" smtClean="0">
              <a:solidFill>
                <a:prstClr val="black"/>
              </a:solidFill>
              <a:latin typeface="Franklin Gothic Book" panose="020B0503020102020204" pitchFamily="34" charset="0"/>
            </a:endParaRP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What does E stand for in BED to help sleep?</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149422" y="7491394"/>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True</a:t>
            </a:r>
            <a:endParaRPr lang="en-GB" sz="3600" b="1" kern="0" dirty="0">
              <a:solidFill>
                <a:prstClr val="white"/>
              </a:solidFill>
              <a:latin typeface="Calibri" panose="020F0502020204030204"/>
            </a:endParaRPr>
          </a:p>
        </p:txBody>
      </p:sp>
      <p:sp>
        <p:nvSpPr>
          <p:cNvPr id="35" name="Rectangle 34"/>
          <p:cNvSpPr/>
          <p:nvPr/>
        </p:nvSpPr>
        <p:spPr>
          <a:xfrm>
            <a:off x="1149422" y="5836511"/>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err="1" smtClean="0">
                <a:solidFill>
                  <a:prstClr val="white"/>
                </a:solidFill>
                <a:latin typeface="Calibri" panose="020F0502020204030204"/>
              </a:rPr>
              <a:t>Labour</a:t>
            </a:r>
            <a:r>
              <a:rPr lang="en-US" sz="3600" b="1" kern="0" dirty="0" smtClean="0">
                <a:solidFill>
                  <a:prstClr val="white"/>
                </a:solidFill>
                <a:latin typeface="Calibri" panose="020F0502020204030204"/>
              </a:rPr>
              <a:t>, Conservatives, Reform UK, Liberal Democrats, SNP, Sinn Fein, DUP, Plaid </a:t>
            </a:r>
            <a:r>
              <a:rPr lang="en-US" sz="3600" b="1" kern="0" dirty="0" err="1" smtClean="0">
                <a:solidFill>
                  <a:prstClr val="white"/>
                </a:solidFill>
                <a:latin typeface="Calibri" panose="020F0502020204030204"/>
              </a:rPr>
              <a:t>Cymru</a:t>
            </a:r>
            <a:r>
              <a:rPr lang="en-US" sz="3600" b="1" kern="0" dirty="0" smtClean="0">
                <a:solidFill>
                  <a:prstClr val="white"/>
                </a:solidFill>
                <a:latin typeface="Calibri" panose="020F0502020204030204"/>
              </a:rPr>
              <a:t>, Green Party</a:t>
            </a:r>
            <a:endParaRPr lang="en-GB" sz="3600" b="1" kern="0" dirty="0">
              <a:solidFill>
                <a:prstClr val="white"/>
              </a:solidFill>
              <a:latin typeface="Calibri" panose="020F0502020204030204"/>
            </a:endParaRPr>
          </a:p>
        </p:txBody>
      </p:sp>
      <p:sp>
        <p:nvSpPr>
          <p:cNvPr id="36" name="Rectangle 35"/>
          <p:cNvSpPr/>
          <p:nvPr/>
        </p:nvSpPr>
        <p:spPr>
          <a:xfrm>
            <a:off x="1134521" y="9027934"/>
            <a:ext cx="17214718" cy="20871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Bedroom environment</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sz="6000" dirty="0" smtClean="0"/>
              <a:t>True or False</a:t>
            </a:r>
          </a:p>
          <a:p>
            <a:pPr marL="0" indent="0">
              <a:buNone/>
            </a:pPr>
            <a:endParaRPr lang="en-US" sz="6000" dirty="0"/>
          </a:p>
          <a:p>
            <a:pPr marL="0" indent="0">
              <a:buNone/>
            </a:pPr>
            <a:r>
              <a:rPr lang="en-US" sz="6000" dirty="0" smtClean="0"/>
              <a:t>Children cannot vote so there are no human rights for children</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 – Article 12 of the UN Rights of a Child says that children’s views and opinion have a right to be heard and taken seriously. Many UK Political parties listen to children so their voices can be heard</a:t>
            </a:r>
          </a:p>
        </p:txBody>
      </p:sp>
    </p:spTree>
    <p:extLst>
      <p:ext uri="{BB962C8B-B14F-4D97-AF65-F5344CB8AC3E}">
        <p14:creationId xmlns:p14="http://schemas.microsoft.com/office/powerpoint/2010/main" val="358319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 have to be 18 or over on election day to vote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4146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 have to a British, qualifying Commonwealth or Republic of Ireland citizen to vote”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31225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in prison can vote”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29772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must be registered to vote even if they already live in the UK”</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31593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 have to shown photographic ID in order to vote”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2847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smtClean="0"/>
              <a:t>How did voting happen on election day</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a:bodyPr>
          <a:lstStyle/>
          <a:p>
            <a:pPr marL="914400" indent="-914400">
              <a:buAutoNum type="arabicPeriod"/>
            </a:pPr>
            <a:r>
              <a:rPr lang="en-US" b="1" dirty="0" smtClean="0"/>
              <a:t>Look at where the local polling station is</a:t>
            </a:r>
          </a:p>
          <a:p>
            <a:pPr marL="914400" indent="-914400">
              <a:buAutoNum type="arabicPeriod"/>
            </a:pPr>
            <a:endParaRPr lang="en-US" dirty="0"/>
          </a:p>
          <a:p>
            <a:pPr marL="0" indent="0">
              <a:buNone/>
            </a:pPr>
            <a:r>
              <a:rPr lang="en-US" dirty="0" smtClean="0"/>
              <a:t>A polling station is a public building that is used as a location for people to vote. Examples of Polling Stations are some school, libraries, town halls and community </a:t>
            </a:r>
            <a:r>
              <a:rPr lang="en-US" dirty="0" err="1" smtClean="0"/>
              <a:t>centres</a:t>
            </a:r>
            <a:r>
              <a:rPr lang="en-US" dirty="0" smtClean="0"/>
              <a:t>.</a:t>
            </a:r>
          </a:p>
          <a:p>
            <a:pPr marL="0" indent="0">
              <a:buNone/>
            </a:pPr>
            <a:endParaRPr lang="en-US" dirty="0"/>
          </a:p>
          <a:p>
            <a:pPr marL="0" indent="0">
              <a:buNone/>
            </a:pPr>
            <a:r>
              <a:rPr lang="en-US" dirty="0" smtClean="0"/>
              <a:t>The location of the polling station is on a polling card. This is received in the post by all those who have registered to vote.</a:t>
            </a:r>
            <a:endParaRPr lang="en-US" dirty="0"/>
          </a:p>
        </p:txBody>
      </p:sp>
      <p:pic>
        <p:nvPicPr>
          <p:cNvPr id="11" name="Picture 10"/>
          <p:cNvPicPr>
            <a:picLocks noChangeAspect="1"/>
          </p:cNvPicPr>
          <p:nvPr/>
        </p:nvPicPr>
        <p:blipFill>
          <a:blip r:embed="rId4"/>
          <a:stretch>
            <a:fillRect/>
          </a:stretch>
        </p:blipFill>
        <p:spPr>
          <a:xfrm>
            <a:off x="12631472" y="2507439"/>
            <a:ext cx="4737591" cy="2653051"/>
          </a:xfrm>
          <a:prstGeom prst="rect">
            <a:avLst/>
          </a:prstGeom>
        </p:spPr>
      </p:pic>
      <p:pic>
        <p:nvPicPr>
          <p:cNvPr id="12" name="Picture 11"/>
          <p:cNvPicPr>
            <a:picLocks noChangeAspect="1"/>
          </p:cNvPicPr>
          <p:nvPr/>
        </p:nvPicPr>
        <p:blipFill>
          <a:blip r:embed="rId5"/>
          <a:stretch>
            <a:fillRect/>
          </a:stretch>
        </p:blipFill>
        <p:spPr>
          <a:xfrm>
            <a:off x="13868222" y="5160490"/>
            <a:ext cx="4257636" cy="2384276"/>
          </a:xfrm>
          <a:prstGeom prst="rect">
            <a:avLst/>
          </a:prstGeom>
        </p:spPr>
      </p:pic>
      <p:pic>
        <p:nvPicPr>
          <p:cNvPr id="13" name="Picture 12"/>
          <p:cNvPicPr>
            <a:picLocks noChangeAspect="1"/>
          </p:cNvPicPr>
          <p:nvPr/>
        </p:nvPicPr>
        <p:blipFill>
          <a:blip r:embed="rId6"/>
          <a:stretch>
            <a:fillRect/>
          </a:stretch>
        </p:blipFill>
        <p:spPr>
          <a:xfrm>
            <a:off x="12631472" y="7564750"/>
            <a:ext cx="3686294" cy="2633067"/>
          </a:xfrm>
          <a:prstGeom prst="rect">
            <a:avLst/>
          </a:prstGeom>
        </p:spPr>
      </p:pic>
    </p:spTree>
    <p:extLst>
      <p:ext uri="{BB962C8B-B14F-4D97-AF65-F5344CB8AC3E}">
        <p14:creationId xmlns:p14="http://schemas.microsoft.com/office/powerpoint/2010/main" val="30736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smtClean="0"/>
              <a:t>How did voting happen on election day</a:t>
            </a:r>
            <a:endParaRPr lang="en-GB" sz="8000" dirty="0"/>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b="1" dirty="0" smtClean="0"/>
              <a:t>2. Go to the polling station</a:t>
            </a:r>
          </a:p>
          <a:p>
            <a:pPr marL="914400" indent="-914400">
              <a:buAutoNum type="arabicPeriod"/>
            </a:pPr>
            <a:endParaRPr lang="en-US" dirty="0"/>
          </a:p>
          <a:p>
            <a:pPr marL="0" indent="0">
              <a:buNone/>
            </a:pPr>
            <a:r>
              <a:rPr lang="en-US" dirty="0" smtClean="0"/>
              <a:t>This might sound silly but lots of people either forget to vote on the day or they go before or after the polling station is open.</a:t>
            </a:r>
          </a:p>
          <a:p>
            <a:pPr marL="0" indent="0">
              <a:buNone/>
            </a:pPr>
            <a:endParaRPr lang="en-US" dirty="0"/>
          </a:p>
          <a:p>
            <a:pPr marL="0" indent="0">
              <a:buNone/>
            </a:pPr>
            <a:r>
              <a:rPr lang="en-US" dirty="0" smtClean="0"/>
              <a:t>All polling stations are open from 7am to 10pm to allow all people a chance to attend around their work schedules.</a:t>
            </a:r>
            <a:endParaRPr lang="en-US" dirty="0"/>
          </a:p>
        </p:txBody>
      </p:sp>
      <p:pic>
        <p:nvPicPr>
          <p:cNvPr id="11" name="Picture 10"/>
          <p:cNvPicPr>
            <a:picLocks noChangeAspect="1"/>
          </p:cNvPicPr>
          <p:nvPr/>
        </p:nvPicPr>
        <p:blipFill>
          <a:blip r:embed="rId4"/>
          <a:stretch>
            <a:fillRect/>
          </a:stretch>
        </p:blipFill>
        <p:spPr>
          <a:xfrm>
            <a:off x="12631472" y="2507439"/>
            <a:ext cx="4737591" cy="2653051"/>
          </a:xfrm>
          <a:prstGeom prst="rect">
            <a:avLst/>
          </a:prstGeom>
        </p:spPr>
      </p:pic>
      <p:pic>
        <p:nvPicPr>
          <p:cNvPr id="12" name="Picture 11"/>
          <p:cNvPicPr>
            <a:picLocks noChangeAspect="1"/>
          </p:cNvPicPr>
          <p:nvPr/>
        </p:nvPicPr>
        <p:blipFill>
          <a:blip r:embed="rId5"/>
          <a:stretch>
            <a:fillRect/>
          </a:stretch>
        </p:blipFill>
        <p:spPr>
          <a:xfrm>
            <a:off x="13868222" y="5160490"/>
            <a:ext cx="4257636" cy="2384276"/>
          </a:xfrm>
          <a:prstGeom prst="rect">
            <a:avLst/>
          </a:prstGeom>
        </p:spPr>
      </p:pic>
      <p:pic>
        <p:nvPicPr>
          <p:cNvPr id="13" name="Picture 12"/>
          <p:cNvPicPr>
            <a:picLocks noChangeAspect="1"/>
          </p:cNvPicPr>
          <p:nvPr/>
        </p:nvPicPr>
        <p:blipFill>
          <a:blip r:embed="rId6"/>
          <a:stretch>
            <a:fillRect/>
          </a:stretch>
        </p:blipFill>
        <p:spPr>
          <a:xfrm>
            <a:off x="12631472" y="7564750"/>
            <a:ext cx="3686294" cy="2633067"/>
          </a:xfrm>
          <a:prstGeom prst="rect">
            <a:avLst/>
          </a:prstGeom>
        </p:spPr>
      </p:pic>
    </p:spTree>
    <p:extLst>
      <p:ext uri="{BB962C8B-B14F-4D97-AF65-F5344CB8AC3E}">
        <p14:creationId xmlns:p14="http://schemas.microsoft.com/office/powerpoint/2010/main" val="22426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smtClean="0"/>
              <a:t>How did voting happen on election day</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b="1" dirty="0" smtClean="0"/>
              <a:t>3. Complete a voting slip</a:t>
            </a:r>
          </a:p>
          <a:p>
            <a:pPr marL="914400" indent="-914400">
              <a:buAutoNum type="arabicPeriod"/>
            </a:pPr>
            <a:endParaRPr lang="en-US" dirty="0"/>
          </a:p>
          <a:p>
            <a:pPr marL="0" indent="0">
              <a:buNone/>
            </a:pPr>
            <a:r>
              <a:rPr lang="en-US" dirty="0" smtClean="0"/>
              <a:t>Voters must mark their choice with a “x” in the box beside their chosen candidate.</a:t>
            </a:r>
          </a:p>
          <a:p>
            <a:pPr marL="0" indent="0">
              <a:buNone/>
            </a:pPr>
            <a:endParaRPr lang="en-US" dirty="0"/>
          </a:p>
          <a:p>
            <a:pPr marL="0" indent="0">
              <a:buNone/>
            </a:pPr>
            <a:r>
              <a:rPr lang="en-US" dirty="0" smtClean="0"/>
              <a:t>When completing the voting slip you must not mark multiple candidates or write anything else on the voting slip. This is called a “spoiled vote” and the vote will not be counted.</a:t>
            </a:r>
          </a:p>
          <a:p>
            <a:pPr marL="0" indent="0">
              <a:buNone/>
            </a:pPr>
            <a:endParaRPr lang="en-US" dirty="0"/>
          </a:p>
          <a:p>
            <a:pPr marL="0" indent="0">
              <a:buNone/>
            </a:pPr>
            <a:r>
              <a:rPr lang="en-US" dirty="0" smtClean="0"/>
              <a:t>Once the voting slip is completed this is put into the ballot box for counting after the polling station has closed.</a:t>
            </a:r>
          </a:p>
        </p:txBody>
      </p:sp>
      <p:pic>
        <p:nvPicPr>
          <p:cNvPr id="11" name="Picture 10"/>
          <p:cNvPicPr>
            <a:picLocks noChangeAspect="1"/>
          </p:cNvPicPr>
          <p:nvPr/>
        </p:nvPicPr>
        <p:blipFill>
          <a:blip r:embed="rId4"/>
          <a:stretch>
            <a:fillRect/>
          </a:stretch>
        </p:blipFill>
        <p:spPr>
          <a:xfrm>
            <a:off x="12631472" y="2507439"/>
            <a:ext cx="4737591" cy="2653051"/>
          </a:xfrm>
          <a:prstGeom prst="rect">
            <a:avLst/>
          </a:prstGeom>
        </p:spPr>
      </p:pic>
      <p:pic>
        <p:nvPicPr>
          <p:cNvPr id="12" name="Picture 11"/>
          <p:cNvPicPr>
            <a:picLocks noChangeAspect="1"/>
          </p:cNvPicPr>
          <p:nvPr/>
        </p:nvPicPr>
        <p:blipFill>
          <a:blip r:embed="rId5"/>
          <a:stretch>
            <a:fillRect/>
          </a:stretch>
        </p:blipFill>
        <p:spPr>
          <a:xfrm>
            <a:off x="13868222" y="5160490"/>
            <a:ext cx="4257636" cy="2384276"/>
          </a:xfrm>
          <a:prstGeom prst="rect">
            <a:avLst/>
          </a:prstGeom>
        </p:spPr>
      </p:pic>
      <p:pic>
        <p:nvPicPr>
          <p:cNvPr id="13" name="Picture 12"/>
          <p:cNvPicPr>
            <a:picLocks noChangeAspect="1"/>
          </p:cNvPicPr>
          <p:nvPr/>
        </p:nvPicPr>
        <p:blipFill>
          <a:blip r:embed="rId6"/>
          <a:stretch>
            <a:fillRect/>
          </a:stretch>
        </p:blipFill>
        <p:spPr>
          <a:xfrm>
            <a:off x="12631472" y="7564750"/>
            <a:ext cx="3686294" cy="2633067"/>
          </a:xfrm>
          <a:prstGeom prst="rect">
            <a:avLst/>
          </a:prstGeom>
        </p:spPr>
      </p:pic>
    </p:spTree>
    <p:extLst>
      <p:ext uri="{BB962C8B-B14F-4D97-AF65-F5344CB8AC3E}">
        <p14:creationId xmlns:p14="http://schemas.microsoft.com/office/powerpoint/2010/main" val="34381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smtClean="0"/>
              <a:t>Other ways to vote</a:t>
            </a:r>
            <a:endParaRPr lang="en-GB" sz="8000" dirty="0"/>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smtClean="0"/>
              <a:t>Many people may not be able to attend their polling station on voting day.</a:t>
            </a:r>
          </a:p>
          <a:p>
            <a:pPr marL="0" indent="0">
              <a:buNone/>
            </a:pPr>
            <a:endParaRPr lang="en-US" dirty="0"/>
          </a:p>
          <a:p>
            <a:pPr marL="0" indent="0">
              <a:buNone/>
            </a:pPr>
            <a:r>
              <a:rPr lang="en-US" dirty="0" smtClean="0"/>
              <a:t>This could </a:t>
            </a:r>
            <a:r>
              <a:rPr lang="en-US" dirty="0"/>
              <a:t>be </a:t>
            </a:r>
            <a:r>
              <a:rPr lang="en-US" dirty="0" smtClean="0"/>
              <a:t>because they are:</a:t>
            </a:r>
          </a:p>
          <a:p>
            <a:pPr>
              <a:buFontTx/>
              <a:buChar char="-"/>
            </a:pPr>
            <a:r>
              <a:rPr lang="en-US" dirty="0" smtClean="0"/>
              <a:t>On </a:t>
            </a:r>
            <a:r>
              <a:rPr lang="en-US" dirty="0"/>
              <a:t>holiday</a:t>
            </a:r>
          </a:p>
          <a:p>
            <a:pPr>
              <a:buFontTx/>
              <a:buChar char="-"/>
            </a:pPr>
            <a:r>
              <a:rPr lang="en-US" dirty="0"/>
              <a:t>Working away from home</a:t>
            </a:r>
          </a:p>
          <a:p>
            <a:pPr>
              <a:buFontTx/>
              <a:buChar char="-"/>
            </a:pPr>
            <a:r>
              <a:rPr lang="en-US" dirty="0"/>
              <a:t>Not physically capable of attending the polling station</a:t>
            </a:r>
          </a:p>
          <a:p>
            <a:pPr>
              <a:buFontTx/>
              <a:buChar char="-"/>
            </a:pPr>
            <a:r>
              <a:rPr lang="en-US" dirty="0"/>
              <a:t>In hospital for planned surgery</a:t>
            </a:r>
          </a:p>
          <a:p>
            <a:pPr marL="0" indent="0">
              <a:buNone/>
            </a:pPr>
            <a:endParaRPr lang="en-US" dirty="0" smtClean="0"/>
          </a:p>
          <a:p>
            <a:pPr marL="0" indent="0">
              <a:buNone/>
            </a:pPr>
            <a:endParaRPr lang="en-US" dirty="0" smtClean="0"/>
          </a:p>
          <a:p>
            <a:pPr marL="0" indent="0">
              <a:buNone/>
            </a:pPr>
            <a:endParaRPr lang="en-US" dirty="0"/>
          </a:p>
        </p:txBody>
      </p:sp>
      <p:pic>
        <p:nvPicPr>
          <p:cNvPr id="11" name="Picture 10"/>
          <p:cNvPicPr>
            <a:picLocks noChangeAspect="1"/>
          </p:cNvPicPr>
          <p:nvPr/>
        </p:nvPicPr>
        <p:blipFill>
          <a:blip r:embed="rId4"/>
          <a:stretch>
            <a:fillRect/>
          </a:stretch>
        </p:blipFill>
        <p:spPr>
          <a:xfrm>
            <a:off x="12631472" y="2507439"/>
            <a:ext cx="4737591" cy="2653051"/>
          </a:xfrm>
          <a:prstGeom prst="rect">
            <a:avLst/>
          </a:prstGeom>
        </p:spPr>
      </p:pic>
      <p:pic>
        <p:nvPicPr>
          <p:cNvPr id="12" name="Picture 11"/>
          <p:cNvPicPr>
            <a:picLocks noChangeAspect="1"/>
          </p:cNvPicPr>
          <p:nvPr/>
        </p:nvPicPr>
        <p:blipFill>
          <a:blip r:embed="rId5"/>
          <a:stretch>
            <a:fillRect/>
          </a:stretch>
        </p:blipFill>
        <p:spPr>
          <a:xfrm>
            <a:off x="13868222" y="5160490"/>
            <a:ext cx="4257636" cy="2384276"/>
          </a:xfrm>
          <a:prstGeom prst="rect">
            <a:avLst/>
          </a:prstGeom>
        </p:spPr>
      </p:pic>
      <p:pic>
        <p:nvPicPr>
          <p:cNvPr id="13" name="Picture 12"/>
          <p:cNvPicPr>
            <a:picLocks noChangeAspect="1"/>
          </p:cNvPicPr>
          <p:nvPr/>
        </p:nvPicPr>
        <p:blipFill>
          <a:blip r:embed="rId6"/>
          <a:stretch>
            <a:fillRect/>
          </a:stretch>
        </p:blipFill>
        <p:spPr>
          <a:xfrm>
            <a:off x="12631472" y="7564750"/>
            <a:ext cx="3686294" cy="2633067"/>
          </a:xfrm>
          <a:prstGeom prst="rect">
            <a:avLst/>
          </a:prstGeom>
        </p:spPr>
      </p:pic>
    </p:spTree>
    <p:extLst>
      <p:ext uri="{BB962C8B-B14F-4D97-AF65-F5344CB8AC3E}">
        <p14:creationId xmlns:p14="http://schemas.microsoft.com/office/powerpoint/2010/main" val="38277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21" y="1751456"/>
            <a:ext cx="9312547" cy="9312547"/>
          </a:xfrm>
          <a:prstGeom prst="rect">
            <a:avLst/>
          </a:prstGeom>
        </p:spPr>
      </p:pic>
      <p:sp>
        <p:nvSpPr>
          <p:cNvPr id="20" name="TextBox 19"/>
          <p:cNvSpPr txBox="1"/>
          <p:nvPr/>
        </p:nvSpPr>
        <p:spPr>
          <a:xfrm>
            <a:off x="163756" y="113912"/>
            <a:ext cx="10742523" cy="2122376"/>
          </a:xfrm>
          <a:prstGeom prst="rect">
            <a:avLst/>
          </a:prstGeom>
          <a:noFill/>
        </p:spPr>
        <p:txBody>
          <a:bodyPr wrap="square" rtlCol="0">
            <a:spAutoFit/>
          </a:bodyPr>
          <a:lstStyle/>
          <a:p>
            <a:pPr algn="ctr" defTabSz="457179">
              <a:defRPr/>
            </a:pPr>
            <a:r>
              <a:rPr lang="en-GB" sz="6596" u="sng" dirty="0">
                <a:solidFill>
                  <a:prstClr val="black"/>
                </a:solidFill>
                <a:latin typeface="Comic Sans MS" panose="030F0702030302020204" pitchFamily="66" charset="0"/>
              </a:rPr>
              <a:t>Secure your </a:t>
            </a:r>
            <a:r>
              <a:rPr lang="en-GB" sz="6596" u="sng" dirty="0" smtClean="0">
                <a:solidFill>
                  <a:prstClr val="black"/>
                </a:solidFill>
                <a:latin typeface="Comic Sans MS" panose="030F0702030302020204" pitchFamily="66" charset="0"/>
              </a:rPr>
              <a:t>Voice: </a:t>
            </a:r>
            <a:r>
              <a:rPr lang="en-GB" sz="6596"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28" name="Rounded Rectangle 27"/>
          <p:cNvSpPr/>
          <p:nvPr/>
        </p:nvSpPr>
        <p:spPr>
          <a:xfrm>
            <a:off x="958523" y="2617111"/>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is democracy?</a:t>
            </a:r>
          </a:p>
        </p:txBody>
      </p:sp>
      <p:sp>
        <p:nvSpPr>
          <p:cNvPr id="29" name="Rounded Rectangle 28"/>
          <p:cNvSpPr/>
          <p:nvPr/>
        </p:nvSpPr>
        <p:spPr>
          <a:xfrm>
            <a:off x="4164898" y="2668668"/>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Political Parties in the UK</a:t>
            </a:r>
          </a:p>
        </p:txBody>
      </p:sp>
      <p:sp>
        <p:nvSpPr>
          <p:cNvPr id="30" name="Rounded Rectangle 29"/>
          <p:cNvSpPr/>
          <p:nvPr/>
        </p:nvSpPr>
        <p:spPr>
          <a:xfrm>
            <a:off x="7371274" y="2626952"/>
            <a:ext cx="2384476" cy="1662218"/>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How did the UK General Election work?</a:t>
            </a:r>
            <a:endParaRPr lang="en-US" sz="2309" dirty="0">
              <a:solidFill>
                <a:prstClr val="black"/>
              </a:solidFill>
              <a:latin typeface="Comic Sans MS" panose="030F0702030302020204" pitchFamily="66" charset="0"/>
            </a:endParaRPr>
          </a:p>
        </p:txBody>
      </p:sp>
      <p:sp>
        <p:nvSpPr>
          <p:cNvPr id="31" name="Rounded Rectangle 30"/>
          <p:cNvSpPr/>
          <p:nvPr/>
        </p:nvSpPr>
        <p:spPr>
          <a:xfrm>
            <a:off x="10577649" y="2617110"/>
            <a:ext cx="2384476"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What is a MP?</a:t>
            </a:r>
            <a:endParaRPr lang="en-US" sz="2309" dirty="0">
              <a:solidFill>
                <a:prstClr val="black"/>
              </a:solidFill>
              <a:latin typeface="Comic Sans MS" panose="030F0702030302020204" pitchFamily="66" charset="0"/>
            </a:endParaRPr>
          </a:p>
        </p:txBody>
      </p:sp>
      <p:sp>
        <p:nvSpPr>
          <p:cNvPr id="32" name="Rounded Rectangle 31"/>
          <p:cNvSpPr/>
          <p:nvPr/>
        </p:nvSpPr>
        <p:spPr>
          <a:xfrm>
            <a:off x="13888772" y="2649020"/>
            <a:ext cx="2497895"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do MP’s do everyday?</a:t>
            </a:r>
          </a:p>
        </p:txBody>
      </p:sp>
      <p:sp>
        <p:nvSpPr>
          <p:cNvPr id="33" name="Rounded Rectangle 32"/>
          <p:cNvSpPr/>
          <p:nvPr/>
        </p:nvSpPr>
        <p:spPr>
          <a:xfrm>
            <a:off x="17313314" y="2647343"/>
            <a:ext cx="2384476" cy="1662218"/>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would you do as a MP?</a:t>
            </a:r>
          </a:p>
        </p:txBody>
      </p:sp>
      <p:sp>
        <p:nvSpPr>
          <p:cNvPr id="34" name="Content Placeholder 2"/>
          <p:cNvSpPr txBox="1">
            <a:spLocks/>
          </p:cNvSpPr>
          <p:nvPr/>
        </p:nvSpPr>
        <p:spPr>
          <a:xfrm>
            <a:off x="289376" y="5150655"/>
            <a:ext cx="11171544"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199" b="1" dirty="0">
                <a:solidFill>
                  <a:prstClr val="black"/>
                </a:solidFill>
                <a:latin typeface="Comic Sans MS"/>
              </a:rPr>
              <a:t>Today we will look at:</a:t>
            </a: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smtClean="0">
                <a:solidFill>
                  <a:prstClr val="black"/>
                </a:solidFill>
                <a:latin typeface="Comic Sans MS"/>
              </a:rPr>
              <a:t>How did the UK General Election work?</a:t>
            </a:r>
            <a:endParaRPr lang="en-US" sz="3199" b="1" dirty="0">
              <a:solidFill>
                <a:prstClr val="black"/>
              </a:solidFill>
              <a:latin typeface="Comic Sans MS"/>
            </a:endParaRP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a:solidFill>
                  <a:prstClr val="black"/>
                </a:solidFill>
                <a:latin typeface="Comic Sans MS"/>
              </a:rPr>
              <a:t>This includes:</a:t>
            </a:r>
          </a:p>
          <a:p>
            <a:pPr marL="228589" indent="-228589" defTabSz="914369">
              <a:lnSpc>
                <a:spcPct val="110000"/>
              </a:lnSpc>
              <a:spcBef>
                <a:spcPts val="1001"/>
              </a:spcBef>
              <a:buFontTx/>
              <a:buChar char="-"/>
              <a:defRPr/>
            </a:pPr>
            <a:r>
              <a:rPr lang="en-US" sz="3199" b="1" dirty="0" smtClean="0">
                <a:solidFill>
                  <a:prstClr val="black"/>
                </a:solidFill>
                <a:latin typeface="Comic Sans MS"/>
              </a:rPr>
              <a:t>Who can vote in the General Election</a:t>
            </a:r>
          </a:p>
          <a:p>
            <a:pPr marL="228589" indent="-228589" defTabSz="914369">
              <a:lnSpc>
                <a:spcPct val="110000"/>
              </a:lnSpc>
              <a:spcBef>
                <a:spcPts val="1001"/>
              </a:spcBef>
              <a:buFontTx/>
              <a:buChar char="-"/>
              <a:defRPr/>
            </a:pPr>
            <a:r>
              <a:rPr lang="en-US" sz="3199" b="1" dirty="0" smtClean="0">
                <a:solidFill>
                  <a:prstClr val="black"/>
                </a:solidFill>
                <a:latin typeface="Comic Sans MS"/>
              </a:rPr>
              <a:t>Results of the General Election</a:t>
            </a:r>
          </a:p>
          <a:p>
            <a:pPr marL="228589" indent="-228589" defTabSz="914369">
              <a:lnSpc>
                <a:spcPct val="110000"/>
              </a:lnSpc>
              <a:spcBef>
                <a:spcPts val="1001"/>
              </a:spcBef>
              <a:buFontTx/>
              <a:buChar char="-"/>
              <a:defRPr/>
            </a:pPr>
            <a:r>
              <a:rPr lang="en-US" sz="3199" b="1" dirty="0" smtClean="0">
                <a:solidFill>
                  <a:prstClr val="black"/>
                </a:solidFill>
                <a:latin typeface="Comic Sans MS"/>
              </a:rPr>
              <a:t>How the votes are counted</a:t>
            </a:r>
          </a:p>
          <a:p>
            <a:pPr marL="228589" indent="-228589" defTabSz="914369">
              <a:lnSpc>
                <a:spcPct val="110000"/>
              </a:lnSpc>
              <a:spcBef>
                <a:spcPts val="1001"/>
              </a:spcBef>
              <a:buFontTx/>
              <a:buChar char="-"/>
              <a:defRPr/>
            </a:pPr>
            <a:r>
              <a:rPr lang="en-US" sz="3199" b="1" dirty="0" smtClean="0">
                <a:solidFill>
                  <a:prstClr val="black"/>
                </a:solidFill>
                <a:latin typeface="Comic Sans MS"/>
              </a:rPr>
              <a:t>When will the next election be?</a:t>
            </a:r>
          </a:p>
          <a:p>
            <a:pPr marL="228589" indent="-228589" defTabSz="914369">
              <a:lnSpc>
                <a:spcPct val="110000"/>
              </a:lnSpc>
              <a:spcBef>
                <a:spcPts val="1001"/>
              </a:spcBef>
              <a:buFontTx/>
              <a:buChar char="-"/>
              <a:defRPr/>
            </a:pPr>
            <a:endParaRPr lang="en-US" sz="3199" b="1" dirty="0">
              <a:solidFill>
                <a:prstClr val="black"/>
              </a:solidFill>
              <a:latin typeface="Comic Sans MS"/>
            </a:endParaRPr>
          </a:p>
        </p:txBody>
      </p:sp>
      <p:sp>
        <p:nvSpPr>
          <p:cNvPr id="14" name="Content Placeholder 2"/>
          <p:cNvSpPr txBox="1">
            <a:spLocks/>
          </p:cNvSpPr>
          <p:nvPr/>
        </p:nvSpPr>
        <p:spPr>
          <a:xfrm>
            <a:off x="11996131" y="5105164"/>
            <a:ext cx="7708329"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69">
              <a:lnSpc>
                <a:spcPct val="110000"/>
              </a:lnSpc>
              <a:spcBef>
                <a:spcPts val="1001"/>
              </a:spcBef>
              <a:buNone/>
              <a:defRPr/>
            </a:pPr>
            <a:endParaRPr lang="en-US" sz="3600" b="1" dirty="0">
              <a:solidFill>
                <a:prstClr val="black"/>
              </a:solidFill>
              <a:latin typeface="Comic Sans MS"/>
            </a:endParaRPr>
          </a:p>
          <a:p>
            <a:pPr marL="0" indent="0" defTabSz="914369">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041740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smtClean="0"/>
              <a:t>Other ways to vote</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smtClean="0"/>
              <a:t>For people who cannot vote on the election day there are 2 other ways to vote:</a:t>
            </a:r>
          </a:p>
          <a:p>
            <a:pPr marL="0" indent="0">
              <a:buNone/>
            </a:pPr>
            <a:endParaRPr lang="en-US" dirty="0"/>
          </a:p>
          <a:p>
            <a:pPr marL="914400" indent="-914400">
              <a:buAutoNum type="arabicPeriod"/>
            </a:pPr>
            <a:r>
              <a:rPr lang="en-US" b="1" dirty="0" smtClean="0"/>
              <a:t>Postal Vote</a:t>
            </a:r>
          </a:p>
          <a:p>
            <a:pPr marL="914400" indent="-914400">
              <a:buAutoNum type="arabicPeriod"/>
            </a:pPr>
            <a:endParaRPr lang="en-US" b="1" dirty="0"/>
          </a:p>
          <a:p>
            <a:pPr marL="0" indent="0">
              <a:buNone/>
            </a:pPr>
            <a:r>
              <a:rPr lang="en-US" dirty="0" smtClean="0"/>
              <a:t>In order to vote by post you must be registered to vote and also apply to vote by post. All instructions must be followed or the vote will not count. All postal votes must be at the allocated polling station before 10pm on election day </a:t>
            </a:r>
          </a:p>
        </p:txBody>
      </p:sp>
      <p:pic>
        <p:nvPicPr>
          <p:cNvPr id="11" name="Picture 10"/>
          <p:cNvPicPr>
            <a:picLocks noChangeAspect="1"/>
          </p:cNvPicPr>
          <p:nvPr/>
        </p:nvPicPr>
        <p:blipFill>
          <a:blip r:embed="rId4"/>
          <a:stretch>
            <a:fillRect/>
          </a:stretch>
        </p:blipFill>
        <p:spPr>
          <a:xfrm>
            <a:off x="12631472" y="2507439"/>
            <a:ext cx="4737591" cy="2653051"/>
          </a:xfrm>
          <a:prstGeom prst="rect">
            <a:avLst/>
          </a:prstGeom>
        </p:spPr>
      </p:pic>
      <p:pic>
        <p:nvPicPr>
          <p:cNvPr id="12" name="Picture 11"/>
          <p:cNvPicPr>
            <a:picLocks noChangeAspect="1"/>
          </p:cNvPicPr>
          <p:nvPr/>
        </p:nvPicPr>
        <p:blipFill>
          <a:blip r:embed="rId5"/>
          <a:stretch>
            <a:fillRect/>
          </a:stretch>
        </p:blipFill>
        <p:spPr>
          <a:xfrm>
            <a:off x="13868222" y="5160490"/>
            <a:ext cx="4257636" cy="2384276"/>
          </a:xfrm>
          <a:prstGeom prst="rect">
            <a:avLst/>
          </a:prstGeom>
        </p:spPr>
      </p:pic>
      <p:pic>
        <p:nvPicPr>
          <p:cNvPr id="13" name="Picture 12"/>
          <p:cNvPicPr>
            <a:picLocks noChangeAspect="1"/>
          </p:cNvPicPr>
          <p:nvPr/>
        </p:nvPicPr>
        <p:blipFill>
          <a:blip r:embed="rId6"/>
          <a:stretch>
            <a:fillRect/>
          </a:stretch>
        </p:blipFill>
        <p:spPr>
          <a:xfrm>
            <a:off x="12631472" y="7564750"/>
            <a:ext cx="3686294" cy="2633067"/>
          </a:xfrm>
          <a:prstGeom prst="rect">
            <a:avLst/>
          </a:prstGeom>
        </p:spPr>
      </p:pic>
    </p:spTree>
    <p:extLst>
      <p:ext uri="{BB962C8B-B14F-4D97-AF65-F5344CB8AC3E}">
        <p14:creationId xmlns:p14="http://schemas.microsoft.com/office/powerpoint/2010/main" val="4213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smtClean="0"/>
              <a:t>Other ways to vote</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smtClean="0"/>
              <a:t>For people who cannot vote on the election day there are 2 other ways to vote:</a:t>
            </a:r>
          </a:p>
          <a:p>
            <a:pPr marL="0" indent="0">
              <a:buNone/>
            </a:pPr>
            <a:endParaRPr lang="en-US" dirty="0"/>
          </a:p>
          <a:p>
            <a:pPr marL="0" indent="0">
              <a:buNone/>
            </a:pPr>
            <a:r>
              <a:rPr lang="en-US" b="1" dirty="0" smtClean="0"/>
              <a:t>2. Proxy vote</a:t>
            </a:r>
          </a:p>
          <a:p>
            <a:pPr marL="914400" indent="-914400">
              <a:buAutoNum type="arabicPeriod"/>
            </a:pPr>
            <a:endParaRPr lang="en-US" b="1" dirty="0"/>
          </a:p>
          <a:p>
            <a:pPr marL="0" indent="0">
              <a:buNone/>
            </a:pPr>
            <a:r>
              <a:rPr lang="en-US" dirty="0" smtClean="0"/>
              <a:t>This means that someone else can vote on your behalf. This could mean that you are away on election day, have a medical issue or disability. The person must also apply for a proxy vote 6 days before the general election</a:t>
            </a:r>
          </a:p>
        </p:txBody>
      </p:sp>
      <p:pic>
        <p:nvPicPr>
          <p:cNvPr id="11" name="Picture 10"/>
          <p:cNvPicPr>
            <a:picLocks noChangeAspect="1"/>
          </p:cNvPicPr>
          <p:nvPr/>
        </p:nvPicPr>
        <p:blipFill>
          <a:blip r:embed="rId4"/>
          <a:stretch>
            <a:fillRect/>
          </a:stretch>
        </p:blipFill>
        <p:spPr>
          <a:xfrm>
            <a:off x="12631472" y="2507439"/>
            <a:ext cx="4737591" cy="2653051"/>
          </a:xfrm>
          <a:prstGeom prst="rect">
            <a:avLst/>
          </a:prstGeom>
        </p:spPr>
      </p:pic>
      <p:pic>
        <p:nvPicPr>
          <p:cNvPr id="12" name="Picture 11"/>
          <p:cNvPicPr>
            <a:picLocks noChangeAspect="1"/>
          </p:cNvPicPr>
          <p:nvPr/>
        </p:nvPicPr>
        <p:blipFill>
          <a:blip r:embed="rId5"/>
          <a:stretch>
            <a:fillRect/>
          </a:stretch>
        </p:blipFill>
        <p:spPr>
          <a:xfrm>
            <a:off x="13868222" y="5160490"/>
            <a:ext cx="4257636" cy="2384276"/>
          </a:xfrm>
          <a:prstGeom prst="rect">
            <a:avLst/>
          </a:prstGeom>
        </p:spPr>
      </p:pic>
      <p:pic>
        <p:nvPicPr>
          <p:cNvPr id="13" name="Picture 12"/>
          <p:cNvPicPr>
            <a:picLocks noChangeAspect="1"/>
          </p:cNvPicPr>
          <p:nvPr/>
        </p:nvPicPr>
        <p:blipFill>
          <a:blip r:embed="rId6"/>
          <a:stretch>
            <a:fillRect/>
          </a:stretch>
        </p:blipFill>
        <p:spPr>
          <a:xfrm>
            <a:off x="12631472" y="7564750"/>
            <a:ext cx="3686294" cy="2633067"/>
          </a:xfrm>
          <a:prstGeom prst="rect">
            <a:avLst/>
          </a:prstGeom>
        </p:spPr>
      </p:pic>
    </p:spTree>
    <p:extLst>
      <p:ext uri="{BB962C8B-B14F-4D97-AF65-F5344CB8AC3E}">
        <p14:creationId xmlns:p14="http://schemas.microsoft.com/office/powerpoint/2010/main" val="41551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0000" lnSpcReduction="20000"/>
          </a:bodyPr>
          <a:lstStyle/>
          <a:p>
            <a:pPr marL="0" indent="0">
              <a:buNone/>
            </a:pPr>
            <a:r>
              <a:rPr lang="en-US" sz="5999" dirty="0" smtClean="0"/>
              <a:t>Once polling stations were closed, counting of the votes began.</a:t>
            </a:r>
          </a:p>
          <a:p>
            <a:pPr marL="0" indent="0">
              <a:buNone/>
            </a:pPr>
            <a:endParaRPr lang="en-US" sz="5999" dirty="0"/>
          </a:p>
          <a:p>
            <a:pPr marL="0" indent="0">
              <a:buNone/>
            </a:pPr>
            <a:r>
              <a:rPr lang="en-US" sz="5999" dirty="0" smtClean="0"/>
              <a:t>The voting system used in the UK is “first past the post”</a:t>
            </a:r>
          </a:p>
          <a:p>
            <a:pPr marL="0" indent="0">
              <a:buNone/>
            </a:pPr>
            <a:endParaRPr lang="en-US" sz="5999" dirty="0"/>
          </a:p>
          <a:p>
            <a:pPr marL="0" indent="0">
              <a:buNone/>
            </a:pPr>
            <a:r>
              <a:rPr lang="en-US" sz="5999" dirty="0" smtClean="0"/>
              <a:t>This means that voters selected their preferred candidate and the candidate with the most votes won.</a:t>
            </a:r>
          </a:p>
          <a:p>
            <a:pPr marL="0" indent="0">
              <a:buNone/>
            </a:pPr>
            <a:endParaRPr lang="en-US" sz="5999" dirty="0"/>
          </a:p>
          <a:p>
            <a:pPr marL="0" indent="0">
              <a:buNone/>
            </a:pPr>
            <a:r>
              <a:rPr lang="en-US" sz="5999" dirty="0" smtClean="0"/>
              <a:t>For example – Liam Byrne got the highest percentage of votes in the Hodge Hill and North </a:t>
            </a:r>
            <a:r>
              <a:rPr lang="en-US" sz="5999" dirty="0" err="1" smtClean="0"/>
              <a:t>Solihill</a:t>
            </a:r>
            <a:r>
              <a:rPr lang="en-US" sz="5999" dirty="0" smtClean="0"/>
              <a:t> constituency so we won the vote in that constituency.</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were the results counted?</a:t>
            </a:r>
            <a:endParaRPr sz="4000" spc="45" dirty="0"/>
          </a:p>
        </p:txBody>
      </p:sp>
      <p:pic>
        <p:nvPicPr>
          <p:cNvPr id="3" name="Picture 2"/>
          <p:cNvPicPr>
            <a:picLocks noChangeAspect="1"/>
          </p:cNvPicPr>
          <p:nvPr/>
        </p:nvPicPr>
        <p:blipFill>
          <a:blip r:embed="rId4"/>
          <a:stretch>
            <a:fillRect/>
          </a:stretch>
        </p:blipFill>
        <p:spPr>
          <a:xfrm>
            <a:off x="12659370" y="1562622"/>
            <a:ext cx="5577348" cy="3123315"/>
          </a:xfrm>
          <a:prstGeom prst="rect">
            <a:avLst/>
          </a:prstGeom>
        </p:spPr>
      </p:pic>
      <p:pic>
        <p:nvPicPr>
          <p:cNvPr id="4" name="Picture 3"/>
          <p:cNvPicPr>
            <a:picLocks noChangeAspect="1"/>
          </p:cNvPicPr>
          <p:nvPr/>
        </p:nvPicPr>
        <p:blipFill>
          <a:blip r:embed="rId5"/>
          <a:stretch>
            <a:fillRect/>
          </a:stretch>
        </p:blipFill>
        <p:spPr>
          <a:xfrm>
            <a:off x="14828751" y="4685937"/>
            <a:ext cx="4554835" cy="2732901"/>
          </a:xfrm>
          <a:prstGeom prst="rect">
            <a:avLst/>
          </a:prstGeom>
        </p:spPr>
      </p:pic>
      <p:pic>
        <p:nvPicPr>
          <p:cNvPr id="9" name="Picture 8"/>
          <p:cNvPicPr>
            <a:picLocks noChangeAspect="1"/>
          </p:cNvPicPr>
          <p:nvPr/>
        </p:nvPicPr>
        <p:blipFill>
          <a:blip r:embed="rId6"/>
          <a:stretch>
            <a:fillRect/>
          </a:stretch>
        </p:blipFill>
        <p:spPr>
          <a:xfrm>
            <a:off x="13288425" y="7374544"/>
            <a:ext cx="4319240" cy="2874258"/>
          </a:xfrm>
          <a:prstGeom prst="rect">
            <a:avLst/>
          </a:prstGeom>
        </p:spPr>
      </p:pic>
    </p:spTree>
    <p:extLst>
      <p:ext uri="{BB962C8B-B14F-4D97-AF65-F5344CB8AC3E}">
        <p14:creationId xmlns:p14="http://schemas.microsoft.com/office/powerpoint/2010/main" val="73799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1050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could vote from their homes using their phones”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 </a:t>
            </a:r>
          </a:p>
        </p:txBody>
      </p:sp>
    </p:spTree>
    <p:extLst>
      <p:ext uri="{BB962C8B-B14F-4D97-AF65-F5344CB8AC3E}">
        <p14:creationId xmlns:p14="http://schemas.microsoft.com/office/powerpoint/2010/main" val="15632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“When completing the ballot paper a voter can only chose one candidate”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 </a:t>
            </a:r>
          </a:p>
        </p:txBody>
      </p:sp>
    </p:spTree>
    <p:extLst>
      <p:ext uri="{BB962C8B-B14F-4D97-AF65-F5344CB8AC3E}">
        <p14:creationId xmlns:p14="http://schemas.microsoft.com/office/powerpoint/2010/main" val="25688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lnSpcReduction="10000"/>
          </a:bodyPr>
          <a:lstStyle/>
          <a:p>
            <a:pPr marL="0" indent="0">
              <a:buNone/>
            </a:pPr>
            <a:r>
              <a:rPr lang="en-US" sz="6000" dirty="0" smtClean="0"/>
              <a:t>People could complete a proxy vote. What one other way could a person vote if they could not make it to a polling station</a:t>
            </a:r>
          </a:p>
          <a:p>
            <a:pPr marL="0" indent="0">
              <a:buNone/>
            </a:pPr>
            <a:endParaRPr lang="en-US" sz="6000" dirty="0"/>
          </a:p>
          <a:p>
            <a:pPr marL="0" indent="0">
              <a:buNone/>
            </a:pPr>
            <a:r>
              <a:rPr lang="en-US" sz="6000" dirty="0" smtClean="0">
                <a:solidFill>
                  <a:srgbClr val="FF0000"/>
                </a:solidFill>
              </a:rPr>
              <a:t>A – Vote online</a:t>
            </a:r>
          </a:p>
          <a:p>
            <a:pPr marL="0" indent="0">
              <a:buNone/>
            </a:pP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rPr>
              <a:t>B - Postal vote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rPr>
              <a:t>C – Send an email</a:t>
            </a:r>
            <a:endParaRPr lang="en-US" sz="6000"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5227514" y="6975846"/>
            <a:ext cx="1986639" cy="1987656"/>
          </a:xfrm>
          <a:prstGeom prst="rect">
            <a:avLst/>
          </a:prstGeom>
        </p:spPr>
      </p:pic>
    </p:spTree>
    <p:extLst>
      <p:ext uri="{BB962C8B-B14F-4D97-AF65-F5344CB8AC3E}">
        <p14:creationId xmlns:p14="http://schemas.microsoft.com/office/powerpoint/2010/main" val="184391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voting system is used to decide who wins the vote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first past the post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winner takes all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endParaRPr lang="en-US" sz="6000" dirty="0" smtClean="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7387754" y="4214515"/>
            <a:ext cx="1986639" cy="1987656"/>
          </a:xfrm>
          <a:prstGeom prst="rect">
            <a:avLst/>
          </a:prstGeom>
        </p:spPr>
      </p:pic>
    </p:spTree>
    <p:extLst>
      <p:ext uri="{BB962C8B-B14F-4D97-AF65-F5344CB8AC3E}">
        <p14:creationId xmlns:p14="http://schemas.microsoft.com/office/powerpoint/2010/main" val="22968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US" sz="5999" dirty="0" smtClean="0"/>
              <a:t>During Tutor Time you found out that Liam Byrne from the </a:t>
            </a:r>
            <a:r>
              <a:rPr lang="en-US" sz="5999" dirty="0" err="1" smtClean="0"/>
              <a:t>Labour</a:t>
            </a:r>
            <a:r>
              <a:rPr lang="en-US" sz="5999" dirty="0" smtClean="0"/>
              <a:t> party won the vote in the Hodge Hill and North </a:t>
            </a:r>
            <a:r>
              <a:rPr lang="en-US" sz="5999" dirty="0" err="1" smtClean="0"/>
              <a:t>Solihull</a:t>
            </a:r>
            <a:r>
              <a:rPr lang="en-US" sz="5999" dirty="0" smtClean="0"/>
              <a:t> constituency.</a:t>
            </a:r>
          </a:p>
          <a:p>
            <a:pPr marL="0" indent="0">
              <a:buNone/>
            </a:pPr>
            <a:endParaRPr lang="en-US" sz="5999" dirty="0"/>
          </a:p>
          <a:p>
            <a:pPr marL="0" indent="0">
              <a:buNone/>
            </a:pPr>
            <a:r>
              <a:rPr lang="en-US" sz="5999" dirty="0" smtClean="0"/>
              <a:t>But what were the results across the whole UK?</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were the General Election results</a:t>
            </a:r>
            <a:endParaRPr sz="4000" spc="45" dirty="0"/>
          </a:p>
        </p:txBody>
      </p:sp>
      <p:pic>
        <p:nvPicPr>
          <p:cNvPr id="2" name="Picture 1"/>
          <p:cNvPicPr>
            <a:picLocks noChangeAspect="1"/>
          </p:cNvPicPr>
          <p:nvPr/>
        </p:nvPicPr>
        <p:blipFill>
          <a:blip r:embed="rId4"/>
          <a:stretch>
            <a:fillRect/>
          </a:stretch>
        </p:blipFill>
        <p:spPr>
          <a:xfrm>
            <a:off x="13580442" y="2342307"/>
            <a:ext cx="5492972" cy="7693819"/>
          </a:xfrm>
          <a:prstGeom prst="rect">
            <a:avLst/>
          </a:prstGeom>
        </p:spPr>
      </p:pic>
    </p:spTree>
    <p:extLst>
      <p:ext uri="{BB962C8B-B14F-4D97-AF65-F5344CB8AC3E}">
        <p14:creationId xmlns:p14="http://schemas.microsoft.com/office/powerpoint/2010/main" val="3138305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fontScale="92500" lnSpcReduction="10000"/>
          </a:bodyPr>
          <a:lstStyle/>
          <a:p>
            <a:pPr marL="0" indent="0">
              <a:buNone/>
            </a:pPr>
            <a:r>
              <a:rPr lang="en-US" sz="5999" dirty="0" err="1" smtClean="0"/>
              <a:t>Labour</a:t>
            </a:r>
            <a:r>
              <a:rPr lang="en-US" sz="5999" dirty="0" smtClean="0"/>
              <a:t> won the vote in 412 constituencies.</a:t>
            </a:r>
          </a:p>
          <a:p>
            <a:pPr marL="0" indent="0">
              <a:buNone/>
            </a:pPr>
            <a:endParaRPr lang="en-US" sz="5999" dirty="0"/>
          </a:p>
          <a:p>
            <a:pPr marL="0" indent="0">
              <a:buNone/>
            </a:pPr>
            <a:r>
              <a:rPr lang="en-US" sz="5999" dirty="0" smtClean="0"/>
              <a:t>This meant that they won the majority of seats available in Parliament so they now have 412 MP’s. </a:t>
            </a:r>
          </a:p>
          <a:p>
            <a:pPr marL="0" indent="0">
              <a:buNone/>
            </a:pPr>
            <a:endParaRPr lang="en-US" sz="5999" dirty="0"/>
          </a:p>
          <a:p>
            <a:pPr marL="0" indent="0">
              <a:buNone/>
            </a:pPr>
            <a:r>
              <a:rPr lang="en-US" sz="5999" dirty="0" smtClean="0"/>
              <a:t>This also meant that the </a:t>
            </a:r>
            <a:r>
              <a:rPr lang="en-US" sz="5999" dirty="0" err="1" smtClean="0"/>
              <a:t>Labour</a:t>
            </a:r>
            <a:r>
              <a:rPr lang="en-US" sz="5999" dirty="0" smtClean="0"/>
              <a:t> Party Leader, Sir Keir </a:t>
            </a:r>
            <a:r>
              <a:rPr lang="en-US" sz="5999" dirty="0" err="1" smtClean="0"/>
              <a:t>Starmer</a:t>
            </a:r>
            <a:r>
              <a:rPr lang="en-US" sz="5999" dirty="0" smtClean="0"/>
              <a:t>, became Prime Minister and replaced Rishi Sunak.</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were the General Election results</a:t>
            </a:r>
            <a:endParaRPr sz="4000" spc="45" dirty="0"/>
          </a:p>
        </p:txBody>
      </p:sp>
      <p:pic>
        <p:nvPicPr>
          <p:cNvPr id="2" name="Picture 1"/>
          <p:cNvPicPr>
            <a:picLocks noChangeAspect="1"/>
          </p:cNvPicPr>
          <p:nvPr/>
        </p:nvPicPr>
        <p:blipFill>
          <a:blip r:embed="rId4"/>
          <a:stretch>
            <a:fillRect/>
          </a:stretch>
        </p:blipFill>
        <p:spPr>
          <a:xfrm>
            <a:off x="13580442" y="2342307"/>
            <a:ext cx="5492972" cy="7693819"/>
          </a:xfrm>
          <a:prstGeom prst="rect">
            <a:avLst/>
          </a:prstGeom>
        </p:spPr>
      </p:pic>
    </p:spTree>
    <p:extLst>
      <p:ext uri="{BB962C8B-B14F-4D97-AF65-F5344CB8AC3E}">
        <p14:creationId xmlns:p14="http://schemas.microsoft.com/office/powerpoint/2010/main" val="32323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In tutor time this week you started to learn about the political parties in the UK</a:t>
            </a:r>
          </a:p>
          <a:p>
            <a:pPr marL="0" indent="0">
              <a:buNone/>
            </a:pPr>
            <a:endParaRPr lang="en-US" sz="5999" dirty="0" smtClean="0"/>
          </a:p>
          <a:p>
            <a:pPr marL="0" indent="0">
              <a:buNone/>
            </a:pPr>
            <a:r>
              <a:rPr lang="en-US" sz="5999" dirty="0" smtClean="0"/>
              <a:t>You have 1 minute to write down 3 things you can remember from your Personal Development tutor time activity on Monday</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54256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fontScale="55000" lnSpcReduction="20000"/>
          </a:bodyPr>
          <a:lstStyle/>
          <a:p>
            <a:pPr marL="0" indent="0">
              <a:buNone/>
            </a:pPr>
            <a:r>
              <a:rPr lang="en-US" sz="5999" dirty="0" smtClean="0"/>
              <a:t>Of the 238 remaining constituencies the results were:</a:t>
            </a:r>
          </a:p>
          <a:p>
            <a:pPr marL="0" indent="0">
              <a:buNone/>
            </a:pPr>
            <a:endParaRPr lang="en-US" sz="5999" dirty="0"/>
          </a:p>
          <a:p>
            <a:pPr>
              <a:buFontTx/>
              <a:buChar char="-"/>
            </a:pPr>
            <a:r>
              <a:rPr lang="en-US" sz="5999" dirty="0" smtClean="0"/>
              <a:t>Conservatives – won 121</a:t>
            </a:r>
          </a:p>
          <a:p>
            <a:pPr>
              <a:buFontTx/>
              <a:buChar char="-"/>
            </a:pPr>
            <a:r>
              <a:rPr lang="en-US" sz="5999" dirty="0" smtClean="0"/>
              <a:t>Liberal Democrats – won 72</a:t>
            </a:r>
          </a:p>
          <a:p>
            <a:pPr>
              <a:buFontTx/>
              <a:buChar char="-"/>
            </a:pPr>
            <a:r>
              <a:rPr lang="en-US" sz="5999" dirty="0" smtClean="0"/>
              <a:t>SNP – won 9</a:t>
            </a:r>
          </a:p>
          <a:p>
            <a:pPr>
              <a:buFontTx/>
              <a:buChar char="-"/>
            </a:pPr>
            <a:r>
              <a:rPr lang="en-US" sz="5999" dirty="0" smtClean="0"/>
              <a:t>Sinn Fein – won 7</a:t>
            </a:r>
          </a:p>
          <a:p>
            <a:pPr>
              <a:buFontTx/>
              <a:buChar char="-"/>
            </a:pPr>
            <a:r>
              <a:rPr lang="en-US" sz="5999" dirty="0" smtClean="0"/>
              <a:t>Independents (people who do not represent a Political Party) – won 6</a:t>
            </a:r>
          </a:p>
          <a:p>
            <a:pPr>
              <a:buFontTx/>
              <a:buChar char="-"/>
            </a:pPr>
            <a:r>
              <a:rPr lang="en-US" sz="5999" dirty="0" smtClean="0"/>
              <a:t>Reform UK – won 5</a:t>
            </a:r>
          </a:p>
          <a:p>
            <a:pPr>
              <a:buFontTx/>
              <a:buChar char="-"/>
            </a:pPr>
            <a:r>
              <a:rPr lang="en-US" sz="5999" dirty="0" smtClean="0"/>
              <a:t>DUP – won 5</a:t>
            </a:r>
          </a:p>
          <a:p>
            <a:pPr>
              <a:buFontTx/>
              <a:buChar char="-"/>
            </a:pPr>
            <a:r>
              <a:rPr lang="en-US" sz="5999" dirty="0" smtClean="0"/>
              <a:t>Green Party – 4</a:t>
            </a:r>
          </a:p>
          <a:p>
            <a:pPr>
              <a:buFontTx/>
              <a:buChar char="-"/>
            </a:pPr>
            <a:r>
              <a:rPr lang="en-US" sz="5999" dirty="0" smtClean="0"/>
              <a:t>Plaid </a:t>
            </a:r>
            <a:r>
              <a:rPr lang="en-US" sz="5999" dirty="0" err="1" smtClean="0"/>
              <a:t>Cymru</a:t>
            </a:r>
            <a:r>
              <a:rPr lang="en-US" sz="5999" dirty="0" smtClean="0"/>
              <a:t> – won 4</a:t>
            </a:r>
          </a:p>
          <a:p>
            <a:pPr>
              <a:buFontTx/>
              <a:buChar char="-"/>
            </a:pPr>
            <a:r>
              <a:rPr lang="en-US" sz="5999" dirty="0" smtClean="0"/>
              <a:t>SDLP – won 2</a:t>
            </a:r>
          </a:p>
          <a:p>
            <a:pPr>
              <a:buFontTx/>
              <a:buChar char="-"/>
            </a:pPr>
            <a:r>
              <a:rPr lang="en-US" sz="5999" dirty="0" smtClean="0"/>
              <a:t>Alliance – won 1</a:t>
            </a:r>
          </a:p>
          <a:p>
            <a:pPr>
              <a:buFontTx/>
              <a:buChar char="-"/>
            </a:pPr>
            <a:r>
              <a:rPr lang="en-US" sz="5999" dirty="0" smtClean="0"/>
              <a:t>UUP – won 1</a:t>
            </a:r>
          </a:p>
          <a:p>
            <a:pPr>
              <a:buFontTx/>
              <a:buChar char="-"/>
            </a:pPr>
            <a:r>
              <a:rPr lang="en-US" sz="5999" dirty="0" smtClean="0"/>
              <a:t>TUV – won 1</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were the General Election results</a:t>
            </a:r>
            <a:endParaRPr sz="4000" spc="45" dirty="0"/>
          </a:p>
        </p:txBody>
      </p:sp>
      <p:pic>
        <p:nvPicPr>
          <p:cNvPr id="2" name="Picture 1"/>
          <p:cNvPicPr>
            <a:picLocks noChangeAspect="1"/>
          </p:cNvPicPr>
          <p:nvPr/>
        </p:nvPicPr>
        <p:blipFill>
          <a:blip r:embed="rId4"/>
          <a:stretch>
            <a:fillRect/>
          </a:stretch>
        </p:blipFill>
        <p:spPr>
          <a:xfrm>
            <a:off x="13580442" y="2342307"/>
            <a:ext cx="5492972" cy="7693819"/>
          </a:xfrm>
          <a:prstGeom prst="rect">
            <a:avLst/>
          </a:prstGeom>
        </p:spPr>
      </p:pic>
    </p:spTree>
    <p:extLst>
      <p:ext uri="{BB962C8B-B14F-4D97-AF65-F5344CB8AC3E}">
        <p14:creationId xmlns:p14="http://schemas.microsoft.com/office/powerpoint/2010/main" val="250940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fontScale="92500" lnSpcReduction="20000"/>
          </a:bodyPr>
          <a:lstStyle/>
          <a:p>
            <a:pPr marL="0" indent="0">
              <a:buNone/>
            </a:pPr>
            <a:r>
              <a:rPr lang="en-US" sz="5999" dirty="0" smtClean="0"/>
              <a:t>If results are looked at differently, </a:t>
            </a:r>
            <a:r>
              <a:rPr lang="en-US" sz="5999" dirty="0" err="1" smtClean="0"/>
              <a:t>Labour</a:t>
            </a:r>
            <a:r>
              <a:rPr lang="en-US" sz="5999" dirty="0" smtClean="0"/>
              <a:t> won 33.7% of all votes made in the General Election.</a:t>
            </a:r>
          </a:p>
          <a:p>
            <a:pPr marL="0" indent="0">
              <a:buNone/>
            </a:pPr>
            <a:endParaRPr lang="en-US" sz="5999" dirty="0"/>
          </a:p>
          <a:p>
            <a:pPr marL="0" indent="0">
              <a:buNone/>
            </a:pPr>
            <a:r>
              <a:rPr lang="en-US" sz="5999" dirty="0" smtClean="0"/>
              <a:t>Conservatives won 23.7% of all the votes made in the General Election.</a:t>
            </a:r>
          </a:p>
          <a:p>
            <a:pPr marL="0" indent="0">
              <a:buNone/>
            </a:pPr>
            <a:endParaRPr lang="en-US" sz="5999" dirty="0"/>
          </a:p>
          <a:p>
            <a:pPr marL="0" indent="0">
              <a:buNone/>
            </a:pPr>
            <a:r>
              <a:rPr lang="en-US" sz="5999" dirty="0" smtClean="0"/>
              <a:t>Despite this </a:t>
            </a:r>
            <a:r>
              <a:rPr lang="en-US" sz="5999" dirty="0" err="1" smtClean="0"/>
              <a:t>Labour</a:t>
            </a:r>
            <a:r>
              <a:rPr lang="en-US" sz="5999" dirty="0" smtClean="0"/>
              <a:t> won over 3 times as many constituencies and therefore have over 3 times the amount of MP’s in Parliament</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were the General Election results</a:t>
            </a:r>
            <a:endParaRPr sz="4000" spc="45" dirty="0"/>
          </a:p>
        </p:txBody>
      </p:sp>
      <p:pic>
        <p:nvPicPr>
          <p:cNvPr id="2" name="Picture 1"/>
          <p:cNvPicPr>
            <a:picLocks noChangeAspect="1"/>
          </p:cNvPicPr>
          <p:nvPr/>
        </p:nvPicPr>
        <p:blipFill>
          <a:blip r:embed="rId4"/>
          <a:stretch>
            <a:fillRect/>
          </a:stretch>
        </p:blipFill>
        <p:spPr>
          <a:xfrm>
            <a:off x="13580442" y="2342307"/>
            <a:ext cx="5492972" cy="7693819"/>
          </a:xfrm>
          <a:prstGeom prst="rect">
            <a:avLst/>
          </a:prstGeom>
        </p:spPr>
      </p:pic>
    </p:spTree>
    <p:extLst>
      <p:ext uri="{BB962C8B-B14F-4D97-AF65-F5344CB8AC3E}">
        <p14:creationId xmlns:p14="http://schemas.microsoft.com/office/powerpoint/2010/main" val="264487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You now have 1 minute to think about the question:</a:t>
            </a:r>
          </a:p>
          <a:p>
            <a:pPr marL="0" indent="0">
              <a:buNone/>
            </a:pPr>
            <a:endParaRPr lang="en-US" sz="5999" dirty="0"/>
          </a:p>
          <a:p>
            <a:pPr marL="0" indent="0">
              <a:buNone/>
            </a:pPr>
            <a:r>
              <a:rPr lang="en-US" sz="5999" dirty="0" smtClean="0"/>
              <a:t>“Do you think this is a fair system to count the votes?”</a:t>
            </a:r>
          </a:p>
          <a:p>
            <a:pPr marL="0" indent="0">
              <a:buNone/>
            </a:pPr>
            <a:endParaRPr lang="en-US" sz="5999" dirty="0"/>
          </a:p>
          <a:p>
            <a:pPr marL="0" indent="0">
              <a:buNone/>
            </a:pPr>
            <a:r>
              <a:rPr lang="en-US" sz="5999" dirty="0" smtClean="0"/>
              <a:t>Write your reasons down in your book.</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Election result</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69704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you the </a:t>
            </a:r>
            <a:r>
              <a:rPr lang="en-US" sz="5999" dirty="0" smtClean="0"/>
              <a:t>question:</a:t>
            </a:r>
          </a:p>
          <a:p>
            <a:pPr marL="0" indent="0">
              <a:buNone/>
            </a:pPr>
            <a:endParaRPr lang="en-US" sz="5999" dirty="0"/>
          </a:p>
          <a:p>
            <a:pPr marL="0" indent="0">
              <a:buNone/>
            </a:pPr>
            <a:r>
              <a:rPr lang="en-US" sz="5999" dirty="0" smtClean="0"/>
              <a:t>“</a:t>
            </a:r>
            <a:r>
              <a:rPr lang="en-US" sz="5999" dirty="0"/>
              <a:t>Do you think this is a fair system to count the votes?”</a:t>
            </a:r>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Election results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7368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fontScale="77500" lnSpcReduction="20000"/>
          </a:bodyPr>
          <a:lstStyle/>
          <a:p>
            <a:pPr marL="0" indent="0">
              <a:buNone/>
            </a:pPr>
            <a:r>
              <a:rPr lang="en-US" sz="5999" dirty="0" smtClean="0"/>
              <a:t>There is a law called Dissolution and Calling of Parliament Act 2022. </a:t>
            </a:r>
            <a:endParaRPr lang="en-US" sz="5999" dirty="0"/>
          </a:p>
          <a:p>
            <a:pPr marL="0" indent="0">
              <a:buNone/>
            </a:pPr>
            <a:endParaRPr lang="en-US" sz="5999" dirty="0" smtClean="0"/>
          </a:p>
          <a:p>
            <a:pPr marL="0" indent="0">
              <a:buNone/>
            </a:pPr>
            <a:r>
              <a:rPr lang="en-US" sz="5999" dirty="0" smtClean="0"/>
              <a:t>This law states that the Prime Minister has the power to ask The King to call an election at any time during the 5 year length of Parliament.</a:t>
            </a:r>
          </a:p>
          <a:p>
            <a:pPr marL="0" indent="0">
              <a:buNone/>
            </a:pPr>
            <a:endParaRPr lang="en-US" sz="5999" dirty="0"/>
          </a:p>
          <a:p>
            <a:pPr marL="0" indent="0">
              <a:buNone/>
            </a:pPr>
            <a:r>
              <a:rPr lang="en-US" sz="5999" dirty="0" smtClean="0"/>
              <a:t>If the Prime Minister does not do this then Parliament is automatically dissolved 5 years after the day it first met.</a:t>
            </a:r>
          </a:p>
          <a:p>
            <a:pPr marL="0" indent="0">
              <a:buNone/>
            </a:pPr>
            <a:endParaRPr lang="en-US" sz="5999" dirty="0"/>
          </a:p>
          <a:p>
            <a:pPr marL="0" indent="0">
              <a:buNone/>
            </a:pPr>
            <a:r>
              <a:rPr lang="en-US" sz="5999" dirty="0" smtClean="0"/>
              <a:t>This means the latest an election could be held is 15</a:t>
            </a:r>
            <a:r>
              <a:rPr lang="en-US" sz="5999" baseline="30000" dirty="0" smtClean="0"/>
              <a:t>th</a:t>
            </a:r>
            <a:r>
              <a:rPr lang="en-US" sz="5999" dirty="0" smtClean="0"/>
              <a:t> August 2029.</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When is the next General Election?</a:t>
            </a:r>
            <a:endParaRPr sz="4000" spc="45" dirty="0"/>
          </a:p>
        </p:txBody>
      </p:sp>
      <p:pic>
        <p:nvPicPr>
          <p:cNvPr id="2" name="Picture 1"/>
          <p:cNvPicPr>
            <a:picLocks noChangeAspect="1"/>
          </p:cNvPicPr>
          <p:nvPr/>
        </p:nvPicPr>
        <p:blipFill>
          <a:blip r:embed="rId4"/>
          <a:stretch>
            <a:fillRect/>
          </a:stretch>
        </p:blipFill>
        <p:spPr>
          <a:xfrm>
            <a:off x="13580442" y="2342307"/>
            <a:ext cx="5492972" cy="7693819"/>
          </a:xfrm>
          <a:prstGeom prst="rect">
            <a:avLst/>
          </a:prstGeom>
        </p:spPr>
      </p:pic>
    </p:spTree>
    <p:extLst>
      <p:ext uri="{BB962C8B-B14F-4D97-AF65-F5344CB8AC3E}">
        <p14:creationId xmlns:p14="http://schemas.microsoft.com/office/powerpoint/2010/main" val="150210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You now have 1 minute to think about the question:</a:t>
            </a:r>
          </a:p>
          <a:p>
            <a:pPr marL="0" indent="0">
              <a:buNone/>
            </a:pPr>
            <a:endParaRPr lang="en-US" sz="5999" dirty="0"/>
          </a:p>
          <a:p>
            <a:pPr marL="0" indent="0">
              <a:buNone/>
            </a:pPr>
            <a:r>
              <a:rPr lang="en-US" sz="5999" dirty="0" smtClean="0"/>
              <a:t>“Should people have to wait this long for a new General Election?”</a:t>
            </a:r>
          </a:p>
          <a:p>
            <a:pPr marL="0" indent="0">
              <a:buNone/>
            </a:pPr>
            <a:endParaRPr lang="en-US" sz="5999" dirty="0"/>
          </a:p>
          <a:p>
            <a:pPr marL="0" indent="0">
              <a:buNone/>
            </a:pPr>
            <a:r>
              <a:rPr lang="en-US" sz="5999" dirty="0" smtClean="0"/>
              <a:t>Write your reasons down in your book.</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When is the next election</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71962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you the </a:t>
            </a:r>
            <a:r>
              <a:rPr lang="en-US" sz="5999" dirty="0" smtClean="0"/>
              <a:t>question:</a:t>
            </a:r>
          </a:p>
          <a:p>
            <a:pPr marL="0" indent="0">
              <a:buNone/>
            </a:pPr>
            <a:endParaRPr lang="en-US" sz="5999" dirty="0"/>
          </a:p>
          <a:p>
            <a:pPr marL="0" indent="0">
              <a:buNone/>
            </a:pPr>
            <a:r>
              <a:rPr lang="en-US" sz="5999" dirty="0" smtClean="0"/>
              <a:t>“</a:t>
            </a:r>
            <a:r>
              <a:rPr lang="en-US" sz="5999" dirty="0"/>
              <a:t>Should people have to wait this long for a new General Election?”</a:t>
            </a:r>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Election results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427757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10000"/>
          </a:bodyPr>
          <a:lstStyle/>
          <a:p>
            <a:pPr marL="0" indent="0">
              <a:buNone/>
            </a:pPr>
            <a:r>
              <a:rPr lang="en-US" sz="5999" dirty="0" smtClean="0"/>
              <a:t>Using your </a:t>
            </a:r>
            <a:r>
              <a:rPr lang="en-US" sz="5999" dirty="0" err="1" smtClean="0"/>
              <a:t>oracy</a:t>
            </a:r>
            <a:r>
              <a:rPr lang="en-US" sz="5999" dirty="0" smtClean="0"/>
              <a:t> </a:t>
            </a:r>
            <a:r>
              <a:rPr lang="en-US" sz="5999" dirty="0" err="1" smtClean="0"/>
              <a:t>helpsheet</a:t>
            </a:r>
            <a:r>
              <a:rPr lang="en-US" sz="5999" dirty="0" smtClean="0"/>
              <a:t>, discuss with the person next to you the things you remember from your Personal Development tutor time activity.</a:t>
            </a:r>
          </a:p>
          <a:p>
            <a:pPr marL="0" indent="0">
              <a:buNone/>
            </a:pPr>
            <a:endParaRPr lang="en-US" sz="5999" dirty="0"/>
          </a:p>
          <a:p>
            <a:pPr marL="0" indent="0">
              <a:buNone/>
            </a:pPr>
            <a:r>
              <a:rPr lang="en-US" sz="5999" dirty="0" smtClean="0"/>
              <a:t>Remember to use the sentence starters to add, build or challenge what your partner has said.</a:t>
            </a:r>
          </a:p>
          <a:p>
            <a:pPr marL="0" indent="0">
              <a:buNone/>
            </a:pPr>
            <a:endParaRPr lang="en-US" sz="5999" dirty="0"/>
          </a:p>
          <a:p>
            <a:pPr marL="0" indent="0">
              <a:buNone/>
            </a:pPr>
            <a:r>
              <a:rPr lang="en-US" sz="5999" dirty="0" smtClean="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1981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fontScale="77500" lnSpcReduction="20000"/>
          </a:bodyPr>
          <a:lstStyle/>
          <a:p>
            <a:pPr marL="0" indent="0">
              <a:buNone/>
            </a:pPr>
            <a:r>
              <a:rPr lang="en-US" sz="5999" dirty="0" smtClean="0"/>
              <a:t>People in local areas are known as constituents.</a:t>
            </a:r>
          </a:p>
          <a:p>
            <a:pPr marL="0" indent="0">
              <a:buNone/>
            </a:pPr>
            <a:endParaRPr lang="en-US" sz="5999" dirty="0"/>
          </a:p>
          <a:p>
            <a:pPr marL="0" indent="0">
              <a:buNone/>
            </a:pPr>
            <a:r>
              <a:rPr lang="en-US" sz="5999" dirty="0" smtClean="0"/>
              <a:t>Local areas are known as constituencies</a:t>
            </a:r>
          </a:p>
          <a:p>
            <a:pPr marL="0" indent="0">
              <a:buNone/>
            </a:pPr>
            <a:endParaRPr lang="en-US" sz="5999" dirty="0"/>
          </a:p>
          <a:p>
            <a:pPr marL="0" indent="0">
              <a:buNone/>
            </a:pPr>
            <a:r>
              <a:rPr lang="en-US" sz="5999" dirty="0" smtClean="0"/>
              <a:t>Hodge Hill College falls under the Hodge Hill and North </a:t>
            </a:r>
            <a:r>
              <a:rPr lang="en-US" sz="5999" dirty="0" err="1" smtClean="0"/>
              <a:t>Solihull</a:t>
            </a:r>
            <a:r>
              <a:rPr lang="en-US" sz="5999" dirty="0" smtClean="0"/>
              <a:t> constituency. This was the first General Election for this constituency</a:t>
            </a:r>
          </a:p>
          <a:p>
            <a:pPr marL="0" indent="0">
              <a:buNone/>
            </a:pPr>
            <a:endParaRPr lang="en-US" sz="5999" dirty="0"/>
          </a:p>
          <a:p>
            <a:pPr marL="0" indent="0">
              <a:buNone/>
            </a:pPr>
            <a:r>
              <a:rPr lang="en-US" sz="5999" dirty="0"/>
              <a:t>The candidate that won the vote in the Hodge Hill and North </a:t>
            </a:r>
            <a:r>
              <a:rPr lang="en-US" sz="5999" dirty="0" err="1"/>
              <a:t>Solihull</a:t>
            </a:r>
            <a:r>
              <a:rPr lang="en-US" sz="5999" dirty="0"/>
              <a:t> constituency was Liam Byrne from the </a:t>
            </a:r>
            <a:r>
              <a:rPr lang="en-US" sz="5999" dirty="0" err="1"/>
              <a:t>Labour</a:t>
            </a:r>
            <a:r>
              <a:rPr lang="en-US" sz="5999" dirty="0"/>
              <a:t> Party</a:t>
            </a:r>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1509167" y="4574554"/>
            <a:ext cx="8210852" cy="4452427"/>
          </a:xfrm>
          <a:prstGeom prst="rect">
            <a:avLst/>
          </a:prstGeom>
        </p:spPr>
      </p:pic>
    </p:spTree>
    <p:extLst>
      <p:ext uri="{BB962C8B-B14F-4D97-AF65-F5344CB8AC3E}">
        <p14:creationId xmlns:p14="http://schemas.microsoft.com/office/powerpoint/2010/main" val="118121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fontScale="77500" lnSpcReduction="20000"/>
          </a:bodyPr>
          <a:lstStyle/>
          <a:p>
            <a:pPr marL="0" indent="0">
              <a:buNone/>
            </a:pPr>
            <a:r>
              <a:rPr lang="en-US" sz="5999" dirty="0" smtClean="0"/>
              <a:t>You are learning about this because:</a:t>
            </a:r>
          </a:p>
          <a:p>
            <a:pPr marL="0" indent="0">
              <a:buNone/>
            </a:pPr>
            <a:endParaRPr lang="en-US" sz="5999" dirty="0"/>
          </a:p>
          <a:p>
            <a:pPr marL="0" indent="0">
              <a:buNone/>
            </a:pPr>
            <a:r>
              <a:rPr lang="en-US" sz="5999" b="1" dirty="0" smtClean="0"/>
              <a:t>-Democracy</a:t>
            </a:r>
            <a:r>
              <a:rPr lang="en-US" sz="5999" dirty="0" smtClean="0"/>
              <a:t> </a:t>
            </a:r>
            <a:r>
              <a:rPr lang="en-US" sz="5999" dirty="0"/>
              <a:t>is a </a:t>
            </a:r>
            <a:r>
              <a:rPr lang="en-US" sz="5999" b="1" dirty="0"/>
              <a:t>British Value </a:t>
            </a:r>
            <a:r>
              <a:rPr lang="en-US" sz="5999" dirty="0"/>
              <a:t>that allows </a:t>
            </a:r>
            <a:r>
              <a:rPr lang="en-US" sz="5999" dirty="0" smtClean="0"/>
              <a:t>     rule </a:t>
            </a:r>
            <a:r>
              <a:rPr lang="en-US" sz="5999" dirty="0"/>
              <a:t>by the people. People are free to vote for whichever political party they wish</a:t>
            </a:r>
          </a:p>
          <a:p>
            <a:pPr marL="0" indent="0">
              <a:buNone/>
            </a:pPr>
            <a:endParaRPr lang="en-US" sz="5999" dirty="0" smtClean="0"/>
          </a:p>
          <a:p>
            <a:pPr>
              <a:buFontTx/>
              <a:buChar char="-"/>
            </a:pPr>
            <a:r>
              <a:rPr lang="en-US" sz="5999" b="1" dirty="0"/>
              <a:t>Article 12</a:t>
            </a:r>
            <a:r>
              <a:rPr lang="en-US" sz="5999" dirty="0"/>
              <a:t> of the UN Rights of a Child says that governments should have respect for children’s views. Although children can’t vote, political parties still make decisions that impact children</a:t>
            </a:r>
          </a:p>
          <a:p>
            <a:pPr>
              <a:buFontTx/>
              <a:buChar char="-"/>
            </a:pPr>
            <a:r>
              <a:rPr lang="en-US" sz="5999" dirty="0"/>
              <a:t>It will also help you </a:t>
            </a:r>
            <a:r>
              <a:rPr lang="en-US" sz="5999" b="1" dirty="0"/>
              <a:t>secure your voice </a:t>
            </a:r>
            <a:r>
              <a:rPr lang="en-US" sz="5999" dirty="0"/>
              <a:t>by making sure you know more about the political parties ready for when you can vote at 18 years old</a:t>
            </a:r>
            <a:endParaRPr lang="en-US" sz="6596"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1824171" y="4070499"/>
            <a:ext cx="8212024" cy="4456562"/>
          </a:xfrm>
          <a:prstGeom prst="rect">
            <a:avLst/>
          </a:prstGeom>
        </p:spPr>
      </p:pic>
    </p:spTree>
    <p:extLst>
      <p:ext uri="{BB962C8B-B14F-4D97-AF65-F5344CB8AC3E}">
        <p14:creationId xmlns:p14="http://schemas.microsoft.com/office/powerpoint/2010/main" val="93786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You now have 1 minute to think about the question:</a:t>
            </a:r>
          </a:p>
          <a:p>
            <a:pPr marL="0" indent="0">
              <a:buNone/>
            </a:pPr>
            <a:endParaRPr lang="en-US" sz="5999" dirty="0"/>
          </a:p>
          <a:p>
            <a:pPr marL="0" indent="0">
              <a:buNone/>
            </a:pPr>
            <a:r>
              <a:rPr lang="en-US" sz="5999" dirty="0" smtClean="0"/>
              <a:t>“Could everyone vote in the UK General Election?”</a:t>
            </a:r>
          </a:p>
          <a:p>
            <a:pPr marL="0" indent="0">
              <a:buNone/>
            </a:pPr>
            <a:endParaRPr lang="en-US" sz="5999" dirty="0"/>
          </a:p>
          <a:p>
            <a:pPr marL="0" indent="0">
              <a:buNone/>
            </a:pPr>
            <a:r>
              <a:rPr lang="en-US" sz="5999" dirty="0" smtClean="0"/>
              <a:t>Write your ideas down in your book.</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Voting in the election</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45441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you the </a:t>
            </a:r>
            <a:r>
              <a:rPr lang="en-US" sz="5999" dirty="0" smtClean="0"/>
              <a:t>question:</a:t>
            </a:r>
          </a:p>
          <a:p>
            <a:pPr marL="0" indent="0">
              <a:buNone/>
            </a:pPr>
            <a:endParaRPr lang="en-US" sz="5999" dirty="0"/>
          </a:p>
          <a:p>
            <a:pPr marL="0" indent="0">
              <a:buNone/>
            </a:pPr>
            <a:r>
              <a:rPr lang="en-US" sz="5999" dirty="0"/>
              <a:t>“Could everyone vote in the UK General Election?”</a:t>
            </a:r>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Voting in the election</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6540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F18CE-0664-4747-9A36-DB6272ADADB8}">
  <ds:schemaRefs>
    <ds:schemaRef ds:uri="http://purl.org/dc/dcmitype/"/>
    <ds:schemaRef ds:uri="http://schemas.microsoft.com/office/2006/documentManagement/types"/>
    <ds:schemaRef ds:uri="cf23988f-c488-42c3-82cd-5944801df941"/>
    <ds:schemaRef ds:uri="http://purl.org/dc/elements/1.1/"/>
    <ds:schemaRef ds:uri="http://schemas.microsoft.com/office/2006/metadata/properties"/>
    <ds:schemaRef ds:uri="aa278816-03e4-4886-8c06-bbee340b154a"/>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3349</TotalTime>
  <Words>2361</Words>
  <Application>Microsoft Office PowerPoint</Application>
  <PresentationFormat>Custom</PresentationFormat>
  <Paragraphs>328</Paragraphs>
  <Slides>47</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47</vt:i4>
      </vt:variant>
    </vt:vector>
  </HeadingPairs>
  <TitlesOfParts>
    <vt:vector size="59"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7_Office Theme</vt:lpstr>
      <vt:lpstr>PowerPoint Presentation</vt:lpstr>
      <vt:lpstr>PowerPoint Presentation</vt:lpstr>
      <vt:lpstr>PowerPoint Presentation</vt:lpstr>
      <vt:lpstr>Tutor Time Recap</vt:lpstr>
      <vt:lpstr>Tutor Time Recap</vt:lpstr>
      <vt:lpstr>Tutor Time Recap</vt:lpstr>
      <vt:lpstr>Tutor Time Recap</vt:lpstr>
      <vt:lpstr>Voting in the election</vt:lpstr>
      <vt:lpstr>Voting in the election</vt:lpstr>
      <vt:lpstr>Could everyone vote in the UK General Election?</vt:lpstr>
      <vt:lpstr>Could everyone vote in the UK General Election?</vt:lpstr>
      <vt:lpstr>Could everyone vote in the UK General Election?</vt:lpstr>
      <vt:lpstr>Could everyone vote in the UK General Election?</vt:lpstr>
      <vt:lpstr>Could everyone vote in the UK General Election?</vt:lpstr>
      <vt:lpstr>Could everyone vote in the UK General Election?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How did voting happen on election day</vt:lpstr>
      <vt:lpstr>How did voting happen on election day</vt:lpstr>
      <vt:lpstr>How did voting happen on election day</vt:lpstr>
      <vt:lpstr>Other ways to vote</vt:lpstr>
      <vt:lpstr>Other ways to vote</vt:lpstr>
      <vt:lpstr>Other ways to vote</vt:lpstr>
      <vt:lpstr>How were the results counted?</vt:lpstr>
      <vt:lpstr>Hinge Questions – whiteboard activity</vt:lpstr>
      <vt:lpstr>Hinge Questions – whiteboard activity</vt:lpstr>
      <vt:lpstr>Hinge Questions – whiteboard activity</vt:lpstr>
      <vt:lpstr>Hinge Questions – whiteboard activity</vt:lpstr>
      <vt:lpstr>Hinge Questions – whiteboard activity</vt:lpstr>
      <vt:lpstr>What were the General Election results</vt:lpstr>
      <vt:lpstr>What were the General Election results</vt:lpstr>
      <vt:lpstr>What were the General Election results</vt:lpstr>
      <vt:lpstr>What were the General Election results</vt:lpstr>
      <vt:lpstr>Election result</vt:lpstr>
      <vt:lpstr>Election results</vt:lpstr>
      <vt:lpstr>When is the next General Election?</vt:lpstr>
      <vt:lpstr>When is the next election</vt:lpstr>
      <vt:lpstr>Election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137</cp:revision>
  <cp:lastPrinted>2024-09-26T14:53:48Z</cp:lastPrinted>
  <dcterms:created xsi:type="dcterms:W3CDTF">2023-01-12T15:04:44Z</dcterms:created>
  <dcterms:modified xsi:type="dcterms:W3CDTF">2025-04-14T09:34:34Z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