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0" r:id="rId4"/>
    <p:sldMasterId id="2147483782" r:id="rId5"/>
    <p:sldMasterId id="2147483794" r:id="rId6"/>
    <p:sldMasterId id="2147483806" r:id="rId7"/>
    <p:sldMasterId id="2147483854" r:id="rId8"/>
    <p:sldMasterId id="2147483866" r:id="rId9"/>
  </p:sldMasterIdLst>
  <p:notesMasterIdLst>
    <p:notesMasterId r:id="rId42"/>
  </p:notesMasterIdLst>
  <p:handoutMasterIdLst>
    <p:handoutMasterId r:id="rId43"/>
  </p:handoutMasterIdLst>
  <p:sldIdLst>
    <p:sldId id="332" r:id="rId10"/>
    <p:sldId id="333" r:id="rId11"/>
    <p:sldId id="598" r:id="rId12"/>
    <p:sldId id="545" r:id="rId13"/>
    <p:sldId id="573" r:id="rId14"/>
    <p:sldId id="599" r:id="rId15"/>
    <p:sldId id="600" r:id="rId16"/>
    <p:sldId id="601" r:id="rId17"/>
    <p:sldId id="568" r:id="rId18"/>
    <p:sldId id="602" r:id="rId19"/>
    <p:sldId id="603" r:id="rId20"/>
    <p:sldId id="604" r:id="rId21"/>
    <p:sldId id="323" r:id="rId22"/>
    <p:sldId id="494" r:id="rId23"/>
    <p:sldId id="562" r:id="rId24"/>
    <p:sldId id="583" r:id="rId25"/>
    <p:sldId id="605" r:id="rId26"/>
    <p:sldId id="606" r:id="rId27"/>
    <p:sldId id="607" r:id="rId28"/>
    <p:sldId id="608" r:id="rId29"/>
    <p:sldId id="609" r:id="rId30"/>
    <p:sldId id="567" r:id="rId31"/>
    <p:sldId id="610" r:id="rId32"/>
    <p:sldId id="611" r:id="rId33"/>
    <p:sldId id="612" r:id="rId34"/>
    <p:sldId id="613" r:id="rId35"/>
    <p:sldId id="614" r:id="rId36"/>
    <p:sldId id="615" r:id="rId37"/>
    <p:sldId id="616" r:id="rId38"/>
    <p:sldId id="617" r:id="rId39"/>
    <p:sldId id="618" r:id="rId40"/>
    <p:sldId id="355" r:id="rId41"/>
  </p:sldIdLst>
  <p:sldSz cx="20104100" cy="1130935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4GEqe6u2U1vynOpjs0l+4Q==" hashData="kOHU0zDyW7Cg/sd7N7Wg041ZExv/sIFTdGb1V+ppug6KFjuj8/R1hunOzDgmhqXUs4JT4RX5GFJAyHS/TrrNJg=="/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A33"/>
    <a:srgbClr val="2A2C65"/>
    <a:srgbClr val="C12827"/>
    <a:srgbClr val="F6A02D"/>
    <a:srgbClr val="E17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ECAAD-945C-6D40-AC6D-7FC205F00994}" v="42" dt="2022-07-05T07:35:55.7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8" autoAdjust="0"/>
    <p:restoredTop sz="94810"/>
  </p:normalViewPr>
  <p:slideViewPr>
    <p:cSldViewPr>
      <p:cViewPr varScale="1">
        <p:scale>
          <a:sx n="71" d="100"/>
          <a:sy n="71" d="100"/>
        </p:scale>
        <p:origin x="22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handoutMaster" Target="handoutMasters/handoutMaster1.xml"/><Relationship Id="rId6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FE4794BF-FAC2-40C9-9B05-D2AA730E6474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13B0013D-96C2-4CA4-9AB5-E214CC957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50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43CBA066-C176-1747-8343-ABBBC0BEFBA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51" y="3270976"/>
            <a:ext cx="794193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A44EEB56-BCA5-684F-88D0-DE52578AC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85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0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1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16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757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672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73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692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358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553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71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81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56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328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83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193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769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65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234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331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902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3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233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084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553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79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89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975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272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18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2375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0561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62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29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582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35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82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149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1411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4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4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888" indent="0" algn="ctr">
              <a:buNone/>
              <a:defRPr sz="3298"/>
            </a:lvl2pPr>
            <a:lvl3pPr marL="1507776" indent="0" algn="ctr">
              <a:buNone/>
              <a:defRPr sz="2968"/>
            </a:lvl3pPr>
            <a:lvl4pPr marL="2261663" indent="0" algn="ctr">
              <a:buNone/>
              <a:defRPr sz="2638"/>
            </a:lvl4pPr>
            <a:lvl5pPr marL="3015551" indent="0" algn="ctr">
              <a:buNone/>
              <a:defRPr sz="2638"/>
            </a:lvl5pPr>
            <a:lvl6pPr marL="3769439" indent="0" algn="ctr">
              <a:buNone/>
              <a:defRPr sz="2638"/>
            </a:lvl6pPr>
            <a:lvl7pPr marL="4523327" indent="0" algn="ctr">
              <a:buNone/>
              <a:defRPr sz="2638"/>
            </a:lvl7pPr>
            <a:lvl8pPr marL="5277216" indent="0" algn="ctr">
              <a:buNone/>
              <a:defRPr sz="2638"/>
            </a:lvl8pPr>
            <a:lvl9pPr marL="6031102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482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82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7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888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77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66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55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43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32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21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10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96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624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20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88" indent="0">
              <a:buNone/>
              <a:defRPr sz="3298" b="1"/>
            </a:lvl2pPr>
            <a:lvl3pPr marL="1507776" indent="0">
              <a:buNone/>
              <a:defRPr sz="2968" b="1"/>
            </a:lvl3pPr>
            <a:lvl4pPr marL="2261663" indent="0">
              <a:buNone/>
              <a:defRPr sz="2638" b="1"/>
            </a:lvl4pPr>
            <a:lvl5pPr marL="3015551" indent="0">
              <a:buNone/>
              <a:defRPr sz="2638" b="1"/>
            </a:lvl5pPr>
            <a:lvl6pPr marL="3769439" indent="0">
              <a:buNone/>
              <a:defRPr sz="2638" b="1"/>
            </a:lvl6pPr>
            <a:lvl7pPr marL="4523327" indent="0">
              <a:buNone/>
              <a:defRPr sz="2638" b="1"/>
            </a:lvl7pPr>
            <a:lvl8pPr marL="5277216" indent="0">
              <a:buNone/>
              <a:defRPr sz="2638" b="1"/>
            </a:lvl8pPr>
            <a:lvl9pPr marL="603110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2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88" indent="0">
              <a:buNone/>
              <a:defRPr sz="3298" b="1"/>
            </a:lvl2pPr>
            <a:lvl3pPr marL="1507776" indent="0">
              <a:buNone/>
              <a:defRPr sz="2968" b="1"/>
            </a:lvl3pPr>
            <a:lvl4pPr marL="2261663" indent="0">
              <a:buNone/>
              <a:defRPr sz="2638" b="1"/>
            </a:lvl4pPr>
            <a:lvl5pPr marL="3015551" indent="0">
              <a:buNone/>
              <a:defRPr sz="2638" b="1"/>
            </a:lvl5pPr>
            <a:lvl6pPr marL="3769439" indent="0">
              <a:buNone/>
              <a:defRPr sz="2638" b="1"/>
            </a:lvl6pPr>
            <a:lvl7pPr marL="4523327" indent="0">
              <a:buNone/>
              <a:defRPr sz="2638" b="1"/>
            </a:lvl7pPr>
            <a:lvl8pPr marL="5277216" indent="0">
              <a:buNone/>
              <a:defRPr sz="2638" b="1"/>
            </a:lvl8pPr>
            <a:lvl9pPr marL="603110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2" y="4131054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6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13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276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486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8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9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8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888" indent="0">
              <a:buNone/>
              <a:defRPr sz="2309"/>
            </a:lvl2pPr>
            <a:lvl3pPr marL="1507776" indent="0">
              <a:buNone/>
              <a:defRPr sz="1979"/>
            </a:lvl3pPr>
            <a:lvl4pPr marL="2261663" indent="0">
              <a:buNone/>
              <a:defRPr sz="1649"/>
            </a:lvl4pPr>
            <a:lvl5pPr marL="3015551" indent="0">
              <a:buNone/>
              <a:defRPr sz="1649"/>
            </a:lvl5pPr>
            <a:lvl6pPr marL="3769439" indent="0">
              <a:buNone/>
              <a:defRPr sz="1649"/>
            </a:lvl6pPr>
            <a:lvl7pPr marL="4523327" indent="0">
              <a:buNone/>
              <a:defRPr sz="1649"/>
            </a:lvl7pPr>
            <a:lvl8pPr marL="5277216" indent="0">
              <a:buNone/>
              <a:defRPr sz="1649"/>
            </a:lvl8pPr>
            <a:lvl9pPr marL="603110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965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8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9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888" indent="0">
              <a:buNone/>
              <a:defRPr sz="4617"/>
            </a:lvl2pPr>
            <a:lvl3pPr marL="1507776" indent="0">
              <a:buNone/>
              <a:defRPr sz="3958"/>
            </a:lvl3pPr>
            <a:lvl4pPr marL="2261663" indent="0">
              <a:buNone/>
              <a:defRPr sz="3298"/>
            </a:lvl4pPr>
            <a:lvl5pPr marL="3015551" indent="0">
              <a:buNone/>
              <a:defRPr sz="3298"/>
            </a:lvl5pPr>
            <a:lvl6pPr marL="3769439" indent="0">
              <a:buNone/>
              <a:defRPr sz="3298"/>
            </a:lvl6pPr>
            <a:lvl7pPr marL="4523327" indent="0">
              <a:buNone/>
              <a:defRPr sz="3298"/>
            </a:lvl7pPr>
            <a:lvl8pPr marL="5277216" indent="0">
              <a:buNone/>
              <a:defRPr sz="3298"/>
            </a:lvl8pPr>
            <a:lvl9pPr marL="6031102" indent="0">
              <a:buNone/>
              <a:defRPr sz="329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8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888" indent="0">
              <a:buNone/>
              <a:defRPr sz="2309"/>
            </a:lvl2pPr>
            <a:lvl3pPr marL="1507776" indent="0">
              <a:buNone/>
              <a:defRPr sz="1979"/>
            </a:lvl3pPr>
            <a:lvl4pPr marL="2261663" indent="0">
              <a:buNone/>
              <a:defRPr sz="1649"/>
            </a:lvl4pPr>
            <a:lvl5pPr marL="3015551" indent="0">
              <a:buNone/>
              <a:defRPr sz="1649"/>
            </a:lvl5pPr>
            <a:lvl6pPr marL="3769439" indent="0">
              <a:buNone/>
              <a:defRPr sz="1649"/>
            </a:lvl6pPr>
            <a:lvl7pPr marL="4523327" indent="0">
              <a:buNone/>
              <a:defRPr sz="1649"/>
            </a:lvl7pPr>
            <a:lvl8pPr marL="5277216" indent="0">
              <a:buNone/>
              <a:defRPr sz="1649"/>
            </a:lvl8pPr>
            <a:lvl9pPr marL="603110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513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677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604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4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4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898" indent="0" algn="ctr">
              <a:buNone/>
              <a:defRPr sz="3298"/>
            </a:lvl2pPr>
            <a:lvl3pPr marL="1507794" indent="0" algn="ctr">
              <a:buNone/>
              <a:defRPr sz="2970"/>
            </a:lvl3pPr>
            <a:lvl4pPr marL="2261691" indent="0" algn="ctr">
              <a:buNone/>
              <a:defRPr sz="2638"/>
            </a:lvl4pPr>
            <a:lvl5pPr marL="3015589" indent="0" algn="ctr">
              <a:buNone/>
              <a:defRPr sz="2638"/>
            </a:lvl5pPr>
            <a:lvl6pPr marL="3769487" indent="0" algn="ctr">
              <a:buNone/>
              <a:defRPr sz="2638"/>
            </a:lvl6pPr>
            <a:lvl7pPr marL="4523383" indent="0" algn="ctr">
              <a:buNone/>
              <a:defRPr sz="2638"/>
            </a:lvl7pPr>
            <a:lvl8pPr marL="5277282" indent="0" algn="ctr">
              <a:buNone/>
              <a:defRPr sz="2638"/>
            </a:lvl8pPr>
            <a:lvl9pPr marL="6031178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77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776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77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77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77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069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77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776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77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77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77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050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7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9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898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79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58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48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38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2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17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77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776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77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77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77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258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77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776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77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77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77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2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644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20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9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98" indent="0">
              <a:buNone/>
              <a:defRPr sz="3298" b="1"/>
            </a:lvl2pPr>
            <a:lvl3pPr marL="1507794" indent="0">
              <a:buNone/>
              <a:defRPr sz="2970" b="1"/>
            </a:lvl3pPr>
            <a:lvl4pPr marL="2261691" indent="0">
              <a:buNone/>
              <a:defRPr sz="2638" b="1"/>
            </a:lvl4pPr>
            <a:lvl5pPr marL="3015589" indent="0">
              <a:buNone/>
              <a:defRPr sz="2638" b="1"/>
            </a:lvl5pPr>
            <a:lvl6pPr marL="3769487" indent="0">
              <a:buNone/>
              <a:defRPr sz="2638" b="1"/>
            </a:lvl6pPr>
            <a:lvl7pPr marL="4523383" indent="0">
              <a:buNone/>
              <a:defRPr sz="2638" b="1"/>
            </a:lvl7pPr>
            <a:lvl8pPr marL="5277282" indent="0">
              <a:buNone/>
              <a:defRPr sz="2638" b="1"/>
            </a:lvl8pPr>
            <a:lvl9pPr marL="603117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9" y="4131057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98" indent="0">
              <a:buNone/>
              <a:defRPr sz="3298" b="1"/>
            </a:lvl2pPr>
            <a:lvl3pPr marL="1507794" indent="0">
              <a:buNone/>
              <a:defRPr sz="2970" b="1"/>
            </a:lvl3pPr>
            <a:lvl4pPr marL="2261691" indent="0">
              <a:buNone/>
              <a:defRPr sz="2638" b="1"/>
            </a:lvl4pPr>
            <a:lvl5pPr marL="3015589" indent="0">
              <a:buNone/>
              <a:defRPr sz="2638" b="1"/>
            </a:lvl5pPr>
            <a:lvl6pPr marL="3769487" indent="0">
              <a:buNone/>
              <a:defRPr sz="2638" b="1"/>
            </a:lvl6pPr>
            <a:lvl7pPr marL="4523383" indent="0">
              <a:buNone/>
              <a:defRPr sz="2638" b="1"/>
            </a:lvl7pPr>
            <a:lvl8pPr marL="5277282" indent="0">
              <a:buNone/>
              <a:defRPr sz="2638" b="1"/>
            </a:lvl8pPr>
            <a:lvl9pPr marL="603117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7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77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776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77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77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77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650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77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776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77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77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77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63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77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776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77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77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77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064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9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898" indent="0">
              <a:buNone/>
              <a:defRPr sz="2310"/>
            </a:lvl2pPr>
            <a:lvl3pPr marL="1507794" indent="0">
              <a:buNone/>
              <a:defRPr sz="1979"/>
            </a:lvl3pPr>
            <a:lvl4pPr marL="2261691" indent="0">
              <a:buNone/>
              <a:defRPr sz="1651"/>
            </a:lvl4pPr>
            <a:lvl5pPr marL="3015589" indent="0">
              <a:buNone/>
              <a:defRPr sz="1651"/>
            </a:lvl5pPr>
            <a:lvl6pPr marL="3769487" indent="0">
              <a:buNone/>
              <a:defRPr sz="1651"/>
            </a:lvl6pPr>
            <a:lvl7pPr marL="4523383" indent="0">
              <a:buNone/>
              <a:defRPr sz="1651"/>
            </a:lvl7pPr>
            <a:lvl8pPr marL="5277282" indent="0">
              <a:buNone/>
              <a:defRPr sz="1651"/>
            </a:lvl8pPr>
            <a:lvl9pPr marL="603117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77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776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77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77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77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837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9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898" indent="0">
              <a:buNone/>
              <a:defRPr sz="4617"/>
            </a:lvl2pPr>
            <a:lvl3pPr marL="1507794" indent="0">
              <a:buNone/>
              <a:defRPr sz="3958"/>
            </a:lvl3pPr>
            <a:lvl4pPr marL="2261691" indent="0">
              <a:buNone/>
              <a:defRPr sz="3298"/>
            </a:lvl4pPr>
            <a:lvl5pPr marL="3015589" indent="0">
              <a:buNone/>
              <a:defRPr sz="3298"/>
            </a:lvl5pPr>
            <a:lvl6pPr marL="3769487" indent="0">
              <a:buNone/>
              <a:defRPr sz="3298"/>
            </a:lvl6pPr>
            <a:lvl7pPr marL="4523383" indent="0">
              <a:buNone/>
              <a:defRPr sz="3298"/>
            </a:lvl7pPr>
            <a:lvl8pPr marL="5277282" indent="0">
              <a:buNone/>
              <a:defRPr sz="3298"/>
            </a:lvl8pPr>
            <a:lvl9pPr marL="603117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898" indent="0">
              <a:buNone/>
              <a:defRPr sz="2310"/>
            </a:lvl2pPr>
            <a:lvl3pPr marL="1507794" indent="0">
              <a:buNone/>
              <a:defRPr sz="1979"/>
            </a:lvl3pPr>
            <a:lvl4pPr marL="2261691" indent="0">
              <a:buNone/>
              <a:defRPr sz="1651"/>
            </a:lvl4pPr>
            <a:lvl5pPr marL="3015589" indent="0">
              <a:buNone/>
              <a:defRPr sz="1651"/>
            </a:lvl5pPr>
            <a:lvl6pPr marL="3769487" indent="0">
              <a:buNone/>
              <a:defRPr sz="1651"/>
            </a:lvl6pPr>
            <a:lvl7pPr marL="4523383" indent="0">
              <a:buNone/>
              <a:defRPr sz="1651"/>
            </a:lvl7pPr>
            <a:lvl8pPr marL="5277282" indent="0">
              <a:buNone/>
              <a:defRPr sz="1651"/>
            </a:lvl8pPr>
            <a:lvl9pPr marL="603117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77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776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77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77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77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117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77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776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77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77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77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360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50777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776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0777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0777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77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1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0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5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7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1" y="-5535"/>
            <a:ext cx="20104023" cy="1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8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40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63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34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20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179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29" y="-5535"/>
            <a:ext cx="20104022" cy="1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1507776" rtl="0" eaLnBrk="1" latinLnBrk="0" hangingPunct="1">
        <a:lnSpc>
          <a:spcPct val="90000"/>
        </a:lnSpc>
        <a:spcBef>
          <a:spcPct val="0"/>
        </a:spcBef>
        <a:buNone/>
        <a:defRPr sz="7256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76943" indent="-376943" algn="l" defTabSz="150777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30831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884720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2638608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3392496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4146382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271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159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047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888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776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663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551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439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327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216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102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20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6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776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776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6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77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6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7776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50777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9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defTabSz="150779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50" indent="-376950" algn="l" defTabSz="150779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46" indent="-376950" algn="l" defTabSz="150779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744" indent="-376950" algn="l" defTabSz="150779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641" indent="-376950" algn="l" defTabSz="150779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539" indent="-376950" algn="l" defTabSz="150779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435" indent="-376950" algn="l" defTabSz="150779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333" indent="-376950" algn="l" defTabSz="150779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231" indent="-376950" algn="l" defTabSz="150779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128" indent="-376950" algn="l" defTabSz="150779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79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898" algn="l" defTabSz="150779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794" algn="l" defTabSz="150779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691" algn="l" defTabSz="150779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589" algn="l" defTabSz="150779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487" algn="l" defTabSz="150779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383" algn="l" defTabSz="150779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282" algn="l" defTabSz="150779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178" algn="l" defTabSz="150779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There are many reasons why friendship matter. Some of these reasons are: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b="1" dirty="0" smtClean="0"/>
              <a:t>1. Emotional support</a:t>
            </a:r>
            <a:r>
              <a:rPr lang="en-US" sz="5400" dirty="0" smtClean="0"/>
              <a:t> – Friends can help when people are feeling sad, stressed or worried. An example of the this is when a friend makes you feel better after an argument with your parents/</a:t>
            </a:r>
            <a:r>
              <a:rPr lang="en-US" sz="5400" dirty="0" err="1" smtClean="0"/>
              <a:t>carers</a:t>
            </a:r>
            <a:r>
              <a:rPr lang="en-US" sz="5400" dirty="0" smtClean="0"/>
              <a:t>.</a:t>
            </a:r>
            <a:endParaRPr lang="en-US" sz="5400" b="1" dirty="0"/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Why friendship matter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694" y="2577711"/>
            <a:ext cx="5971892" cy="81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There are many reasons why friendship matter. Some of these reasons are: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b="1" dirty="0" smtClean="0"/>
              <a:t>2. Encourages personal growth</a:t>
            </a:r>
            <a:r>
              <a:rPr lang="en-US" sz="5400" dirty="0" smtClean="0"/>
              <a:t> – friends can challenge others to try new things which they would never choose to do if they were alone. An example of this is trying a new food that is from a different culture</a:t>
            </a:r>
            <a:endParaRPr lang="en-US" sz="5400" b="1" dirty="0"/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Why friendship matter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694" y="2577711"/>
            <a:ext cx="5971892" cy="81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4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There are many reasons why friendship matter. Some of these reasons are: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b="1" dirty="0" smtClean="0"/>
              <a:t>3. Helps handle challenges</a:t>
            </a:r>
            <a:r>
              <a:rPr lang="en-US" sz="5400" dirty="0" smtClean="0"/>
              <a:t> – Good friends can make big challenges feel small and easy to overcome. An example of this is explaining a difficult topic for an upcoming assessment.</a:t>
            </a:r>
            <a:endParaRPr lang="en-US" sz="5400" b="1" dirty="0"/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Why friendship matter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694" y="2577711"/>
            <a:ext cx="5971892" cy="81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4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Rules!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will ask the question and give you some thinking time. (no more than 10 seconds)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Write the answer and turn your whiteboard over so nobody can see it.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I am ready I will put on the 3 to 1 counter.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06534" y="3510938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Show me! 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7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16896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What is being described?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“a close relationship between 2 or more people who care about and support each other”</a:t>
            </a:r>
            <a:endParaRPr lang="en-US" sz="6000" dirty="0" smtClean="0"/>
          </a:p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Friendship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9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dirty="0" smtClean="0"/>
              <a:t>What golden thread does this topic relate to?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Secure your Future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Secure your Wellbeing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– Secure your Relationships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– Secure your Voice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978" y="7310859"/>
            <a:ext cx="1986639" cy="19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3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Write down a characteristic of a good friend.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Kind, funny, loyal, smart, caring, trustworthy</a:t>
            </a: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2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dirty="0" smtClean="0"/>
              <a:t>Which statement below is not a reason why friendship matter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Emotional Support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Encourages Personal Development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– Helps handle challenges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– Makes you be more like them</a:t>
            </a: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1045" y="8960006"/>
            <a:ext cx="1986639" cy="19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Friendships are never perfect and there will always be ups and downs.</a:t>
            </a:r>
          </a:p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r>
              <a:rPr lang="en-US" sz="5400" dirty="0" smtClean="0"/>
              <a:t>However working through tough times in a friendships will ultimately makes the friendship stronger.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/>
              <a:t>G</a:t>
            </a:r>
            <a:r>
              <a:rPr lang="en-US" sz="5400" dirty="0" smtClean="0"/>
              <a:t>ood friends will do their best to limit the number of times a friendship goes through a tough time. </a:t>
            </a:r>
            <a:endParaRPr lang="en-US" sz="5400" dirty="0"/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Are friendships always perfect?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694" y="2577711"/>
            <a:ext cx="5971892" cy="81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6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One way to ensure people do not put strain onto a friendship is to not as a friend to do anything they are not comfortable with.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 smtClean="0"/>
              <a:t>Another way is not thinking about a friends’ feeling or potential consequences on them when making a decision</a:t>
            </a:r>
            <a:endParaRPr lang="en-US" sz="5400" dirty="0"/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Are friendships always perfect?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694" y="2577711"/>
            <a:ext cx="5971892" cy="81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4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" y="-14593"/>
            <a:ext cx="20104097" cy="1612956"/>
            <a:chOff x="2" y="1383733"/>
            <a:chExt cx="12191998" cy="762000"/>
          </a:xfrm>
        </p:grpSpPr>
        <p:sp>
          <p:nvSpPr>
            <p:cNvPr id="15" name="Rectangle 1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1236" y="1535991"/>
              <a:ext cx="8248524" cy="379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1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Write the date: </a:t>
              </a:r>
              <a:fld id="{E9B3C7B6-A1A6-4450-882E-8E81154708EB}" type="datetime4">
                <a:rPr kumimoji="0" lang="en-GB" sz="461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pPr marL="0" marR="0" lvl="0" indent="0" algn="l" defTabSz="15078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14 April 2025</a:t>
              </a:fld>
              <a:r>
                <a:rPr kumimoji="0" lang="en-US" sz="461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" y="1592694"/>
            <a:ext cx="20104097" cy="1708831"/>
            <a:chOff x="1" y="2129870"/>
            <a:chExt cx="12191999" cy="762000"/>
          </a:xfrm>
        </p:grpSpPr>
        <p:sp>
          <p:nvSpPr>
            <p:cNvPr id="24" name="Rectangle 23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7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08423" y="2272505"/>
              <a:ext cx="10203803" cy="358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17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Write the title: </a:t>
              </a:r>
              <a:r>
                <a:rPr lang="en-US" sz="4617" b="1" kern="0" noProof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What makes a good friend?</a:t>
              </a:r>
              <a:endParaRPr kumimoji="0" lang="en-US" sz="461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3332129"/>
            <a:ext cx="20104100" cy="1731445"/>
            <a:chOff x="0" y="2892959"/>
            <a:chExt cx="12192000" cy="741107"/>
          </a:xfrm>
        </p:grpSpPr>
        <p:sp>
          <p:nvSpPr>
            <p:cNvPr id="28" name="Rectangle 27"/>
            <p:cNvSpPr/>
            <p:nvPr/>
          </p:nvSpPr>
          <p:spPr>
            <a:xfrm>
              <a:off x="0" y="2892959"/>
              <a:ext cx="12192000" cy="687224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7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956" y="2986304"/>
              <a:ext cx="8248524" cy="647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17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Underline </a:t>
              </a:r>
              <a:r>
                <a:rPr kumimoji="0" lang="en-US" sz="4617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both</a:t>
              </a:r>
              <a:r>
                <a:rPr kumimoji="0" lang="en-US" sz="4617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 using your ruler in your learning wallet. </a:t>
              </a:r>
              <a:r>
                <a:rPr kumimoji="0" lang="en-US" sz="4617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Tak</a:t>
              </a:r>
              <a:r>
                <a:rPr lang="en-US" sz="4617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e out your </a:t>
              </a:r>
              <a:r>
                <a:rPr lang="en-US" sz="4617" b="1" kern="0" dirty="0" err="1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oracy</a:t>
              </a:r>
              <a:r>
                <a:rPr lang="en-US" sz="4617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sz="4617" b="1" kern="0" dirty="0" err="1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helpsheet</a:t>
              </a:r>
              <a:r>
                <a:rPr lang="en-US" sz="4617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too.</a:t>
              </a:r>
              <a:endParaRPr kumimoji="0" lang="en-US" sz="461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245" y="2986304"/>
              <a:ext cx="500534" cy="500534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0" y="4934466"/>
            <a:ext cx="20104097" cy="63744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7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94" y="5002328"/>
            <a:ext cx="799702" cy="10490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43523" y="5034742"/>
            <a:ext cx="17224316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Complete the following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questions:</a:t>
            </a:r>
          </a:p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753923" lvl="0" indent="-753923" defTabSz="1507864">
              <a:buFont typeface="+mj-lt"/>
              <a:buAutoNum type="arabicPeriod"/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What is being described: “</a:t>
            </a:r>
            <a:r>
              <a:rPr lang="en-US" sz="4400" dirty="0"/>
              <a:t>a system of rules that a country have agreed to follow.” </a:t>
            </a:r>
            <a:r>
              <a:rPr lang="en-US" sz="4400" dirty="0" smtClean="0"/>
              <a:t>“</a:t>
            </a:r>
            <a:endParaRPr lang="en-US" sz="4400" b="1" dirty="0" smtClean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1211123" lvl="1" indent="-753923" defTabSz="1507864">
              <a:buFont typeface="+mj-lt"/>
              <a:buAutoNum type="arabicPeriod"/>
              <a:defRPr/>
            </a:pPr>
            <a:endParaRPr lang="en-US" sz="4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753923" indent="-753923" defTabSz="1507864">
              <a:buFont typeface="+mj-lt"/>
              <a:buAutoNum type="arabicPeriod"/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Give an example of a Government Department</a:t>
            </a:r>
          </a:p>
          <a:p>
            <a:pPr marL="753923" indent="-753923" defTabSz="1507864">
              <a:buFont typeface="+mj-lt"/>
              <a:buAutoNum type="arabicPeriod"/>
              <a:defRPr/>
            </a:pPr>
            <a:endParaRPr lang="en-US" sz="4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753923" indent="-753923" defTabSz="1507864">
              <a:buFont typeface="+mj-lt"/>
              <a:buAutoNum type="arabicPeriod"/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What is a local area called when it refers to elections?</a:t>
            </a:r>
            <a:endParaRPr lang="en-US" sz="4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R="0" lvl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753923" marR="0" lvl="0" indent="-753923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37" name="Picture 10" descr="Image result for cartoon ruler transparen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417" y="1907166"/>
            <a:ext cx="1199906" cy="257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Emoticon smiley making silence sign. Download a Free  Preview or High Quality Adobe Illustra… | Animated smiley faces, Funny emoji,  Funny emoji fa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5829" l="0" r="100000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 bwMode="auto">
          <a:xfrm>
            <a:off x="18006177" y="5034740"/>
            <a:ext cx="1839375" cy="236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100,000 Quiet Vector Images | Depositphotos"/>
          <p:cNvSpPr>
            <a:spLocks noChangeAspect="1" noChangeArrowheads="1"/>
          </p:cNvSpPr>
          <p:nvPr/>
        </p:nvSpPr>
        <p:spPr bwMode="auto">
          <a:xfrm>
            <a:off x="256536" y="-237815"/>
            <a:ext cx="502603" cy="50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1" tIns="75392" rIns="150781" bIns="7539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1032" name="Picture 8" descr="red pen cartoon vector object 4557709 Vector Art at Vecteez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939">
            <a:off x="17822170" y="7516144"/>
            <a:ext cx="2605052" cy="260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630" y="84020"/>
            <a:ext cx="10381918" cy="153732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129255" y="6097713"/>
            <a:ext cx="17214718" cy="166619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11">
              <a:defRPr/>
            </a:pPr>
            <a:r>
              <a:rPr lang="en-US" sz="3600" b="1" kern="0" dirty="0" smtClean="0">
                <a:solidFill>
                  <a:prstClr val="white"/>
                </a:solidFill>
                <a:latin typeface="Calibri" panose="020F0502020204030204"/>
              </a:rPr>
              <a:t>Laws</a:t>
            </a:r>
            <a:endParaRPr lang="en-GB" sz="36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39089" y="7849465"/>
            <a:ext cx="17214718" cy="166619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11">
              <a:defRPr/>
            </a:pPr>
            <a:r>
              <a:rPr lang="en-US" sz="3200" b="1" kern="0" dirty="0" smtClean="0">
                <a:solidFill>
                  <a:prstClr val="white"/>
                </a:solidFill>
                <a:latin typeface="Calibri" panose="020F0502020204030204"/>
              </a:rPr>
              <a:t>HM Treasury, Home Office, Foreign Commonwealth &amp; Development Office, Department for Education, Department for Health &amp; Social Care, Ministry of </a:t>
            </a:r>
            <a:r>
              <a:rPr lang="en-US" sz="3200" b="1" kern="0" dirty="0" err="1" smtClean="0">
                <a:solidFill>
                  <a:prstClr val="white"/>
                </a:solidFill>
                <a:latin typeface="Calibri" panose="020F0502020204030204"/>
              </a:rPr>
              <a:t>Defence</a:t>
            </a:r>
            <a:r>
              <a:rPr lang="en-US" sz="3200" b="1" kern="0" dirty="0" smtClean="0">
                <a:solidFill>
                  <a:prstClr val="white"/>
                </a:solidFill>
                <a:latin typeface="Calibri" panose="020F0502020204030204"/>
              </a:rPr>
              <a:t>, Department for Environment Food &amp; Rural Affairs, Department for Transport, Department for Digital Culture Media &amp; Sport</a:t>
            </a:r>
            <a:endParaRPr lang="en-GB" sz="32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92378" y="9456436"/>
            <a:ext cx="17214718" cy="118468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11">
              <a:defRPr/>
            </a:pPr>
            <a:r>
              <a:rPr lang="en-GB" sz="3200" b="1" kern="0" dirty="0" smtClean="0">
                <a:solidFill>
                  <a:prstClr val="white"/>
                </a:solidFill>
              </a:rPr>
              <a:t>Constituency</a:t>
            </a:r>
            <a:endParaRPr lang="en-GB" sz="3200" b="1" kern="0" dirty="0">
              <a:solidFill>
                <a:prstClr val="white"/>
              </a:solidFill>
            </a:endParaRPr>
          </a:p>
          <a:p>
            <a:pPr defTabSz="914411">
              <a:defRPr/>
            </a:pPr>
            <a:endParaRPr lang="en-GB" sz="32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23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“Your friend asks to copy your homework answers on SAM learning because they forgot to do it and they do not want to get a detention the next day.”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 smtClean="0"/>
              <a:t>On your whiteboards choose 1 of the following statements:</a:t>
            </a:r>
          </a:p>
          <a:p>
            <a:pPr marL="0" indent="0">
              <a:buNone/>
            </a:pPr>
            <a:endParaRPr lang="en-US" sz="5400" dirty="0"/>
          </a:p>
          <a:p>
            <a:pPr marL="914400" indent="-914400">
              <a:buAutoNum type="arabicPeriod"/>
            </a:pPr>
            <a:r>
              <a:rPr lang="en-US" sz="5400" dirty="0" smtClean="0"/>
              <a:t>I would let them copy</a:t>
            </a:r>
          </a:p>
          <a:p>
            <a:pPr marL="914400" indent="-914400">
              <a:buAutoNum type="arabicPeriod"/>
            </a:pPr>
            <a:r>
              <a:rPr lang="en-US" sz="5400" dirty="0" smtClean="0"/>
              <a:t>I would not let them copy</a:t>
            </a:r>
            <a:endParaRPr lang="en-US" sz="5400" dirty="0"/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Are friendships always perfect? - Scenario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694" y="2577711"/>
            <a:ext cx="5971892" cy="81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7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For those who chose “I would let them copy” lets now consider this…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 smtClean="0"/>
              <a:t>“You let your friend copy your SAM Learning homework but the teacher </a:t>
            </a:r>
            <a:r>
              <a:rPr lang="en-US" sz="5400" dirty="0" err="1" smtClean="0"/>
              <a:t>realises</a:t>
            </a:r>
            <a:r>
              <a:rPr lang="en-US" sz="5400" dirty="0" smtClean="0"/>
              <a:t> that you and your friend copied each other. You and your friend both get a detention.”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Are friendships always perfect? - Scenario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694" y="2577711"/>
            <a:ext cx="5971892" cy="81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7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6596" dirty="0"/>
              <a:t>Take out your </a:t>
            </a:r>
            <a:r>
              <a:rPr lang="en-US" sz="6596" dirty="0" err="1"/>
              <a:t>oracy</a:t>
            </a:r>
            <a:r>
              <a:rPr lang="en-US" sz="6596" dirty="0"/>
              <a:t> </a:t>
            </a:r>
            <a:r>
              <a:rPr lang="en-US" sz="6596" dirty="0" err="1"/>
              <a:t>helpsheet</a:t>
            </a:r>
            <a:r>
              <a:rPr lang="en-US" sz="6596" dirty="0"/>
              <a:t> from your learning wallet.</a:t>
            </a:r>
          </a:p>
          <a:p>
            <a:pPr marL="0" indent="0">
              <a:buNone/>
            </a:pPr>
            <a:endParaRPr lang="en-US" sz="6596" dirty="0"/>
          </a:p>
          <a:p>
            <a:pPr marL="0" indent="0">
              <a:buNone/>
            </a:pPr>
            <a:r>
              <a:rPr lang="en-US" sz="6596" dirty="0"/>
              <a:t>You have 1 minute to </a:t>
            </a:r>
            <a:r>
              <a:rPr lang="en-US" sz="6596" dirty="0" smtClean="0"/>
              <a:t>discuss the following question with the person next to you:</a:t>
            </a:r>
            <a:endParaRPr lang="en-US" sz="6596" dirty="0"/>
          </a:p>
          <a:p>
            <a:pPr marL="0" indent="0">
              <a:buNone/>
            </a:pPr>
            <a:endParaRPr lang="en-US" sz="6596" dirty="0"/>
          </a:p>
          <a:p>
            <a:pPr marL="0" indent="0">
              <a:buNone/>
            </a:pPr>
            <a:r>
              <a:rPr lang="en-US" sz="5999" dirty="0" smtClean="0"/>
              <a:t>“Would a good friend ask to copy your homework even though they know the other person could also end up in trouble?”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Be ready to share your discussion with the class.</a:t>
            </a:r>
            <a:endParaRPr lang="en-US" sz="5999" dirty="0"/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80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Are friendships always perfect?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8841" y="1992155"/>
            <a:ext cx="6369476" cy="89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9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In your books complete the following sentences:</a:t>
            </a:r>
          </a:p>
          <a:p>
            <a:pPr marL="0" indent="0">
              <a:buNone/>
            </a:pPr>
            <a:endParaRPr lang="en-US" sz="5400" dirty="0"/>
          </a:p>
          <a:p>
            <a:pPr marL="914400" indent="-914400">
              <a:buAutoNum type="arabicPeriod"/>
            </a:pPr>
            <a:r>
              <a:rPr lang="en-US" sz="5400" dirty="0" smtClean="0"/>
              <a:t>Friendships are not always…</a:t>
            </a:r>
          </a:p>
          <a:p>
            <a:pPr marL="914400" indent="-914400">
              <a:buAutoNum type="arabicPeriod"/>
            </a:pPr>
            <a:endParaRPr lang="en-US" sz="5400" dirty="0" smtClean="0"/>
          </a:p>
          <a:p>
            <a:pPr marL="914400" indent="-914400">
              <a:buAutoNum type="arabicPeriod"/>
            </a:pPr>
            <a:r>
              <a:rPr lang="en-US" sz="5400" dirty="0" smtClean="0"/>
              <a:t>One way to not put strain on a friendship is…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Are friendships always perfect? 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694" y="2577711"/>
            <a:ext cx="5971892" cy="81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9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Another important aspect of a good friendship is honesty.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 smtClean="0"/>
              <a:t>Honesty means telling a friend the truth even if doing so is difficult.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 smtClean="0"/>
              <a:t>Although, it can be difficult and could initially make a friend upset or angry, in the long run the friend will really appreciate it.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Honesty in friendships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694" y="2577711"/>
            <a:ext cx="5971892" cy="81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“You hear a friend say a mean comment to another person. You are shocked that they said it. Other people around laugh at the mean comment but you don’t find it funny”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 smtClean="0"/>
              <a:t>In your books write down 1 way that you could be honest with your friend in this scenario.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Honesty in friendships - Scenario 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694" y="2577711"/>
            <a:ext cx="5971892" cy="81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9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6596" dirty="0"/>
              <a:t>Take out your </a:t>
            </a:r>
            <a:r>
              <a:rPr lang="en-US" sz="6596" dirty="0" err="1"/>
              <a:t>oracy</a:t>
            </a:r>
            <a:r>
              <a:rPr lang="en-US" sz="6596" dirty="0"/>
              <a:t> </a:t>
            </a:r>
            <a:r>
              <a:rPr lang="en-US" sz="6596" dirty="0" err="1"/>
              <a:t>helpsheet</a:t>
            </a:r>
            <a:r>
              <a:rPr lang="en-US" sz="6596" dirty="0"/>
              <a:t> from your learning wallet.</a:t>
            </a:r>
          </a:p>
          <a:p>
            <a:pPr marL="0" indent="0">
              <a:buNone/>
            </a:pPr>
            <a:endParaRPr lang="en-US" sz="6596" dirty="0"/>
          </a:p>
          <a:p>
            <a:pPr marL="0" indent="0">
              <a:buNone/>
            </a:pPr>
            <a:r>
              <a:rPr lang="en-US" sz="6596" dirty="0"/>
              <a:t>You have 1 minute to </a:t>
            </a:r>
            <a:r>
              <a:rPr lang="en-US" sz="6596" dirty="0" smtClean="0"/>
              <a:t>discuss the following question with the person next to you:</a:t>
            </a:r>
            <a:endParaRPr lang="en-US" sz="6596" dirty="0"/>
          </a:p>
          <a:p>
            <a:pPr marL="0" indent="0">
              <a:buNone/>
            </a:pPr>
            <a:endParaRPr lang="en-US" sz="6596" dirty="0"/>
          </a:p>
          <a:p>
            <a:pPr marL="0" indent="0">
              <a:buNone/>
            </a:pPr>
            <a:r>
              <a:rPr lang="en-US" sz="5999" dirty="0" smtClean="0"/>
              <a:t>“How could a person be honest with a friend in the scenario?”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Be ready to share your discussion with the class.</a:t>
            </a:r>
            <a:endParaRPr lang="en-US" sz="5999" dirty="0"/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80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Are friendships always perfect?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8841" y="1992155"/>
            <a:ext cx="6369476" cy="89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7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dirty="0" smtClean="0"/>
              <a:t>In this scenario an honest friend could:</a:t>
            </a:r>
          </a:p>
          <a:p>
            <a:pPr marL="0" indent="0">
              <a:buNone/>
            </a:pPr>
            <a:endParaRPr lang="en-US" sz="5400" dirty="0"/>
          </a:p>
          <a:p>
            <a:pPr marL="914400" indent="-914400">
              <a:buAutoNum type="arabicPeriod"/>
            </a:pPr>
            <a:r>
              <a:rPr lang="en-US" sz="5400" dirty="0" smtClean="0"/>
              <a:t>Tell their friend privately that they didn’t find it funny</a:t>
            </a:r>
          </a:p>
          <a:p>
            <a:pPr marL="914400" indent="-914400">
              <a:buAutoNum type="arabicPeriod"/>
            </a:pPr>
            <a:r>
              <a:rPr lang="en-US" sz="5400" dirty="0" smtClean="0"/>
              <a:t>Ask the friend how they think the mean comment made the other person feel</a:t>
            </a:r>
          </a:p>
          <a:p>
            <a:pPr marL="914400" indent="-914400">
              <a:buAutoNum type="arabicPeriod"/>
            </a:pPr>
            <a:r>
              <a:rPr lang="en-US" sz="5400" dirty="0" smtClean="0"/>
              <a:t>Ask them why they said the comment. Did they really mean it or were they trying to impress other people?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Honesty in friendships - Scenario 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694" y="2577711"/>
            <a:ext cx="5971892" cy="81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5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“You overhear someone spreading a </a:t>
            </a:r>
            <a:r>
              <a:rPr lang="en-US" sz="5400" dirty="0" err="1" smtClean="0"/>
              <a:t>rumour</a:t>
            </a:r>
            <a:r>
              <a:rPr lang="en-US" sz="5400" dirty="0" smtClean="0"/>
              <a:t> about your friend. You know if they find out about it they will be really upset.”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 smtClean="0"/>
              <a:t>In your books write down how a good friend could be honest in this scenario.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Honesty in friendships - Scenario 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694" y="2577711"/>
            <a:ext cx="5971892" cy="81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9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6596" dirty="0"/>
              <a:t>Take out your </a:t>
            </a:r>
            <a:r>
              <a:rPr lang="en-US" sz="6596" dirty="0" err="1"/>
              <a:t>oracy</a:t>
            </a:r>
            <a:r>
              <a:rPr lang="en-US" sz="6596" dirty="0"/>
              <a:t> </a:t>
            </a:r>
            <a:r>
              <a:rPr lang="en-US" sz="6596" dirty="0" err="1"/>
              <a:t>helpsheet</a:t>
            </a:r>
            <a:r>
              <a:rPr lang="en-US" sz="6596" dirty="0"/>
              <a:t> from your learning wallet.</a:t>
            </a:r>
          </a:p>
          <a:p>
            <a:pPr marL="0" indent="0">
              <a:buNone/>
            </a:pPr>
            <a:endParaRPr lang="en-US" sz="6596" dirty="0"/>
          </a:p>
          <a:p>
            <a:pPr marL="0" indent="0">
              <a:buNone/>
            </a:pPr>
            <a:r>
              <a:rPr lang="en-US" sz="6596" dirty="0"/>
              <a:t>You have 1 minute to </a:t>
            </a:r>
            <a:r>
              <a:rPr lang="en-US" sz="6596" dirty="0" smtClean="0"/>
              <a:t>discuss the following question with the person next to you:</a:t>
            </a:r>
            <a:endParaRPr lang="en-US" sz="6596" dirty="0"/>
          </a:p>
          <a:p>
            <a:pPr marL="0" indent="0">
              <a:buNone/>
            </a:pPr>
            <a:endParaRPr lang="en-US" sz="6596" dirty="0"/>
          </a:p>
          <a:p>
            <a:pPr marL="0" indent="0">
              <a:buNone/>
            </a:pPr>
            <a:r>
              <a:rPr lang="en-US" sz="5999" dirty="0" smtClean="0"/>
              <a:t>“How could a person be honest with a friend in the scenario?”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Be ready to share your discussion with the class.</a:t>
            </a:r>
            <a:endParaRPr lang="en-US" sz="5999" dirty="0"/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80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Are friendships always perfect?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8841" y="1992155"/>
            <a:ext cx="6369476" cy="89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7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921" y="1751456"/>
            <a:ext cx="9312547" cy="93125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3756" y="113912"/>
            <a:ext cx="10742523" cy="212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79">
              <a:defRPr/>
            </a:pPr>
            <a:r>
              <a:rPr lang="en-GB" sz="6596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Relationships: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958523" y="2617111"/>
            <a:ext cx="2384476" cy="1662218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9">
              <a:defRPr/>
            </a:pPr>
            <a:r>
              <a:rPr lang="en-US" sz="2309" dirty="0">
                <a:solidFill>
                  <a:prstClr val="black"/>
                </a:solidFill>
                <a:latin typeface="Comic Sans MS" panose="030F0702030302020204" pitchFamily="66" charset="0"/>
              </a:rPr>
              <a:t>What makes a good friend?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164898" y="2668668"/>
            <a:ext cx="2384476" cy="1662218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9">
              <a:defRPr/>
            </a:pPr>
            <a:r>
              <a:rPr lang="en-US" sz="2309" dirty="0">
                <a:solidFill>
                  <a:prstClr val="black"/>
                </a:solidFill>
                <a:latin typeface="Comic Sans MS" panose="030F0702030302020204" pitchFamily="66" charset="0"/>
              </a:rPr>
              <a:t>What is peer pressure?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371274" y="2626952"/>
            <a:ext cx="2384476" cy="1662218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9">
              <a:defRPr/>
            </a:pPr>
            <a:r>
              <a:rPr lang="en-US" sz="2309" dirty="0">
                <a:solidFill>
                  <a:prstClr val="black"/>
                </a:solidFill>
                <a:latin typeface="Comic Sans MS" panose="030F0702030302020204" pitchFamily="66" charset="0"/>
              </a:rPr>
              <a:t>What is the difference between bullying and banter</a:t>
            </a:r>
            <a:r>
              <a:rPr lang="en-US" sz="2309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?</a:t>
            </a:r>
            <a:endParaRPr lang="en-US" sz="2309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577649" y="2617110"/>
            <a:ext cx="2384476" cy="1662218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9">
              <a:defRPr/>
            </a:pPr>
            <a:r>
              <a:rPr lang="en-US" sz="2309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Are online friendship safe?</a:t>
            </a:r>
            <a:endParaRPr lang="en-US" sz="2309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3888772" y="2649020"/>
            <a:ext cx="2497895" cy="1662218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9">
              <a:defRPr/>
            </a:pPr>
            <a:r>
              <a:rPr lang="en-US" sz="2309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cyberbullying?</a:t>
            </a:r>
            <a:endParaRPr lang="en-US" sz="2309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313314" y="2647343"/>
            <a:ext cx="2384476" cy="1662218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9">
              <a:defRPr/>
            </a:pPr>
            <a:r>
              <a:rPr lang="en-US" sz="2309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</a:t>
            </a:r>
            <a:r>
              <a:rPr lang="en-US" sz="2309" smtClean="0">
                <a:solidFill>
                  <a:prstClr val="black"/>
                </a:solidFill>
                <a:latin typeface="Comic Sans MS" panose="030F0702030302020204" pitchFamily="66" charset="0"/>
              </a:rPr>
              <a:t>are stereotypes</a:t>
            </a:r>
            <a:r>
              <a:rPr lang="en-US" sz="2309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?</a:t>
            </a:r>
            <a:endParaRPr lang="en-US" sz="2309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89376" y="5150655"/>
            <a:ext cx="11171544" cy="5913348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33" tIns="45717" rIns="91433" bIns="4571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199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endParaRPr lang="en-US" sz="3199" b="1" dirty="0">
              <a:solidFill>
                <a:prstClr val="black"/>
              </a:solidFill>
              <a:latin typeface="Comic Sans MS"/>
            </a:endParaRP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199" b="1" dirty="0">
                <a:solidFill>
                  <a:prstClr val="black"/>
                </a:solidFill>
                <a:latin typeface="Comic Sans MS"/>
              </a:rPr>
              <a:t>What makes a good friend</a:t>
            </a: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endParaRPr lang="en-US" sz="3199" b="1" dirty="0">
              <a:solidFill>
                <a:prstClr val="black"/>
              </a:solidFill>
              <a:latin typeface="Comic Sans MS"/>
            </a:endParaRP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199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228589" indent="-228589" defTabSz="914369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199" b="1" dirty="0" smtClean="0">
                <a:solidFill>
                  <a:prstClr val="black"/>
                </a:solidFill>
                <a:latin typeface="Comic Sans MS"/>
              </a:rPr>
              <a:t>Qualities of a good friend</a:t>
            </a:r>
          </a:p>
          <a:p>
            <a:pPr marL="228589" indent="-228589" defTabSz="914369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199" b="1" dirty="0" smtClean="0">
                <a:solidFill>
                  <a:prstClr val="black"/>
                </a:solidFill>
                <a:latin typeface="Comic Sans MS"/>
              </a:rPr>
              <a:t>Why friendship matters</a:t>
            </a:r>
          </a:p>
          <a:p>
            <a:pPr marL="228589" indent="-228589" defTabSz="914369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199" b="1" dirty="0" smtClean="0">
                <a:solidFill>
                  <a:prstClr val="black"/>
                </a:solidFill>
                <a:latin typeface="Comic Sans MS"/>
              </a:rPr>
              <a:t>Are friendships always perfect?</a:t>
            </a:r>
            <a:endParaRPr lang="en-US" sz="3199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1996131" y="5105164"/>
            <a:ext cx="7708329" cy="5913348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33" tIns="45717" rIns="91433" bIns="4571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600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endParaRPr lang="en-US" sz="3600" b="1" dirty="0">
              <a:solidFill>
                <a:prstClr val="black"/>
              </a:solidFill>
              <a:latin typeface="Comic Sans MS"/>
            </a:endParaRP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600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1293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In this scenario an honest friend could:</a:t>
            </a:r>
          </a:p>
          <a:p>
            <a:pPr marL="0" indent="0">
              <a:buNone/>
            </a:pPr>
            <a:endParaRPr lang="en-US" sz="5400" dirty="0"/>
          </a:p>
          <a:p>
            <a:pPr marL="914400" indent="-914400">
              <a:buAutoNum type="arabicPeriod"/>
            </a:pPr>
            <a:r>
              <a:rPr lang="en-US" sz="5400" dirty="0" smtClean="0"/>
              <a:t>Report the </a:t>
            </a:r>
            <a:r>
              <a:rPr lang="en-US" sz="5400" dirty="0" err="1" smtClean="0"/>
              <a:t>rumour</a:t>
            </a:r>
            <a:r>
              <a:rPr lang="en-US" sz="5400" dirty="0" smtClean="0"/>
              <a:t> to a trusted adult so they can do something about it</a:t>
            </a:r>
          </a:p>
          <a:p>
            <a:pPr marL="914400" indent="-914400">
              <a:buAutoNum type="arabicPeriod"/>
            </a:pPr>
            <a:r>
              <a:rPr lang="en-US" sz="5400" dirty="0" smtClean="0"/>
              <a:t>Tell the friend about the </a:t>
            </a:r>
            <a:r>
              <a:rPr lang="en-US" sz="5400" dirty="0" err="1" smtClean="0"/>
              <a:t>rumour</a:t>
            </a:r>
            <a:r>
              <a:rPr lang="en-US" sz="5400" dirty="0" smtClean="0"/>
              <a:t> so they hear it from a friend and not find out another way</a:t>
            </a:r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Honesty in friendships - Scenario 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694" y="2577711"/>
            <a:ext cx="5971892" cy="81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1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dirty="0" smtClean="0"/>
              <a:t>Friendship are a really important part of life. Friendships are one of the most important relationships people make and can last a very long time.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 smtClean="0"/>
              <a:t>How will you make sure you will be a good friend?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 smtClean="0"/>
              <a:t>Write down 3 things in your book that you can do as a good friend this week.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Friendship - reflection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694" y="2577711"/>
            <a:ext cx="5971892" cy="81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dirty="0" smtClean="0"/>
              <a:t>Friendship is “a close relationship between 2 or more people who care about and support each other”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Friendships matter as it provides an opportunity to feel connected and supported by other people than family members.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Friendships improve physical and mental health.</a:t>
            </a:r>
            <a:endParaRPr lang="en-US" sz="6000" dirty="0"/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Tutor Time Recap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694" y="2577711"/>
            <a:ext cx="5971892" cy="81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8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6000" dirty="0" smtClean="0"/>
              <a:t>We are learning this because:</a:t>
            </a:r>
          </a:p>
          <a:p>
            <a:pPr marL="0" indent="0">
              <a:buNone/>
            </a:pPr>
            <a:endParaRPr lang="en-US" sz="6000" dirty="0"/>
          </a:p>
          <a:p>
            <a:pPr marL="1143000" indent="-1143000">
              <a:buAutoNum type="arabicPeriod"/>
            </a:pPr>
            <a:r>
              <a:rPr lang="en-US" sz="6000" dirty="0" smtClean="0"/>
              <a:t>It helps to </a:t>
            </a:r>
            <a:r>
              <a:rPr lang="en-US" sz="6000" b="1" dirty="0" smtClean="0"/>
              <a:t>secure your relationships” </a:t>
            </a:r>
            <a:r>
              <a:rPr lang="en-US" sz="6000" dirty="0" smtClean="0"/>
              <a:t>friendship is an important aspect of life.</a:t>
            </a:r>
          </a:p>
          <a:p>
            <a:pPr marL="1143000" indent="-1143000">
              <a:buAutoNum type="arabicPeriod"/>
            </a:pPr>
            <a:r>
              <a:rPr lang="en-US" sz="6000" b="1" dirty="0" smtClean="0"/>
              <a:t>Individual Liberty</a:t>
            </a:r>
            <a:r>
              <a:rPr lang="en-US" sz="6000" dirty="0" smtClean="0"/>
              <a:t> is a British Value and a good friend will respect who you are as a person and not force you to be someone you are not.</a:t>
            </a:r>
          </a:p>
          <a:p>
            <a:pPr marL="1143000" indent="-1143000">
              <a:buAutoNum type="arabicPeriod"/>
            </a:pPr>
            <a:r>
              <a:rPr lang="en-US" sz="6000" b="1" dirty="0" smtClean="0"/>
              <a:t>Article 15</a:t>
            </a:r>
            <a:r>
              <a:rPr lang="en-US" sz="6000" dirty="0" smtClean="0"/>
              <a:t> of the UN Rights of a Child state children have the right to meet with and choose their own friends</a:t>
            </a:r>
          </a:p>
          <a:p>
            <a:pPr marL="1143000" indent="-1143000">
              <a:buAutoNum type="arabicPeriod"/>
            </a:pPr>
            <a:r>
              <a:rPr lang="en-US" sz="6000" dirty="0" smtClean="0"/>
              <a:t>A good friend will celebrate their differences such as those outlined as </a:t>
            </a:r>
            <a:r>
              <a:rPr lang="en-US" sz="6000" b="1" dirty="0" smtClean="0"/>
              <a:t>protected characteristics</a:t>
            </a:r>
            <a:endParaRPr lang="en-US" sz="6000" dirty="0"/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Tutor Time Recap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0631" t="44400" r="6295" b="36700"/>
          <a:stretch/>
        </p:blipFill>
        <p:spPr>
          <a:xfrm>
            <a:off x="12423709" y="1801640"/>
            <a:ext cx="6048672" cy="1944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49213" t="20601" r="36219" b="59099"/>
          <a:stretch/>
        </p:blipFill>
        <p:spPr>
          <a:xfrm>
            <a:off x="13890421" y="3672287"/>
            <a:ext cx="3101823" cy="24311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13787238" y="6121793"/>
            <a:ext cx="3788217" cy="2367760"/>
            <a:chOff x="3539766" y="641202"/>
            <a:chExt cx="3708683" cy="1638445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100">
                <a:solidFill>
                  <a:srgbClr val="323232"/>
                </a:solidFill>
                <a:latin typeface="Calibri" panose="020F050202020403020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539766" y="765226"/>
              <a:ext cx="3708683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spc="200" dirty="0">
                  <a:solidFill>
                    <a:srgbClr val="FFFFFF"/>
                  </a:solidFill>
                  <a:latin typeface="LondrinaSolid-Black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645563" y="1513898"/>
              <a:ext cx="3294375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spc="200" dirty="0">
                  <a:solidFill>
                    <a:srgbClr val="FFFFFF"/>
                  </a:solidFill>
                  <a:latin typeface="LondrinaSolid-Black"/>
                  <a:sym typeface="LondrinaSolid-Black"/>
                  <a:rtl val="0"/>
                </a:rPr>
                <a:t>of a Child</a:t>
              </a:r>
            </a:p>
          </p:txBody>
        </p:sp>
      </p:grpSp>
      <p:pic>
        <p:nvPicPr>
          <p:cNvPr id="15" name="Picture 14" descr="A diagram of different characteristics&#10;&#10;Description automatically generated with medium confidence">
            <a:extLst>
              <a:ext uri="{FF2B5EF4-FFF2-40B4-BE49-F238E27FC236}">
                <a16:creationId xmlns:a16="http://schemas.microsoft.com/office/drawing/2014/main" id="{78AC1B33-C1D8-7BE4-4E14-8099DB50FD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t="5715" r="44774" b="69518"/>
          <a:stretch/>
        </p:blipFill>
        <p:spPr>
          <a:xfrm>
            <a:off x="13494590" y="8766182"/>
            <a:ext cx="4633962" cy="16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6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A good friend has many characteristics.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A characteristic in this context is a feature or quality of a person.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An example of a characteristic could be:</a:t>
            </a:r>
          </a:p>
          <a:p>
            <a:pPr marL="1143000" indent="-1143000">
              <a:buAutoNum type="arabicPeriod"/>
            </a:pPr>
            <a:r>
              <a:rPr lang="en-US" sz="6000" dirty="0" smtClean="0"/>
              <a:t>Funny</a:t>
            </a:r>
          </a:p>
          <a:p>
            <a:pPr marL="1143000" indent="-1143000">
              <a:buAutoNum type="arabicPeriod"/>
            </a:pPr>
            <a:r>
              <a:rPr lang="en-US" sz="6000" dirty="0" smtClean="0"/>
              <a:t>Kind</a:t>
            </a:r>
            <a:endParaRPr lang="en-US" sz="6000" dirty="0"/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What makes a good friend?</a:t>
            </a:r>
            <a:endParaRPr sz="4000" spc="45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3012" y="2630339"/>
            <a:ext cx="5189997" cy="80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5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In your books draw an outline of a person (like in the picture) or a stick person.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Inside your outline or around the outside of your stick person write as many characteristics of a good friend you can.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What makes a good friend?</a:t>
            </a:r>
            <a:endParaRPr sz="4000" spc="45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3012" y="2630339"/>
            <a:ext cx="5189997" cy="80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1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1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59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In your books, you now need to identify the most important characteristic that you think are important for a good friend.</a:t>
            </a:r>
          </a:p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r>
              <a:rPr lang="en-US" sz="6000" dirty="0" smtClean="0"/>
              <a:t>Complete the sentence:</a:t>
            </a:r>
          </a:p>
          <a:p>
            <a:pPr marL="0" indent="0">
              <a:buNone/>
            </a:pPr>
            <a:r>
              <a:rPr lang="en-US" sz="6000" dirty="0" smtClean="0"/>
              <a:t> </a:t>
            </a:r>
          </a:p>
          <a:p>
            <a:pPr marL="0" indent="0">
              <a:buNone/>
            </a:pPr>
            <a:r>
              <a:rPr lang="en-US" sz="6000" dirty="0" smtClean="0"/>
              <a:t>I think the most important characteristic is…</a:t>
            </a:r>
          </a:p>
          <a:p>
            <a:pPr marL="0" indent="0">
              <a:buNone/>
            </a:pPr>
            <a:r>
              <a:rPr lang="en-US" sz="6000" dirty="0" smtClean="0"/>
              <a:t>The reason I think this is…</a:t>
            </a:r>
            <a:endParaRPr lang="en-US" sz="6000" dirty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What makes a good friend?</a:t>
            </a:r>
            <a:endParaRPr sz="4000" spc="45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3012" y="2630339"/>
            <a:ext cx="5189997" cy="80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5999" dirty="0"/>
              <a:t>Using your </a:t>
            </a:r>
            <a:r>
              <a:rPr lang="en-US" sz="5999" dirty="0" err="1"/>
              <a:t>oracy</a:t>
            </a:r>
            <a:r>
              <a:rPr lang="en-US" sz="5999" dirty="0"/>
              <a:t> </a:t>
            </a:r>
            <a:r>
              <a:rPr lang="en-US" sz="5999" dirty="0" err="1"/>
              <a:t>helpsheet</a:t>
            </a:r>
            <a:r>
              <a:rPr lang="en-US" sz="5999" dirty="0"/>
              <a:t>, discuss with the person next to </a:t>
            </a:r>
            <a:r>
              <a:rPr lang="en-US" sz="5999" dirty="0" smtClean="0"/>
              <a:t>you: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“What was your most important characteristic?”</a:t>
            </a:r>
            <a:endParaRPr lang="en-US" sz="5999" dirty="0"/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/>
              <a:t>Be ready to share your discussion with the class</a:t>
            </a:r>
          </a:p>
          <a:p>
            <a:pPr marL="0" indent="0">
              <a:buNone/>
            </a:pPr>
            <a:endParaRPr lang="en-US" sz="5999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What makes a good friend?</a:t>
            </a:r>
            <a:endParaRPr sz="4000" spc="45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4338" y="1816511"/>
            <a:ext cx="6343346" cy="895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23988f-c488-42c3-82cd-5944801df941">
      <Terms xmlns="http://schemas.microsoft.com/office/infopath/2007/PartnerControls"/>
    </lcf76f155ced4ddcb4097134ff3c332f>
    <TaxCatchAll xmlns="aa278816-03e4-4886-8c06-bbee340b154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E6D389AE74CA48BAB789FD3B0EF217" ma:contentTypeVersion="16" ma:contentTypeDescription="Create a new document." ma:contentTypeScope="" ma:versionID="2b9209dc770627d82a86cd9544522ad1">
  <xsd:schema xmlns:xsd="http://www.w3.org/2001/XMLSchema" xmlns:xs="http://www.w3.org/2001/XMLSchema" xmlns:p="http://schemas.microsoft.com/office/2006/metadata/properties" xmlns:ns2="cf23988f-c488-42c3-82cd-5944801df941" xmlns:ns3="aa278816-03e4-4886-8c06-bbee340b154a" targetNamespace="http://schemas.microsoft.com/office/2006/metadata/properties" ma:root="true" ma:fieldsID="e07caf79529a4949acae1318ea4608a1" ns2:_="" ns3:_="">
    <xsd:import namespace="cf23988f-c488-42c3-82cd-5944801df941"/>
    <xsd:import namespace="aa278816-03e4-4886-8c06-bbee340b15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3988f-c488-42c3-82cd-5944801df9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51b7ed6-eb14-44a7-b4eb-66219415b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78816-03e4-4886-8c06-bbee340b15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f768f7c-9ead-4887-a14a-401757815230}" ma:internalName="TaxCatchAll" ma:showField="CatchAllData" ma:web="aa278816-03e4-4886-8c06-bbee340b15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2F18CE-0664-4747-9A36-DB6272ADADB8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cf23988f-c488-42c3-82cd-5944801df941"/>
    <ds:schemaRef ds:uri="http://purl.org/dc/elements/1.1/"/>
    <ds:schemaRef ds:uri="http://schemas.microsoft.com/office/infopath/2007/PartnerControls"/>
    <ds:schemaRef ds:uri="aa278816-03e4-4886-8c06-bbee340b154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2D7F81D-E11B-4FAC-BEDD-7BD5D47E03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5426F0-862F-4E9B-A3B4-15963F4F7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3988f-c488-42c3-82cd-5944801df941"/>
    <ds:schemaRef ds:uri="aa278816-03e4-4886-8c06-bbee340b1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- Pupils, Parents and Visitors</Template>
  <TotalTime>3766</TotalTime>
  <Words>1689</Words>
  <Application>Microsoft Office PowerPoint</Application>
  <PresentationFormat>Custom</PresentationFormat>
  <Paragraphs>223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Calibri</vt:lpstr>
      <vt:lpstr>Calibri Light</vt:lpstr>
      <vt:lpstr>Comic Sans MS</vt:lpstr>
      <vt:lpstr>Franklin Gothic Book</vt:lpstr>
      <vt:lpstr>Lato</vt:lpstr>
      <vt:lpstr>LondrinaSolid-Black</vt:lpstr>
      <vt:lpstr>Office Theme</vt:lpstr>
      <vt:lpstr>4_Office Theme</vt:lpstr>
      <vt:lpstr>1_Office Theme</vt:lpstr>
      <vt:lpstr>6_Office Theme</vt:lpstr>
      <vt:lpstr>7_Office Theme</vt:lpstr>
      <vt:lpstr>2_Office Theme</vt:lpstr>
      <vt:lpstr>PowerPoint Presentation</vt:lpstr>
      <vt:lpstr>PowerPoint Presentation</vt:lpstr>
      <vt:lpstr>PowerPoint Presentation</vt:lpstr>
      <vt:lpstr>Tutor Time Recap</vt:lpstr>
      <vt:lpstr>Tutor Time Recap</vt:lpstr>
      <vt:lpstr>What makes a good friend?</vt:lpstr>
      <vt:lpstr>What makes a good friend?</vt:lpstr>
      <vt:lpstr>What makes a good friend?</vt:lpstr>
      <vt:lpstr>What makes a good friend?</vt:lpstr>
      <vt:lpstr>Why friendship matter</vt:lpstr>
      <vt:lpstr>Why friendship matter</vt:lpstr>
      <vt:lpstr>Why friendship matter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Are friendships always perfect?</vt:lpstr>
      <vt:lpstr>Are friendships always perfect?</vt:lpstr>
      <vt:lpstr>Are friendships always perfect? - Scenario</vt:lpstr>
      <vt:lpstr>Are friendships always perfect? - Scenario</vt:lpstr>
      <vt:lpstr>Are friendships always perfect?</vt:lpstr>
      <vt:lpstr>Are friendships always perfect? </vt:lpstr>
      <vt:lpstr>Honesty in friendships</vt:lpstr>
      <vt:lpstr>Honesty in friendships - Scenario </vt:lpstr>
      <vt:lpstr>Are friendships always perfect?</vt:lpstr>
      <vt:lpstr>Honesty in friendships - Scenario </vt:lpstr>
      <vt:lpstr>Honesty in friendships - Scenario </vt:lpstr>
      <vt:lpstr>Are friendships always perfect?</vt:lpstr>
      <vt:lpstr>Honesty in friendships - Scenario </vt:lpstr>
      <vt:lpstr>Friendship - reflection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Here’s a Bold Headline.</dc:title>
  <dc:creator>Ryan Stewart</dc:creator>
  <cp:lastModifiedBy>Ryan Stewart</cp:lastModifiedBy>
  <cp:revision>171</cp:revision>
  <cp:lastPrinted>2024-09-26T14:53:48Z</cp:lastPrinted>
  <dcterms:created xsi:type="dcterms:W3CDTF">2023-01-12T15:04:44Z</dcterms:created>
  <dcterms:modified xsi:type="dcterms:W3CDTF">2025-04-14T09:37:33Z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0x010100FFE6D389AE74CA48BAB789FD3B0EF217</vt:lpwstr>
  </property>
  <property fmtid="{D5CDD505-2E9C-101B-9397-08002B2CF9AE}" pid="3" name="_MarkAsFinal">
    <vt:bool>true</vt:bool>
  </property>
</Properties>
</file>