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4"/>
    <p:sldMasterId id="2147483782" r:id="rId5"/>
    <p:sldMasterId id="2147483794" r:id="rId6"/>
    <p:sldMasterId id="2147483806" r:id="rId7"/>
    <p:sldMasterId id="2147483818" r:id="rId8"/>
    <p:sldMasterId id="2147483830" r:id="rId9"/>
    <p:sldMasterId id="2147483854" r:id="rId10"/>
  </p:sldMasterIdLst>
  <p:notesMasterIdLst>
    <p:notesMasterId r:id="rId47"/>
  </p:notesMasterIdLst>
  <p:handoutMasterIdLst>
    <p:handoutMasterId r:id="rId48"/>
  </p:handoutMasterIdLst>
  <p:sldIdLst>
    <p:sldId id="332" r:id="rId11"/>
    <p:sldId id="333" r:id="rId12"/>
    <p:sldId id="334" r:id="rId13"/>
    <p:sldId id="335" r:id="rId14"/>
    <p:sldId id="372" r:id="rId15"/>
    <p:sldId id="408" r:id="rId16"/>
    <p:sldId id="409" r:id="rId17"/>
    <p:sldId id="410" r:id="rId18"/>
    <p:sldId id="411" r:id="rId19"/>
    <p:sldId id="412" r:id="rId20"/>
    <p:sldId id="413" r:id="rId21"/>
    <p:sldId id="323" r:id="rId22"/>
    <p:sldId id="324" r:id="rId23"/>
    <p:sldId id="414" r:id="rId24"/>
    <p:sldId id="415" r:id="rId25"/>
    <p:sldId id="416" r:id="rId26"/>
    <p:sldId id="417" r:id="rId27"/>
    <p:sldId id="418" r:id="rId28"/>
    <p:sldId id="419" r:id="rId29"/>
    <p:sldId id="420" r:id="rId30"/>
    <p:sldId id="421" r:id="rId31"/>
    <p:sldId id="422" r:id="rId32"/>
    <p:sldId id="423" r:id="rId33"/>
    <p:sldId id="424" r:id="rId34"/>
    <p:sldId id="425" r:id="rId35"/>
    <p:sldId id="426" r:id="rId36"/>
    <p:sldId id="428" r:id="rId37"/>
    <p:sldId id="427" r:id="rId38"/>
    <p:sldId id="429" r:id="rId39"/>
    <p:sldId id="430" r:id="rId40"/>
    <p:sldId id="431" r:id="rId41"/>
    <p:sldId id="432" r:id="rId42"/>
    <p:sldId id="433" r:id="rId43"/>
    <p:sldId id="434" r:id="rId44"/>
    <p:sldId id="405" r:id="rId45"/>
    <p:sldId id="355" r:id="rId46"/>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ewE/p2uK67tY6iJrR72KQ==" hashData="1nRxZXPJOtC03ZSa3C9WpVqSdR/fZAlq+sdQ+EpN5YyXoFIowFJJaYwtOXMWKiZ6wG+m/mAQIhNs0B/9vUQLuw=="/>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810"/>
  </p:normalViewPr>
  <p:slideViewPr>
    <p:cSldViewPr>
      <p:cViewPr varScale="1">
        <p:scale>
          <a:sx n="69" d="100"/>
          <a:sy n="69" d="100"/>
        </p:scale>
        <p:origin x="360"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Date Placeholder 2"/>
          <p:cNvSpPr>
            <a:spLocks noGrp="1"/>
          </p:cNvSpPr>
          <p:nvPr>
            <p:ph type="dt" sz="quarter" idx="1"/>
          </p:nvPr>
        </p:nvSpPr>
        <p:spPr>
          <a:xfrm>
            <a:off x="5622535" y="0"/>
            <a:ext cx="4301752" cy="340647"/>
          </a:xfrm>
          <a:prstGeom prst="rect">
            <a:avLst/>
          </a:prstGeom>
        </p:spPr>
        <p:txBody>
          <a:bodyPr vert="horz" lIns="48674" tIns="24337" rIns="48674" bIns="24337" rtlCol="0"/>
          <a:lstStyle>
            <a:lvl1pPr algn="r">
              <a:defRPr sz="600"/>
            </a:lvl1pPr>
          </a:lstStyle>
          <a:p>
            <a:fld id="{FE4794BF-FAC2-40C9-9B05-D2AA730E6474}" type="datetimeFigureOut">
              <a:rPr lang="en-GB" smtClean="0"/>
              <a:t>11/10/2024</a:t>
            </a:fld>
            <a:endParaRPr lang="en-GB"/>
          </a:p>
        </p:txBody>
      </p:sp>
      <p:sp>
        <p:nvSpPr>
          <p:cNvPr id="4" name="Footer Placeholder 3"/>
          <p:cNvSpPr>
            <a:spLocks noGrp="1"/>
          </p:cNvSpPr>
          <p:nvPr>
            <p:ph type="ftr" sz="quarter" idx="2"/>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5" name="Slide Number Placeholder 4"/>
          <p:cNvSpPr>
            <a:spLocks noGrp="1"/>
          </p:cNvSpPr>
          <p:nvPr>
            <p:ph type="sldNum" sz="quarter" idx="3"/>
          </p:nvPr>
        </p:nvSpPr>
        <p:spPr>
          <a:xfrm>
            <a:off x="5622535" y="6457028"/>
            <a:ext cx="4301752" cy="340647"/>
          </a:xfrm>
          <a:prstGeom prst="rect">
            <a:avLst/>
          </a:prstGeom>
        </p:spPr>
        <p:txBody>
          <a:bodyPr vert="horz" lIns="48674" tIns="24337" rIns="48674" bIns="24337" rtlCol="0" anchor="b"/>
          <a:lstStyle>
            <a:lvl1pPr algn="r">
              <a:defRPr sz="600"/>
            </a:lvl1pPr>
          </a:lstStyle>
          <a:p>
            <a:fld id="{13B0013D-96C2-4CA4-9AB5-E214CC957E0E}" type="slidenum">
              <a:rPr lang="en-GB" smtClean="0"/>
              <a:t>‹#›</a:t>
            </a:fld>
            <a:endParaRPr lang="en-GB"/>
          </a:p>
        </p:txBody>
      </p:sp>
    </p:spTree>
    <p:extLst>
      <p:ext uri="{BB962C8B-B14F-4D97-AF65-F5344CB8AC3E}">
        <p14:creationId xmlns:p14="http://schemas.microsoft.com/office/powerpoint/2010/main" val="368250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10/11/2024</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https://www.youtube.com/watch?v=eaeIOvmjfVQ</a:t>
            </a:r>
            <a:r>
              <a:rPr lang="en-GB" baseline="0" dirty="0" smtClean="0"/>
              <a:t>   watch from the start until 1.43</a:t>
            </a:r>
            <a:endParaRPr lang="en-GB" dirty="0" smtClean="0"/>
          </a:p>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10</a:t>
            </a:fld>
            <a:endParaRPr lang="en-US"/>
          </a:p>
        </p:txBody>
      </p:sp>
    </p:spTree>
    <p:extLst>
      <p:ext uri="{BB962C8B-B14F-4D97-AF65-F5344CB8AC3E}">
        <p14:creationId xmlns:p14="http://schemas.microsoft.com/office/powerpoint/2010/main" val="3460098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93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76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6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23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3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02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3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8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53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9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89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975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272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518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237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56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62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82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82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149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41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026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495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12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829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47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929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941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989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059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343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123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8687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1209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929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50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3791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2274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5926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487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694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7939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7261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420482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09282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30019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8416624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23690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508276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603486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803965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530851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357677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1656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10/11/2024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63894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472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22323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86784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69573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8.xml"/><Relationship Id="rId1" Type="http://schemas.openxmlformats.org/officeDocument/2006/relationships/video" Target="https://www.youtube.com/embed/eaeIOvmjfVQ?si=-Xaz7YQbl3obDfxC&amp;start=0&amp;end=103" TargetMode="Externa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917407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6059122" y="3350419"/>
            <a:ext cx="4069370" cy="4953488"/>
          </a:xfrm>
        </p:spPr>
        <p:txBody>
          <a:bodyPr>
            <a:normAutofit fontScale="92500" lnSpcReduction="20000"/>
          </a:bodyPr>
          <a:lstStyle/>
          <a:p>
            <a:pPr marL="0" indent="0">
              <a:buNone/>
            </a:pPr>
            <a:r>
              <a:rPr lang="en-US" sz="5400" dirty="0" smtClean="0"/>
              <a:t>While watching the video write down at least 2 benefits of getting enough sleep every night.</a:t>
            </a: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Benefits of sleep</a:t>
            </a:r>
            <a:endParaRPr sz="4000" spc="45" dirty="0"/>
          </a:p>
        </p:txBody>
      </p:sp>
      <p:pic>
        <p:nvPicPr>
          <p:cNvPr id="2" name="eaeIOvmjfVQ"/>
          <p:cNvPicPr>
            <a:picLocks noRot="1" noChangeAspect="1"/>
          </p:cNvPicPr>
          <p:nvPr>
            <a:videoFile r:link="rId1"/>
          </p:nvPr>
        </p:nvPicPr>
        <p:blipFill>
          <a:blip r:embed="rId6"/>
          <a:stretch>
            <a:fillRect/>
          </a:stretch>
        </p:blipFill>
        <p:spPr>
          <a:xfrm>
            <a:off x="74268" y="2021618"/>
            <a:ext cx="15931821" cy="8961649"/>
          </a:xfrm>
          <a:prstGeom prst="rect">
            <a:avLst/>
          </a:prstGeom>
        </p:spPr>
      </p:pic>
    </p:spTree>
    <p:extLst>
      <p:ext uri="{BB962C8B-B14F-4D97-AF65-F5344CB8AC3E}">
        <p14:creationId xmlns:p14="http://schemas.microsoft.com/office/powerpoint/2010/main" val="3294750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57707" y="1997331"/>
            <a:ext cx="9685994" cy="9609473"/>
          </a:xfrm>
        </p:spPr>
        <p:txBody>
          <a:bodyPr>
            <a:normAutofit fontScale="92500" lnSpcReduction="10000"/>
          </a:bodyPr>
          <a:lstStyle/>
          <a:p>
            <a:pPr marL="0" indent="0">
              <a:buNone/>
            </a:pPr>
            <a:r>
              <a:rPr lang="en-US" sz="5400" dirty="0" smtClean="0"/>
              <a:t>The benefits of getting enough sleep are:</a:t>
            </a:r>
          </a:p>
          <a:p>
            <a:pPr marL="0" indent="0">
              <a:buNone/>
            </a:pPr>
            <a:endParaRPr lang="en-US" sz="5400" dirty="0"/>
          </a:p>
          <a:p>
            <a:pPr>
              <a:buFontTx/>
              <a:buChar char="-"/>
            </a:pPr>
            <a:r>
              <a:rPr lang="en-US" sz="5400" dirty="0" smtClean="0"/>
              <a:t>Better long term memory = better grades</a:t>
            </a:r>
          </a:p>
          <a:p>
            <a:pPr>
              <a:buFontTx/>
              <a:buChar char="-"/>
            </a:pPr>
            <a:r>
              <a:rPr lang="en-US" sz="5400" dirty="0" smtClean="0"/>
              <a:t>Better mood</a:t>
            </a:r>
          </a:p>
          <a:p>
            <a:pPr>
              <a:buFontTx/>
              <a:buChar char="-"/>
            </a:pPr>
            <a:r>
              <a:rPr lang="en-US" sz="5400" dirty="0" smtClean="0"/>
              <a:t>Less stress</a:t>
            </a:r>
          </a:p>
          <a:p>
            <a:pPr>
              <a:buFontTx/>
              <a:buChar char="-"/>
            </a:pPr>
            <a:r>
              <a:rPr lang="en-US" sz="5400" dirty="0" smtClean="0"/>
              <a:t>More energy</a:t>
            </a:r>
          </a:p>
          <a:p>
            <a:pPr>
              <a:buFontTx/>
              <a:buChar char="-"/>
            </a:pPr>
            <a:r>
              <a:rPr lang="en-US" sz="5400" dirty="0" smtClean="0"/>
              <a:t>Better immune system to fight against illness</a:t>
            </a:r>
          </a:p>
          <a:p>
            <a:pPr>
              <a:buFontTx/>
              <a:buChar char="-"/>
            </a:pPr>
            <a:r>
              <a:rPr lang="en-US" sz="5400" dirty="0" smtClean="0"/>
              <a:t>Make better food choices</a:t>
            </a:r>
          </a:p>
          <a:p>
            <a:pPr>
              <a:buFontTx/>
              <a:buChar char="-"/>
            </a:pPr>
            <a:r>
              <a:rPr lang="en-US" sz="5400" dirty="0" smtClean="0"/>
              <a:t>Better athletic ability</a:t>
            </a: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Benefits of getting enough sleep?</a:t>
            </a:r>
            <a:endParaRPr sz="4000" spc="45" dirty="0"/>
          </a:p>
        </p:txBody>
      </p:sp>
      <p:sp>
        <p:nvSpPr>
          <p:cNvPr id="9" name="Content Placeholder 2"/>
          <p:cNvSpPr txBox="1">
            <a:spLocks/>
          </p:cNvSpPr>
          <p:nvPr/>
        </p:nvSpPr>
        <p:spPr>
          <a:xfrm>
            <a:off x="11348194" y="1742397"/>
            <a:ext cx="8749492" cy="9609473"/>
          </a:xfrm>
          <a:prstGeom prst="rect">
            <a:avLst/>
          </a:prstGeom>
        </p:spPr>
        <p:txBody>
          <a:bodyPr vert="horz" lIns="91440" tIns="45720" rIns="91440" bIns="45720" rtlCol="0">
            <a:normAutofit fontScale="925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5400" b="1" dirty="0" smtClean="0"/>
              <a:t>Task</a:t>
            </a:r>
          </a:p>
          <a:p>
            <a:pPr marL="0" indent="0" algn="ctr">
              <a:buFont typeface="Arial" panose="020B0604020202020204" pitchFamily="34" charset="0"/>
              <a:buNone/>
            </a:pPr>
            <a:endParaRPr lang="en-US" sz="5400" dirty="0"/>
          </a:p>
          <a:p>
            <a:pPr marL="0" indent="0">
              <a:buFont typeface="Arial" panose="020B0604020202020204" pitchFamily="34" charset="0"/>
              <a:buNone/>
            </a:pPr>
            <a:r>
              <a:rPr lang="en-US" sz="5400" b="1" dirty="0" smtClean="0"/>
              <a:t>Think – </a:t>
            </a:r>
            <a:r>
              <a:rPr lang="en-US" sz="5400" dirty="0" smtClean="0"/>
              <a:t>in your book write out your top 3 benefits.</a:t>
            </a:r>
          </a:p>
          <a:p>
            <a:pPr marL="0" indent="0">
              <a:buFont typeface="Arial" panose="020B0604020202020204" pitchFamily="34" charset="0"/>
              <a:buNone/>
            </a:pPr>
            <a:endParaRPr lang="en-US" sz="5400" b="1" dirty="0"/>
          </a:p>
          <a:p>
            <a:pPr marL="0" indent="0">
              <a:buFont typeface="Arial" panose="020B0604020202020204" pitchFamily="34" charset="0"/>
              <a:buNone/>
            </a:pPr>
            <a:r>
              <a:rPr lang="en-US" sz="5400" b="1" dirty="0" smtClean="0"/>
              <a:t>Pair – </a:t>
            </a:r>
            <a:r>
              <a:rPr lang="en-US" sz="5400" dirty="0" smtClean="0"/>
              <a:t>share your top 3 benefits with the person next to you and your reasons why. </a:t>
            </a:r>
          </a:p>
          <a:p>
            <a:pPr marL="0" indent="0">
              <a:buFont typeface="Arial" panose="020B0604020202020204" pitchFamily="34" charset="0"/>
              <a:buNone/>
            </a:pPr>
            <a:endParaRPr lang="en-US" sz="5400" b="1" dirty="0"/>
          </a:p>
          <a:p>
            <a:pPr marL="0" indent="0">
              <a:buFont typeface="Arial" panose="020B0604020202020204" pitchFamily="34" charset="0"/>
              <a:buNone/>
            </a:pPr>
            <a:r>
              <a:rPr lang="en-US" sz="5400" b="1" dirty="0" smtClean="0"/>
              <a:t>Share</a:t>
            </a:r>
            <a:r>
              <a:rPr lang="en-US" sz="5400" dirty="0" smtClean="0"/>
              <a:t> – be ready to share your partners order. This means you should be listening to them</a:t>
            </a:r>
            <a:endParaRPr lang="en-US" sz="5400" b="1" dirty="0"/>
          </a:p>
        </p:txBody>
      </p:sp>
    </p:spTree>
    <p:extLst>
      <p:ext uri="{BB962C8B-B14F-4D97-AF65-F5344CB8AC3E}">
        <p14:creationId xmlns:p14="http://schemas.microsoft.com/office/powerpoint/2010/main" val="147211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“Young people need 9-10 hours of sleep per night”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367475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“Most young people get enough sleep per night”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False – only 3% of young people get enough sleep per night</a:t>
            </a:r>
          </a:p>
        </p:txBody>
      </p:sp>
    </p:spTree>
    <p:extLst>
      <p:ext uri="{BB962C8B-B14F-4D97-AF65-F5344CB8AC3E}">
        <p14:creationId xmlns:p14="http://schemas.microsoft.com/office/powerpoint/2010/main" val="94967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“Getting enough sleep will improve your grades at school”</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166010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“People who are tired make poor food choices”</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284449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“Getting enough sleep helps prevent illness”</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31520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“Getting enough sleep makes people grumpy”</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False</a:t>
            </a:r>
          </a:p>
        </p:txBody>
      </p:sp>
    </p:spTree>
    <p:extLst>
      <p:ext uri="{BB962C8B-B14F-4D97-AF65-F5344CB8AC3E}">
        <p14:creationId xmlns:p14="http://schemas.microsoft.com/office/powerpoint/2010/main" val="135754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57707" y="1997331"/>
            <a:ext cx="9685994" cy="9609473"/>
          </a:xfrm>
        </p:spPr>
        <p:txBody>
          <a:bodyPr>
            <a:normAutofit/>
          </a:bodyPr>
          <a:lstStyle/>
          <a:p>
            <a:pPr marL="0" indent="0">
              <a:buNone/>
            </a:pPr>
            <a:r>
              <a:rPr lang="en-US" sz="5400" dirty="0" smtClean="0"/>
              <a:t>If a person is not getting enough sleep, they can use the BED principle to increase their amount of sleep.</a:t>
            </a:r>
          </a:p>
          <a:p>
            <a:pPr marL="0" indent="0">
              <a:buNone/>
            </a:pPr>
            <a:endParaRPr lang="en-US" sz="5400" dirty="0"/>
          </a:p>
          <a:p>
            <a:pPr marL="0" indent="0">
              <a:buNone/>
            </a:pPr>
            <a:r>
              <a:rPr lang="en-US" sz="5400" dirty="0" smtClean="0"/>
              <a:t>BED stands for:</a:t>
            </a:r>
          </a:p>
          <a:p>
            <a:pPr marL="0" indent="0">
              <a:buNone/>
            </a:pPr>
            <a:r>
              <a:rPr lang="en-US" sz="5400" b="1" dirty="0" smtClean="0"/>
              <a:t>B</a:t>
            </a:r>
            <a:r>
              <a:rPr lang="en-US" sz="5400" dirty="0" smtClean="0"/>
              <a:t> – bedtime routine</a:t>
            </a:r>
          </a:p>
          <a:p>
            <a:pPr marL="0" indent="0">
              <a:buNone/>
            </a:pPr>
            <a:r>
              <a:rPr lang="en-US" sz="5400" b="1" dirty="0" smtClean="0"/>
              <a:t>E</a:t>
            </a:r>
            <a:r>
              <a:rPr lang="en-US" sz="5400" dirty="0" smtClean="0"/>
              <a:t> – bedroom environment</a:t>
            </a:r>
          </a:p>
          <a:p>
            <a:pPr marL="0" indent="0">
              <a:buNone/>
            </a:pPr>
            <a:r>
              <a:rPr lang="en-US" sz="5400" b="1" dirty="0" smtClean="0"/>
              <a:t>D</a:t>
            </a:r>
            <a:r>
              <a:rPr lang="en-US" sz="5400" dirty="0" smtClean="0"/>
              <a:t> – daytime routine</a:t>
            </a: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Tips for getting enough sleep</a:t>
            </a:r>
            <a:endParaRPr sz="4000" spc="45" dirty="0"/>
          </a:p>
        </p:txBody>
      </p:sp>
      <p:pic>
        <p:nvPicPr>
          <p:cNvPr id="5" name="Picture 4"/>
          <p:cNvPicPr>
            <a:picLocks noChangeAspect="1"/>
          </p:cNvPicPr>
          <p:nvPr/>
        </p:nvPicPr>
        <p:blipFill>
          <a:blip r:embed="rId4"/>
          <a:stretch>
            <a:fillRect/>
          </a:stretch>
        </p:blipFill>
        <p:spPr>
          <a:xfrm>
            <a:off x="12838989" y="2398540"/>
            <a:ext cx="5832648" cy="8125417"/>
          </a:xfrm>
          <a:prstGeom prst="rect">
            <a:avLst/>
          </a:prstGeom>
        </p:spPr>
      </p:pic>
    </p:spTree>
    <p:extLst>
      <p:ext uri="{BB962C8B-B14F-4D97-AF65-F5344CB8AC3E}">
        <p14:creationId xmlns:p14="http://schemas.microsoft.com/office/powerpoint/2010/main" val="400984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4617"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1507864" rtl="0" eaLnBrk="1" fontAlgn="auto" latinLnBrk="0" hangingPunct="1">
                  <a:lnSpc>
                    <a:spcPct val="100000"/>
                  </a:lnSpc>
                  <a:spcBef>
                    <a:spcPts val="0"/>
                  </a:spcBef>
                  <a:spcAft>
                    <a:spcPts val="0"/>
                  </a:spcAft>
                  <a:buClrTx/>
                  <a:buSzTx/>
                  <a:buFontTx/>
                  <a:buNone/>
                  <a:tabLst/>
                  <a:defRPr/>
                </a:pPr>
                <a:t>11 October 2024</a:t>
              </a:fld>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5800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a:t>
              </a:r>
              <a:r>
                <a:rPr lang="en-US" sz="4617" b="1" kern="0" noProof="0" dirty="0" smtClean="0">
                  <a:solidFill>
                    <a:prstClr val="black"/>
                  </a:solidFill>
                  <a:latin typeface="Franklin Gothic Book" panose="020B0503020102020204" pitchFamily="34" charset="0"/>
                </a:rPr>
                <a:t>importance of sleep</a:t>
              </a:r>
              <a:endParaRPr kumimoji="0" lang="en-US" sz="4617"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637097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following </a:t>
            </a:r>
            <a:r>
              <a:rPr kumimoji="0" lang="en-US" sz="4400" b="1" i="0" u="none" strike="noStrike" kern="1200" cap="none" spc="0" normalizeH="0" baseline="0" noProof="0" dirty="0" smtClean="0">
                <a:ln>
                  <a:noFill/>
                </a:ln>
                <a:solidFill>
                  <a:prstClr val="black"/>
                </a:solidFill>
                <a:effectLst/>
                <a:uLnTx/>
                <a:uFillTx/>
                <a:latin typeface="Franklin Gothic Book" panose="020B0503020102020204" pitchFamily="34" charset="0"/>
                <a:ea typeface="+mn-ea"/>
                <a:cs typeface="+mn-cs"/>
              </a:rPr>
              <a:t>questions:</a:t>
            </a: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lvl="0" indent="-753923" defTabSz="1507864">
              <a:buFont typeface="+mj-lt"/>
              <a:buAutoNum type="arabicPeriod"/>
              <a:defRPr/>
            </a:pPr>
            <a:r>
              <a:rPr kumimoji="0" lang="en-US" sz="4400" b="1" i="0" u="none" strike="noStrike" kern="1200" cap="none" spc="0" normalizeH="0" baseline="0" noProof="0" dirty="0" smtClean="0">
                <a:ln>
                  <a:noFill/>
                </a:ln>
                <a:solidFill>
                  <a:prstClr val="black"/>
                </a:solidFill>
                <a:effectLst/>
                <a:uLnTx/>
                <a:uFillTx/>
                <a:latin typeface="Franklin Gothic Book" panose="020B0503020102020204" pitchFamily="34" charset="0"/>
              </a:rPr>
              <a:t>Name 2 food groups</a:t>
            </a:r>
            <a:endParaRPr lang="en-US" sz="4400" b="1" dirty="0" smtClean="0">
              <a:solidFill>
                <a:prstClr val="black"/>
              </a:solidFill>
              <a:latin typeface="Franklin Gothic Book" panose="020B0503020102020204" pitchFamily="34" charset="0"/>
            </a:endParaRPr>
          </a:p>
          <a:p>
            <a:pPr marL="1211123" lvl="1" indent="-753923" defTabSz="1507864">
              <a:buFont typeface="+mj-lt"/>
              <a:buAutoNum type="arabicPeriod"/>
              <a:defRPr/>
            </a:pPr>
            <a:endParaRPr lang="en-US" sz="4400"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4400" b="1" dirty="0" smtClean="0">
                <a:solidFill>
                  <a:prstClr val="black"/>
                </a:solidFill>
                <a:latin typeface="Franklin Gothic Book" panose="020B0503020102020204" pitchFamily="34" charset="0"/>
              </a:rPr>
              <a:t>Why should a person not cross in between parked cars</a:t>
            </a:r>
          </a:p>
          <a:p>
            <a:pPr marL="753923" indent="-753923" defTabSz="1507864">
              <a:buFont typeface="+mj-lt"/>
              <a:buAutoNum type="arabicPeriod"/>
              <a:defRPr/>
            </a:pPr>
            <a:endParaRPr lang="en-US" sz="4400"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4400" b="1" dirty="0" smtClean="0">
                <a:solidFill>
                  <a:prstClr val="black"/>
                </a:solidFill>
                <a:latin typeface="Franklin Gothic Book" panose="020B0503020102020204" pitchFamily="34" charset="0"/>
              </a:rPr>
              <a:t>What is the difference between helpful and unhelpful thinking</a:t>
            </a:r>
            <a:endParaRPr lang="en-US" sz="4400" b="1" dirty="0">
              <a:solidFill>
                <a:prstClr val="black"/>
              </a:solidFill>
              <a:latin typeface="Franklin Gothic Book" panose="020B0503020102020204" pitchFamily="34" charset="0"/>
            </a:endParaRPr>
          </a:p>
          <a:p>
            <a:pPr marR="0" lvl="0" algn="l" defTabSz="1507864" rtl="0" eaLnBrk="1" fontAlgn="auto" latinLnBrk="0" hangingPunct="1">
              <a:lnSpc>
                <a:spcPct val="100000"/>
              </a:lnSpc>
              <a:spcBef>
                <a:spcPts val="0"/>
              </a:spcBef>
              <a:spcAft>
                <a:spcPts val="0"/>
              </a:spcAft>
              <a:buClrTx/>
              <a:buSzTx/>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92417" y="1907166"/>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GB" sz="2970"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
        <p:nvSpPr>
          <p:cNvPr id="34" name="Rectangle 33"/>
          <p:cNvSpPr/>
          <p:nvPr/>
        </p:nvSpPr>
        <p:spPr>
          <a:xfrm>
            <a:off x="940208" y="5955396"/>
            <a:ext cx="17214718" cy="16661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600" b="1" kern="0" dirty="0" smtClean="0">
                <a:solidFill>
                  <a:prstClr val="white"/>
                </a:solidFill>
                <a:latin typeface="Calibri" panose="020F0502020204030204"/>
              </a:rPr>
              <a:t>Fruit and vegetables, protein, diary (and alternatives), oils and spreads, carbohydrates</a:t>
            </a:r>
            <a:endParaRPr lang="en-GB" sz="3600" b="1" kern="0" dirty="0">
              <a:solidFill>
                <a:prstClr val="white"/>
              </a:solidFill>
              <a:latin typeface="Calibri" panose="020F0502020204030204"/>
            </a:endParaRPr>
          </a:p>
        </p:txBody>
      </p:sp>
      <p:sp>
        <p:nvSpPr>
          <p:cNvPr id="35" name="Rectangle 34"/>
          <p:cNvSpPr/>
          <p:nvPr/>
        </p:nvSpPr>
        <p:spPr>
          <a:xfrm>
            <a:off x="942877" y="7452102"/>
            <a:ext cx="17214718" cy="16661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600" b="1" kern="0" dirty="0" smtClean="0">
                <a:solidFill>
                  <a:prstClr val="white"/>
                </a:solidFill>
                <a:latin typeface="Calibri" panose="020F0502020204030204"/>
              </a:rPr>
              <a:t>It is more difficult to see and drivers can also not see them</a:t>
            </a:r>
            <a:endParaRPr lang="en-GB" sz="3600" b="1" kern="0" dirty="0">
              <a:solidFill>
                <a:prstClr val="white"/>
              </a:solidFill>
              <a:latin typeface="Calibri" panose="020F0502020204030204"/>
            </a:endParaRPr>
          </a:p>
        </p:txBody>
      </p:sp>
      <p:sp>
        <p:nvSpPr>
          <p:cNvPr id="36" name="Rectangle 35"/>
          <p:cNvSpPr/>
          <p:nvPr/>
        </p:nvSpPr>
        <p:spPr>
          <a:xfrm>
            <a:off x="940208" y="9077952"/>
            <a:ext cx="17214718" cy="208712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Helpful thinking is thinking positively to overcome a challenge whereas unhelpful thinking is negative and can stop a challenge being overcome</a:t>
            </a:r>
            <a:endParaRPr lang="en-GB" sz="3200" b="1" kern="0" dirty="0">
              <a:solidFill>
                <a:prstClr val="white"/>
              </a:solidFill>
              <a:latin typeface="Calibri" panose="020F0502020204030204"/>
            </a:endParaRPr>
          </a:p>
        </p:txBody>
      </p:sp>
    </p:spTree>
    <p:extLst>
      <p:ext uri="{BB962C8B-B14F-4D97-AF65-F5344CB8AC3E}">
        <p14:creationId xmlns:p14="http://schemas.microsoft.com/office/powerpoint/2010/main" val="55234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57707" y="1997331"/>
            <a:ext cx="9685994" cy="9609473"/>
          </a:xfrm>
        </p:spPr>
        <p:txBody>
          <a:bodyPr>
            <a:normAutofit/>
          </a:bodyPr>
          <a:lstStyle/>
          <a:p>
            <a:pPr marL="0" indent="0">
              <a:buNone/>
            </a:pPr>
            <a:r>
              <a:rPr lang="en-US" sz="5400" dirty="0" smtClean="0"/>
              <a:t>A good bedtime routine has the following characteristics:</a:t>
            </a:r>
          </a:p>
          <a:p>
            <a:pPr marL="0" indent="0">
              <a:buNone/>
            </a:pPr>
            <a:endParaRPr lang="en-US" sz="5400" dirty="0"/>
          </a:p>
          <a:p>
            <a:pPr marL="514350" indent="-514350">
              <a:buAutoNum type="arabicPeriod"/>
            </a:pPr>
            <a:r>
              <a:rPr lang="en-US" sz="5400" dirty="0"/>
              <a:t>You go to bed at a similar time every night – including weekends</a:t>
            </a:r>
          </a:p>
          <a:p>
            <a:pPr marL="514350" indent="-514350">
              <a:buAutoNum type="arabicPeriod"/>
            </a:pPr>
            <a:r>
              <a:rPr lang="en-US" sz="5400" dirty="0"/>
              <a:t>You avoid watching </a:t>
            </a:r>
            <a:r>
              <a:rPr lang="en-US" sz="5400" dirty="0" err="1"/>
              <a:t>tv</a:t>
            </a:r>
            <a:r>
              <a:rPr lang="en-US" sz="5400" dirty="0"/>
              <a:t>/playing video games at least 30 minutes before getting into bed</a:t>
            </a:r>
          </a:p>
          <a:p>
            <a:pPr marL="514350" indent="-514350">
              <a:buAutoNum type="arabicPeriod"/>
            </a:pPr>
            <a:r>
              <a:rPr lang="en-US" sz="5400" dirty="0"/>
              <a:t>Avoid looking at your phone when you are in bed</a:t>
            </a:r>
            <a:endParaRPr lang="en-GB" sz="5400" dirty="0"/>
          </a:p>
          <a:p>
            <a:pPr marL="0" indent="0">
              <a:buNone/>
            </a:pP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b="0" spc="10" dirty="0" smtClean="0"/>
              <a:t>Bedtime Routine</a:t>
            </a:r>
            <a:endParaRPr sz="4000" b="0" spc="45" dirty="0"/>
          </a:p>
        </p:txBody>
      </p:sp>
      <p:pic>
        <p:nvPicPr>
          <p:cNvPr id="2" name="Picture 1"/>
          <p:cNvPicPr>
            <a:picLocks noChangeAspect="1"/>
          </p:cNvPicPr>
          <p:nvPr/>
        </p:nvPicPr>
        <p:blipFill>
          <a:blip r:embed="rId4"/>
          <a:stretch>
            <a:fillRect/>
          </a:stretch>
        </p:blipFill>
        <p:spPr>
          <a:xfrm>
            <a:off x="11111799" y="3278411"/>
            <a:ext cx="8724422" cy="5284192"/>
          </a:xfrm>
          <a:prstGeom prst="rect">
            <a:avLst/>
          </a:prstGeom>
        </p:spPr>
      </p:pic>
    </p:spTree>
    <p:extLst>
      <p:ext uri="{BB962C8B-B14F-4D97-AF65-F5344CB8AC3E}">
        <p14:creationId xmlns:p14="http://schemas.microsoft.com/office/powerpoint/2010/main" val="51330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57707" y="1997331"/>
            <a:ext cx="9685994" cy="9609473"/>
          </a:xfrm>
        </p:spPr>
        <p:txBody>
          <a:bodyPr>
            <a:normAutofit fontScale="92500"/>
          </a:bodyPr>
          <a:lstStyle/>
          <a:p>
            <a:pPr marL="0" indent="0">
              <a:buNone/>
            </a:pPr>
            <a:r>
              <a:rPr lang="en-US" sz="5400" dirty="0"/>
              <a:t>A good bedroom environment has the following characteristics:</a:t>
            </a:r>
          </a:p>
          <a:p>
            <a:pPr marL="0" indent="0">
              <a:buNone/>
            </a:pPr>
            <a:endParaRPr lang="en-US" sz="5400" dirty="0"/>
          </a:p>
          <a:p>
            <a:pPr marL="514350" indent="-514350">
              <a:buAutoNum type="arabicPeriod"/>
            </a:pPr>
            <a:r>
              <a:rPr lang="en-US" sz="5400" dirty="0"/>
              <a:t>Make your sure you have a comfy space</a:t>
            </a:r>
          </a:p>
          <a:p>
            <a:pPr marL="514350" indent="-514350">
              <a:buAutoNum type="arabicPeriod"/>
            </a:pPr>
            <a:r>
              <a:rPr lang="en-US" sz="5400" dirty="0"/>
              <a:t>Make sure the room is dark – you can wear an eye mask to help this</a:t>
            </a:r>
          </a:p>
          <a:p>
            <a:pPr marL="514350" indent="-514350">
              <a:buAutoNum type="arabicPeriod"/>
            </a:pPr>
            <a:r>
              <a:rPr lang="en-US" sz="5400" dirty="0"/>
              <a:t>Make sure the room is quiet – you can wear ear plugs to help this</a:t>
            </a:r>
          </a:p>
          <a:p>
            <a:pPr marL="514350" indent="-514350">
              <a:buAutoNum type="arabicPeriod"/>
            </a:pPr>
            <a:r>
              <a:rPr lang="en-US" sz="5400" dirty="0"/>
              <a:t>It is better when the room is slightly cooler than being to warm</a:t>
            </a:r>
            <a:endParaRPr lang="en-GB" sz="5400" dirty="0"/>
          </a:p>
          <a:p>
            <a:pPr marL="0" indent="0">
              <a:buNone/>
            </a:pP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b="0" spc="10" dirty="0" smtClean="0"/>
              <a:t>Bedroom Environment</a:t>
            </a:r>
            <a:endParaRPr sz="4000" b="0" spc="45" dirty="0"/>
          </a:p>
        </p:txBody>
      </p:sp>
      <p:pic>
        <p:nvPicPr>
          <p:cNvPr id="3" name="Picture 2"/>
          <p:cNvPicPr>
            <a:picLocks noChangeAspect="1"/>
          </p:cNvPicPr>
          <p:nvPr/>
        </p:nvPicPr>
        <p:blipFill>
          <a:blip r:embed="rId4"/>
          <a:stretch>
            <a:fillRect/>
          </a:stretch>
        </p:blipFill>
        <p:spPr>
          <a:xfrm>
            <a:off x="11366696" y="2486323"/>
            <a:ext cx="8431858" cy="7817617"/>
          </a:xfrm>
          <a:prstGeom prst="rect">
            <a:avLst/>
          </a:prstGeom>
        </p:spPr>
      </p:pic>
    </p:spTree>
    <p:extLst>
      <p:ext uri="{BB962C8B-B14F-4D97-AF65-F5344CB8AC3E}">
        <p14:creationId xmlns:p14="http://schemas.microsoft.com/office/powerpoint/2010/main" val="5721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57707" y="1997331"/>
            <a:ext cx="9685994" cy="9609473"/>
          </a:xfrm>
        </p:spPr>
        <p:txBody>
          <a:bodyPr>
            <a:normAutofit lnSpcReduction="10000"/>
          </a:bodyPr>
          <a:lstStyle/>
          <a:p>
            <a:pPr marL="0" indent="0">
              <a:buNone/>
            </a:pPr>
            <a:r>
              <a:rPr lang="en-US" sz="5400" dirty="0"/>
              <a:t>A good daytime routine has the following characteristics:</a:t>
            </a:r>
          </a:p>
          <a:p>
            <a:pPr marL="0" indent="0">
              <a:buNone/>
            </a:pPr>
            <a:endParaRPr lang="en-US" sz="5400" dirty="0"/>
          </a:p>
          <a:p>
            <a:pPr marL="514350" indent="-514350">
              <a:buAutoNum type="arabicPeriod"/>
            </a:pPr>
            <a:r>
              <a:rPr lang="en-US" sz="5400" dirty="0"/>
              <a:t>Avoid having naps</a:t>
            </a:r>
          </a:p>
          <a:p>
            <a:pPr marL="514350" indent="-514350">
              <a:buAutoNum type="arabicPeriod"/>
            </a:pPr>
            <a:r>
              <a:rPr lang="en-US" sz="5400" dirty="0"/>
              <a:t>Make sure you are active everyday</a:t>
            </a:r>
          </a:p>
          <a:p>
            <a:pPr marL="514350" indent="-514350">
              <a:buAutoNum type="arabicPeriod"/>
            </a:pPr>
            <a:r>
              <a:rPr lang="en-US" sz="5400" dirty="0"/>
              <a:t>Make good food choices</a:t>
            </a:r>
          </a:p>
          <a:p>
            <a:pPr marL="514350" indent="-514350">
              <a:buAutoNum type="arabicPeriod"/>
            </a:pPr>
            <a:r>
              <a:rPr lang="en-US" sz="5400" dirty="0"/>
              <a:t>Avoid snacking before you go to sleep</a:t>
            </a:r>
          </a:p>
          <a:p>
            <a:pPr marL="514350" indent="-514350">
              <a:buAutoNum type="arabicPeriod"/>
            </a:pPr>
            <a:r>
              <a:rPr lang="en-US" sz="5400" dirty="0"/>
              <a:t>Avoid things like coffee, sweets and energy drinks in the afternoon</a:t>
            </a:r>
          </a:p>
          <a:p>
            <a:pPr marL="0" indent="0">
              <a:buNone/>
            </a:pP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b="0" spc="10" dirty="0" smtClean="0"/>
              <a:t>Daytime Routine</a:t>
            </a:r>
            <a:endParaRPr sz="4000" b="0" spc="45" dirty="0"/>
          </a:p>
        </p:txBody>
      </p:sp>
      <p:pic>
        <p:nvPicPr>
          <p:cNvPr id="2" name="Picture 1"/>
          <p:cNvPicPr>
            <a:picLocks noChangeAspect="1"/>
          </p:cNvPicPr>
          <p:nvPr/>
        </p:nvPicPr>
        <p:blipFill>
          <a:blip r:embed="rId4"/>
          <a:stretch>
            <a:fillRect/>
          </a:stretch>
        </p:blipFill>
        <p:spPr>
          <a:xfrm>
            <a:off x="11579113" y="1617131"/>
            <a:ext cx="8420280" cy="8786000"/>
          </a:xfrm>
          <a:prstGeom prst="rect">
            <a:avLst/>
          </a:prstGeom>
        </p:spPr>
      </p:pic>
    </p:spTree>
    <p:extLst>
      <p:ext uri="{BB962C8B-B14F-4D97-AF65-F5344CB8AC3E}">
        <p14:creationId xmlns:p14="http://schemas.microsoft.com/office/powerpoint/2010/main" val="1764636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546994" y="1997331"/>
            <a:ext cx="10296707" cy="10426096"/>
          </a:xfrm>
        </p:spPr>
        <p:txBody>
          <a:bodyPr>
            <a:normAutofit fontScale="85000" lnSpcReduction="20000"/>
          </a:bodyPr>
          <a:lstStyle/>
          <a:p>
            <a:pPr marL="0" indent="0">
              <a:buNone/>
            </a:pPr>
            <a:r>
              <a:rPr lang="en-US" sz="5400" dirty="0" err="1"/>
              <a:t>Benji</a:t>
            </a:r>
            <a:r>
              <a:rPr lang="en-US" sz="5400" dirty="0"/>
              <a:t> feels tired all the time. He finds it really difficult to wake up in the morning so gets into an argument with his parents most mornings and gets blamed for making everyone late. He often gets into trouble for being late to school, too. He drinks a caffeine drink on the way into school to help him wake up and usually has three or four more during the day. He sometimes finds himself falling asleep during lessons, and most days he has a nap when he gets home from school, between about 4.30pm and 6pm. The only time he feels energetic or awake is in the evening, and doesn’t feel tired when he tries to go to bed! At the weekend he usually has a lie in until 1pm to catch up on sleep, but stays out late with friends on Friday and Saturday nights</a:t>
            </a:r>
            <a:r>
              <a:rPr lang="en-US" sz="5400" dirty="0" smtClean="0"/>
              <a:t>.</a:t>
            </a: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b="0" spc="10" dirty="0" smtClean="0"/>
              <a:t>Scenario</a:t>
            </a:r>
            <a:endParaRPr sz="4000" b="0" spc="45" dirty="0"/>
          </a:p>
        </p:txBody>
      </p:sp>
      <p:sp>
        <p:nvSpPr>
          <p:cNvPr id="9" name="Content Placeholder 2"/>
          <p:cNvSpPr txBox="1">
            <a:spLocks/>
          </p:cNvSpPr>
          <p:nvPr/>
        </p:nvSpPr>
        <p:spPr>
          <a:xfrm>
            <a:off x="11698058" y="3710459"/>
            <a:ext cx="8406042" cy="4019216"/>
          </a:xfrm>
          <a:prstGeom prst="rect">
            <a:avLst/>
          </a:prstGeom>
        </p:spPr>
        <p:txBody>
          <a:bodyPr vert="horz" lIns="91440" tIns="45720" rIns="91440" bIns="45720" rtlCol="0">
            <a:normAutofit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400" dirty="0" smtClean="0"/>
              <a:t>What element of BED does </a:t>
            </a:r>
            <a:r>
              <a:rPr lang="en-US" sz="5400" dirty="0" err="1" smtClean="0"/>
              <a:t>Benji</a:t>
            </a:r>
            <a:r>
              <a:rPr lang="en-US" sz="5400" dirty="0" smtClean="0"/>
              <a:t> need to improve the most?</a:t>
            </a:r>
          </a:p>
          <a:p>
            <a:pPr marL="0" indent="0">
              <a:buFont typeface="Arial" panose="020B0604020202020204" pitchFamily="34" charset="0"/>
              <a:buNone/>
            </a:pPr>
            <a:endParaRPr lang="en-US" sz="5400" dirty="0"/>
          </a:p>
          <a:p>
            <a:pPr marL="0" indent="0">
              <a:buFont typeface="Arial" panose="020B0604020202020204" pitchFamily="34" charset="0"/>
              <a:buNone/>
            </a:pPr>
            <a:r>
              <a:rPr lang="en-US" sz="5400" dirty="0" smtClean="0"/>
              <a:t>Daytime Routine</a:t>
            </a:r>
            <a:endParaRPr lang="en-US" sz="5400" dirty="0"/>
          </a:p>
        </p:txBody>
      </p:sp>
    </p:spTree>
    <p:extLst>
      <p:ext uri="{BB962C8B-B14F-4D97-AF65-F5344CB8AC3E}">
        <p14:creationId xmlns:p14="http://schemas.microsoft.com/office/powerpoint/2010/main" val="182662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546994" y="1997331"/>
            <a:ext cx="10296707" cy="10426096"/>
          </a:xfrm>
        </p:spPr>
        <p:txBody>
          <a:bodyPr>
            <a:normAutofit fontScale="85000" lnSpcReduction="20000"/>
          </a:bodyPr>
          <a:lstStyle/>
          <a:p>
            <a:pPr marL="0" indent="0">
              <a:buNone/>
            </a:pPr>
            <a:r>
              <a:rPr lang="en-US" sz="5400" dirty="0" err="1"/>
              <a:t>Benji</a:t>
            </a:r>
            <a:r>
              <a:rPr lang="en-US" sz="5400" dirty="0"/>
              <a:t> feels tired all the time. He finds it really difficult to wake up in the morning so gets into an argument with his parents most mornings and gets blamed for making everyone late. He often gets into trouble for being late to school, too. He drinks a caffeine drink on the way into school to help him wake up and usually has three or four more during the day. He sometimes finds himself falling asleep during lessons, and most days he has a nap when he gets home from school, between about 4.30pm and 6pm. The only time he feels energetic or awake is in the evening, and doesn’t feel tired when he tries to go to bed! At the weekend he usually has a lie in until 1pm to catch up on sleep, but stays out late with friends on Friday and Saturday nights</a:t>
            </a:r>
            <a:r>
              <a:rPr lang="en-US" sz="5400" dirty="0" smtClean="0"/>
              <a:t>.</a:t>
            </a: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b="0" spc="10" dirty="0" smtClean="0"/>
              <a:t>Scenario</a:t>
            </a:r>
            <a:endParaRPr sz="4000" b="0" spc="45" dirty="0"/>
          </a:p>
        </p:txBody>
      </p:sp>
      <p:sp>
        <p:nvSpPr>
          <p:cNvPr id="9" name="Content Placeholder 2"/>
          <p:cNvSpPr txBox="1">
            <a:spLocks/>
          </p:cNvSpPr>
          <p:nvPr/>
        </p:nvSpPr>
        <p:spPr>
          <a:xfrm>
            <a:off x="11698058" y="3710459"/>
            <a:ext cx="8406042" cy="4019216"/>
          </a:xfrm>
          <a:prstGeom prst="rect">
            <a:avLst/>
          </a:prstGeom>
        </p:spPr>
        <p:txBody>
          <a:bodyPr vert="horz" lIns="91440" tIns="45720" rIns="91440" bIns="45720" rtlCol="0">
            <a:normAutofit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400" dirty="0" smtClean="0"/>
              <a:t>What can </a:t>
            </a:r>
            <a:r>
              <a:rPr lang="en-US" sz="5400" dirty="0" err="1" smtClean="0"/>
              <a:t>Benji</a:t>
            </a:r>
            <a:r>
              <a:rPr lang="en-US" sz="5400" dirty="0" smtClean="0"/>
              <a:t> do to improve his daytime routine?</a:t>
            </a:r>
          </a:p>
          <a:p>
            <a:pPr marL="0" indent="0">
              <a:buFont typeface="Arial" panose="020B0604020202020204" pitchFamily="34" charset="0"/>
              <a:buNone/>
            </a:pPr>
            <a:endParaRPr lang="en-US" sz="5400" dirty="0"/>
          </a:p>
          <a:p>
            <a:pPr marL="0" indent="0">
              <a:buFont typeface="Arial" panose="020B0604020202020204" pitchFamily="34" charset="0"/>
              <a:buNone/>
            </a:pPr>
            <a:r>
              <a:rPr lang="en-US" sz="5400" dirty="0" smtClean="0"/>
              <a:t>Avoid caffeine drinks in the afternoon and having a nap</a:t>
            </a:r>
            <a:endParaRPr lang="en-US" sz="5400" dirty="0"/>
          </a:p>
        </p:txBody>
      </p:sp>
    </p:spTree>
    <p:extLst>
      <p:ext uri="{BB962C8B-B14F-4D97-AF65-F5344CB8AC3E}">
        <p14:creationId xmlns:p14="http://schemas.microsoft.com/office/powerpoint/2010/main" val="1312717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546994" y="1997331"/>
            <a:ext cx="10296707" cy="10426096"/>
          </a:xfrm>
        </p:spPr>
        <p:txBody>
          <a:bodyPr>
            <a:normAutofit fontScale="85000" lnSpcReduction="20000"/>
          </a:bodyPr>
          <a:lstStyle/>
          <a:p>
            <a:pPr marL="0" indent="0">
              <a:buNone/>
            </a:pPr>
            <a:r>
              <a:rPr lang="en-US" sz="5400" dirty="0" err="1"/>
              <a:t>Benji</a:t>
            </a:r>
            <a:r>
              <a:rPr lang="en-US" sz="5400" dirty="0"/>
              <a:t> feels tired all the time. He finds it really difficult to wake up in the morning so gets into an argument with his parents most mornings and gets blamed for making everyone late. He often gets into trouble for being late to school, too. He drinks a caffeine drink on the way into school to help him wake up and usually has three or four more during the day. He sometimes finds himself falling asleep during lessons, and most days he has a nap when he gets home from school, between about 4.30pm and 6pm. The only time he feels energetic or awake is in the evening, and doesn’t feel tired when he tries to go to bed! At the weekend he usually has a lie in until 1pm to catch up on sleep, but stays out late with friends on Friday and Saturday nights</a:t>
            </a:r>
            <a:r>
              <a:rPr lang="en-US" sz="5400" dirty="0" smtClean="0"/>
              <a:t>.</a:t>
            </a: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b="0" spc="10" dirty="0" smtClean="0"/>
              <a:t>Scenario</a:t>
            </a:r>
            <a:endParaRPr sz="4000" b="0" spc="45" dirty="0"/>
          </a:p>
        </p:txBody>
      </p:sp>
      <p:sp>
        <p:nvSpPr>
          <p:cNvPr id="9" name="Content Placeholder 2"/>
          <p:cNvSpPr txBox="1">
            <a:spLocks/>
          </p:cNvSpPr>
          <p:nvPr/>
        </p:nvSpPr>
        <p:spPr>
          <a:xfrm>
            <a:off x="11698058" y="3710459"/>
            <a:ext cx="8406042" cy="4896544"/>
          </a:xfrm>
          <a:prstGeom prst="rect">
            <a:avLst/>
          </a:prstGeom>
        </p:spPr>
        <p:txBody>
          <a:bodyPr vert="horz" lIns="91440" tIns="45720" rIns="91440" bIns="45720" rtlCol="0">
            <a:normAutofit fontScale="925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400" dirty="0" smtClean="0"/>
              <a:t>How else can </a:t>
            </a:r>
            <a:r>
              <a:rPr lang="en-US" sz="5400" dirty="0" err="1" smtClean="0"/>
              <a:t>Benji</a:t>
            </a:r>
            <a:r>
              <a:rPr lang="en-US" sz="5400" dirty="0" smtClean="0"/>
              <a:t> get better sleep?</a:t>
            </a:r>
          </a:p>
          <a:p>
            <a:pPr marL="0" indent="0">
              <a:buFont typeface="Arial" panose="020B0604020202020204" pitchFamily="34" charset="0"/>
              <a:buNone/>
            </a:pPr>
            <a:endParaRPr lang="en-US" sz="5400" dirty="0"/>
          </a:p>
          <a:p>
            <a:pPr marL="0" indent="0">
              <a:buFont typeface="Arial" panose="020B0604020202020204" pitchFamily="34" charset="0"/>
              <a:buNone/>
            </a:pPr>
            <a:r>
              <a:rPr lang="en-US" sz="5400" dirty="0" smtClean="0"/>
              <a:t>Improve his bedtime routine by going to bed at a similar time each night including weekends</a:t>
            </a:r>
            <a:endParaRPr lang="en-US" sz="5400" dirty="0"/>
          </a:p>
        </p:txBody>
      </p:sp>
    </p:spTree>
    <p:extLst>
      <p:ext uri="{BB962C8B-B14F-4D97-AF65-F5344CB8AC3E}">
        <p14:creationId xmlns:p14="http://schemas.microsoft.com/office/powerpoint/2010/main" val="296168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546994" y="1997331"/>
            <a:ext cx="10296707" cy="10426096"/>
          </a:xfrm>
        </p:spPr>
        <p:txBody>
          <a:bodyPr>
            <a:normAutofit fontScale="85000" lnSpcReduction="20000"/>
          </a:bodyPr>
          <a:lstStyle/>
          <a:p>
            <a:pPr marL="0" indent="0">
              <a:buNone/>
            </a:pPr>
            <a:r>
              <a:rPr lang="en-US" sz="5400" dirty="0" err="1"/>
              <a:t>Benji</a:t>
            </a:r>
            <a:r>
              <a:rPr lang="en-US" sz="5400" dirty="0"/>
              <a:t> feels tired all the time. He finds it really difficult to wake up in the morning so gets into an argument with his parents most mornings and gets blamed for making everyone late. He often gets into trouble for being late to school, too. He drinks a caffeine drink on the way into school to help him wake up and usually has three or four more during the day. He sometimes finds himself falling asleep during lessons, and most days he has a nap when he gets home from school, between about 4.30pm and 6pm. The only time he feels energetic or awake is in the evening, and doesn’t feel tired when he tries to go to bed! At the weekend he usually has a lie in until 1pm to catch up on sleep, but stays out late with friends on Friday and Saturday nights</a:t>
            </a:r>
            <a:r>
              <a:rPr lang="en-US" sz="5400" dirty="0" smtClean="0"/>
              <a:t>.</a:t>
            </a: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b="0" spc="10" dirty="0" smtClean="0"/>
              <a:t>Scenario</a:t>
            </a:r>
            <a:endParaRPr sz="4000" b="0" spc="45" dirty="0"/>
          </a:p>
        </p:txBody>
      </p:sp>
      <p:sp>
        <p:nvSpPr>
          <p:cNvPr id="9" name="Content Placeholder 2"/>
          <p:cNvSpPr txBox="1">
            <a:spLocks/>
          </p:cNvSpPr>
          <p:nvPr/>
        </p:nvSpPr>
        <p:spPr>
          <a:xfrm>
            <a:off x="11698058" y="3710459"/>
            <a:ext cx="8406042" cy="4896544"/>
          </a:xfrm>
          <a:prstGeom prst="rect">
            <a:avLst/>
          </a:prstGeom>
        </p:spPr>
        <p:txBody>
          <a:bodyPr vert="horz" lIns="91440" tIns="45720" rIns="91440" bIns="45720" rtlCol="0">
            <a:normAutofit fontScale="85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400" dirty="0" smtClean="0"/>
              <a:t>What benefits will </a:t>
            </a:r>
            <a:r>
              <a:rPr lang="en-US" sz="5400" dirty="0" err="1" smtClean="0"/>
              <a:t>Benji</a:t>
            </a:r>
            <a:r>
              <a:rPr lang="en-US" sz="5400" dirty="0" smtClean="0"/>
              <a:t> see after improving his sleep?</a:t>
            </a:r>
          </a:p>
          <a:p>
            <a:pPr marL="0" indent="0">
              <a:buFont typeface="Arial" panose="020B0604020202020204" pitchFamily="34" charset="0"/>
              <a:buNone/>
            </a:pPr>
            <a:endParaRPr lang="en-US" sz="5400" dirty="0"/>
          </a:p>
          <a:p>
            <a:pPr marL="0" indent="0">
              <a:buFont typeface="Arial" panose="020B0604020202020204" pitchFamily="34" charset="0"/>
              <a:buNone/>
            </a:pPr>
            <a:r>
              <a:rPr lang="en-US" sz="5400" dirty="0" smtClean="0"/>
              <a:t>Wake up not feeling tired, not argue with parents for being late, not be in trouble at school for being late, more alert in lessons which will improve his grades</a:t>
            </a:r>
            <a:endParaRPr lang="en-US" sz="5400" dirty="0"/>
          </a:p>
        </p:txBody>
      </p:sp>
    </p:spTree>
    <p:extLst>
      <p:ext uri="{BB962C8B-B14F-4D97-AF65-F5344CB8AC3E}">
        <p14:creationId xmlns:p14="http://schemas.microsoft.com/office/powerpoint/2010/main" val="131793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546994" y="1997331"/>
            <a:ext cx="10296707" cy="10426096"/>
          </a:xfrm>
        </p:spPr>
        <p:txBody>
          <a:bodyPr>
            <a:normAutofit fontScale="85000" lnSpcReduction="20000"/>
          </a:bodyPr>
          <a:lstStyle/>
          <a:p>
            <a:pPr marL="0" indent="0">
              <a:buNone/>
            </a:pPr>
            <a:r>
              <a:rPr lang="en-US" sz="5400" dirty="0" err="1"/>
              <a:t>Benji</a:t>
            </a:r>
            <a:r>
              <a:rPr lang="en-US" sz="5400" dirty="0"/>
              <a:t> feels tired all the time. He finds it really difficult to wake up in the morning so gets into an argument with his parents most mornings and gets blamed for making everyone late. He often gets into trouble for being late to school, too. He drinks a caffeine drink on the way into school to help him wake up and usually has three or four more during the day. He sometimes finds himself falling asleep during lessons, and most days he has a nap when he gets home from school, between about 4.30pm and 6pm. The only time he feels energetic or awake is in the evening, and doesn’t feel tired when he tries to go to bed! At the weekend he usually has a lie in until 1pm to catch up on sleep, but stays out late with friends on Friday and Saturday nights</a:t>
            </a:r>
            <a:r>
              <a:rPr lang="en-US" sz="5400" dirty="0" smtClean="0"/>
              <a:t>.</a:t>
            </a: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b="0" spc="10" dirty="0" smtClean="0"/>
              <a:t>Scenario</a:t>
            </a:r>
            <a:endParaRPr sz="4000" b="0" spc="45" dirty="0"/>
          </a:p>
        </p:txBody>
      </p:sp>
      <p:sp>
        <p:nvSpPr>
          <p:cNvPr id="9" name="Content Placeholder 2"/>
          <p:cNvSpPr txBox="1">
            <a:spLocks/>
          </p:cNvSpPr>
          <p:nvPr/>
        </p:nvSpPr>
        <p:spPr>
          <a:xfrm>
            <a:off x="11698058" y="3710459"/>
            <a:ext cx="8406042" cy="4896544"/>
          </a:xfrm>
          <a:prstGeom prst="rect">
            <a:avLst/>
          </a:prstGeom>
        </p:spPr>
        <p:txBody>
          <a:bodyPr vert="horz" lIns="91440" tIns="45720" rIns="91440" bIns="45720" rtlCol="0">
            <a:normAutofit fontScale="85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marR="0" lvl="0" indent="0" algn="l" defTabSz="1507776" rtl="0" eaLnBrk="1" fontAlgn="auto" latinLnBrk="0" hangingPunct="1">
              <a:lnSpc>
                <a:spcPct val="90000"/>
              </a:lnSpc>
              <a:spcBef>
                <a:spcPts val="1649"/>
              </a:spcBef>
              <a:spcAft>
                <a:spcPts val="0"/>
              </a:spcAft>
              <a:buClrTx/>
              <a:buSzTx/>
              <a:buFont typeface="Arial" panose="020B0604020202020204" pitchFamily="34" charset="0"/>
              <a:buNone/>
              <a:tabLst/>
              <a:defRPr/>
            </a:pPr>
            <a:r>
              <a:rPr kumimoji="0" lang="en-US" sz="5400" b="0" i="0" u="none" strike="noStrike" kern="1200" cap="none" spc="0" normalizeH="0" baseline="0" noProof="0" dirty="0" smtClean="0">
                <a:ln>
                  <a:noFill/>
                </a:ln>
                <a:solidFill>
                  <a:srgbClr val="142A33"/>
                </a:solidFill>
                <a:effectLst/>
                <a:uLnTx/>
                <a:uFillTx/>
                <a:latin typeface="Calibri" panose="020F0502020204030204" pitchFamily="34" charset="0"/>
                <a:cs typeface="Calibri" panose="020F0502020204030204" pitchFamily="34" charset="0"/>
              </a:rPr>
              <a:t>What benefits will </a:t>
            </a:r>
            <a:r>
              <a:rPr kumimoji="0" lang="en-US" sz="5400" b="0" i="0" u="none" strike="noStrike" kern="1200" cap="none" spc="0" normalizeH="0" baseline="0" noProof="0" dirty="0" err="1" smtClean="0">
                <a:ln>
                  <a:noFill/>
                </a:ln>
                <a:solidFill>
                  <a:srgbClr val="142A33"/>
                </a:solidFill>
                <a:effectLst/>
                <a:uLnTx/>
                <a:uFillTx/>
                <a:latin typeface="Calibri" panose="020F0502020204030204" pitchFamily="34" charset="0"/>
                <a:cs typeface="Calibri" panose="020F0502020204030204" pitchFamily="34" charset="0"/>
              </a:rPr>
              <a:t>Benji</a:t>
            </a:r>
            <a:r>
              <a:rPr kumimoji="0" lang="en-US" sz="5400" b="0" i="0" u="none" strike="noStrike" kern="1200" cap="none" spc="0" normalizeH="0" baseline="0" noProof="0" dirty="0" smtClean="0">
                <a:ln>
                  <a:noFill/>
                </a:ln>
                <a:solidFill>
                  <a:srgbClr val="142A33"/>
                </a:solidFill>
                <a:effectLst/>
                <a:uLnTx/>
                <a:uFillTx/>
                <a:latin typeface="Calibri" panose="020F0502020204030204" pitchFamily="34" charset="0"/>
                <a:cs typeface="Calibri" panose="020F0502020204030204" pitchFamily="34" charset="0"/>
              </a:rPr>
              <a:t> see after improving his sleep?</a:t>
            </a:r>
          </a:p>
          <a:p>
            <a:pPr marL="0" marR="0" lvl="0" indent="0" algn="l" defTabSz="1507776" rtl="0" eaLnBrk="1" fontAlgn="auto" latinLnBrk="0" hangingPunct="1">
              <a:lnSpc>
                <a:spcPct val="90000"/>
              </a:lnSpc>
              <a:spcBef>
                <a:spcPts val="1649"/>
              </a:spcBef>
              <a:spcAft>
                <a:spcPts val="0"/>
              </a:spcAft>
              <a:buClrTx/>
              <a:buSzTx/>
              <a:buFont typeface="Arial" panose="020B0604020202020204" pitchFamily="34" charset="0"/>
              <a:buNone/>
              <a:tabLst/>
              <a:defRPr/>
            </a:pPr>
            <a:endParaRPr kumimoji="0" lang="en-US" sz="5400"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endParaRPr>
          </a:p>
          <a:p>
            <a:pPr marL="0" marR="0" lvl="0" indent="0" algn="l" defTabSz="1507776" rtl="0" eaLnBrk="1" fontAlgn="auto" latinLnBrk="0" hangingPunct="1">
              <a:lnSpc>
                <a:spcPct val="90000"/>
              </a:lnSpc>
              <a:spcBef>
                <a:spcPts val="1649"/>
              </a:spcBef>
              <a:spcAft>
                <a:spcPts val="0"/>
              </a:spcAft>
              <a:buClrTx/>
              <a:buSzTx/>
              <a:buFont typeface="Arial" panose="020B0604020202020204" pitchFamily="34" charset="0"/>
              <a:buNone/>
              <a:tabLst/>
              <a:defRPr/>
            </a:pPr>
            <a:r>
              <a:rPr kumimoji="0" lang="en-US" sz="5400" b="0" i="0" u="none" strike="noStrike" kern="1200" cap="none" spc="0" normalizeH="0" baseline="0" noProof="0" dirty="0" smtClean="0">
                <a:ln>
                  <a:noFill/>
                </a:ln>
                <a:solidFill>
                  <a:srgbClr val="142A33"/>
                </a:solidFill>
                <a:effectLst/>
                <a:uLnTx/>
                <a:uFillTx/>
                <a:latin typeface="Calibri" panose="020F0502020204030204" pitchFamily="34" charset="0"/>
                <a:cs typeface="Calibri" panose="020F0502020204030204" pitchFamily="34" charset="0"/>
              </a:rPr>
              <a:t>Wake up not feeling tired, not argue with parents for being late, not be in trouble at school for being late, more alert in lessons which will improve his grades</a:t>
            </a:r>
            <a:endParaRPr kumimoji="0" lang="en-US" sz="5400"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5925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does B stand for in the BED principle?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Bedtime routine</a:t>
            </a:r>
          </a:p>
        </p:txBody>
      </p:sp>
    </p:spTree>
    <p:extLst>
      <p:ext uri="{BB962C8B-B14F-4D97-AF65-F5344CB8AC3E}">
        <p14:creationId xmlns:p14="http://schemas.microsoft.com/office/powerpoint/2010/main" val="316322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Write down 1 thing for a good bedtime routine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Go to bed at a similar time every night including weekends, avoid watching TV/playing video games at least 30 minutes before getting into bed, avoid looking at a phone while in bed</a:t>
            </a:r>
          </a:p>
        </p:txBody>
      </p:sp>
    </p:spTree>
    <p:extLst>
      <p:ext uri="{BB962C8B-B14F-4D97-AF65-F5344CB8AC3E}">
        <p14:creationId xmlns:p14="http://schemas.microsoft.com/office/powerpoint/2010/main" val="420602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362393"/>
            <a:ext cx="20134169" cy="2588425"/>
          </a:xfrm>
          <a:prstGeom prst="rect">
            <a:avLst/>
          </a:prstGeom>
        </p:spPr>
      </p:pic>
    </p:spTree>
    <p:extLst>
      <p:ext uri="{BB962C8B-B14F-4D97-AF65-F5344CB8AC3E}">
        <p14:creationId xmlns:p14="http://schemas.microsoft.com/office/powerpoint/2010/main" val="259308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does E stand for in BED principle?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Bedroom Environment</a:t>
            </a:r>
          </a:p>
        </p:txBody>
      </p:sp>
    </p:spTree>
    <p:extLst>
      <p:ext uri="{BB962C8B-B14F-4D97-AF65-F5344CB8AC3E}">
        <p14:creationId xmlns:p14="http://schemas.microsoft.com/office/powerpoint/2010/main" val="10984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Write down 1 thing for a good bedroom environment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Have a comfy space, make sure the room is dark, make sure the room is quiet, temperature of the room is slightly cooler than being too warm</a:t>
            </a:r>
          </a:p>
        </p:txBody>
      </p:sp>
    </p:spTree>
    <p:extLst>
      <p:ext uri="{BB962C8B-B14F-4D97-AF65-F5344CB8AC3E}">
        <p14:creationId xmlns:p14="http://schemas.microsoft.com/office/powerpoint/2010/main" val="289912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does D stand for in BED principle?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Daytime Routine</a:t>
            </a:r>
          </a:p>
        </p:txBody>
      </p:sp>
    </p:spTree>
    <p:extLst>
      <p:ext uri="{BB962C8B-B14F-4D97-AF65-F5344CB8AC3E}">
        <p14:creationId xmlns:p14="http://schemas.microsoft.com/office/powerpoint/2010/main" val="380582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Write down 1 thing for a good daytime routine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Avoid naps, be active everyday, make good food choices, avoid snacking before going to bed, avoid caffeine drinks in the afternoon</a:t>
            </a:r>
          </a:p>
        </p:txBody>
      </p:sp>
    </p:spTree>
    <p:extLst>
      <p:ext uri="{BB962C8B-B14F-4D97-AF65-F5344CB8AC3E}">
        <p14:creationId xmlns:p14="http://schemas.microsoft.com/office/powerpoint/2010/main" val="347688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330970" y="1639433"/>
            <a:ext cx="11366869" cy="10426096"/>
          </a:xfrm>
        </p:spPr>
        <p:txBody>
          <a:bodyPr>
            <a:normAutofit fontScale="92500" lnSpcReduction="20000"/>
          </a:bodyPr>
          <a:lstStyle/>
          <a:p>
            <a:pPr marL="0" indent="0">
              <a:buNone/>
            </a:pPr>
            <a:r>
              <a:rPr lang="en-US" sz="5400" dirty="0" err="1"/>
              <a:t>Shaznay</a:t>
            </a:r>
            <a:r>
              <a:rPr lang="en-US" sz="5400" dirty="0"/>
              <a:t> has just got her first smartphone for her 12th birthday. She has started using her mobile phone as an alarm clock, so sleeps with it on her bedside table. She doesn’t think it disturbs her sleep much, but she does use it for an hour or so before she goes to bed, and sometimes that means she stays up later than she meant to. Her phone often goes off during the night and it is hard to resist checking the notifications, but she only looks at it for a second or to in case it’s important. She doesn’t understand why some of her friends are still posting at 2 or 3am. Checking her phone is the first thing she does when she wakes up. Sometimes, she listens to a podcast or a relaxation app to help her fall asleep.</a:t>
            </a:r>
          </a:p>
          <a:p>
            <a:pPr marL="0" indent="0">
              <a:buNone/>
            </a:pP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b="0" spc="10" dirty="0" smtClean="0"/>
              <a:t>Scenario</a:t>
            </a:r>
            <a:endParaRPr sz="4000" b="0" spc="45" dirty="0"/>
          </a:p>
        </p:txBody>
      </p:sp>
      <p:sp>
        <p:nvSpPr>
          <p:cNvPr id="9" name="Content Placeholder 2"/>
          <p:cNvSpPr txBox="1">
            <a:spLocks/>
          </p:cNvSpPr>
          <p:nvPr/>
        </p:nvSpPr>
        <p:spPr>
          <a:xfrm>
            <a:off x="11698058" y="1997331"/>
            <a:ext cx="8406042" cy="8625896"/>
          </a:xfrm>
          <a:prstGeom prst="rect">
            <a:avLst/>
          </a:prstGeom>
        </p:spPr>
        <p:txBody>
          <a:bodyPr vert="horz" lIns="91440" tIns="45720" rIns="91440" bIns="45720" rtlCol="0">
            <a:normAutofit fontScale="9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marR="0" lvl="0" indent="0" algn="ctr" defTabSz="1507776" rtl="0" eaLnBrk="1" fontAlgn="auto" latinLnBrk="0" hangingPunct="1">
              <a:lnSpc>
                <a:spcPct val="90000"/>
              </a:lnSpc>
              <a:spcBef>
                <a:spcPts val="1649"/>
              </a:spcBef>
              <a:spcAft>
                <a:spcPts val="0"/>
              </a:spcAft>
              <a:buClrTx/>
              <a:buSzTx/>
              <a:buFont typeface="Arial" panose="020B0604020202020204" pitchFamily="34" charset="0"/>
              <a:buNone/>
              <a:tabLst/>
              <a:defRPr/>
            </a:pPr>
            <a:r>
              <a:rPr kumimoji="0" lang="en-US" sz="5400" b="1" i="0" u="none" strike="noStrike" kern="1200" cap="none" spc="0" normalizeH="0" baseline="0" noProof="0" dirty="0" smtClean="0">
                <a:ln>
                  <a:noFill/>
                </a:ln>
                <a:solidFill>
                  <a:srgbClr val="142A33"/>
                </a:solidFill>
                <a:effectLst/>
                <a:uLnTx/>
                <a:uFillTx/>
                <a:latin typeface="Calibri" panose="020F0502020204030204" pitchFamily="34" charset="0"/>
                <a:cs typeface="Calibri" panose="020F0502020204030204" pitchFamily="34" charset="0"/>
              </a:rPr>
              <a:t>Questions</a:t>
            </a:r>
          </a:p>
          <a:p>
            <a:pPr marL="0" marR="0" lvl="0" indent="0" defTabSz="1507776" rtl="0" eaLnBrk="1" fontAlgn="auto" latinLnBrk="0" hangingPunct="1">
              <a:lnSpc>
                <a:spcPct val="90000"/>
              </a:lnSpc>
              <a:spcBef>
                <a:spcPts val="1649"/>
              </a:spcBef>
              <a:spcAft>
                <a:spcPts val="0"/>
              </a:spcAft>
              <a:buClrTx/>
              <a:buSzTx/>
              <a:buFont typeface="Arial" panose="020B0604020202020204" pitchFamily="34" charset="0"/>
              <a:buNone/>
              <a:tabLst/>
              <a:defRPr/>
            </a:pPr>
            <a:r>
              <a:rPr lang="en-US" sz="5400" dirty="0" smtClean="0"/>
              <a:t>Answer the following questions in your book</a:t>
            </a:r>
          </a:p>
          <a:p>
            <a:pPr marL="0" marR="0" lvl="0" indent="0" defTabSz="1507776" rtl="0" eaLnBrk="1" fontAlgn="auto" latinLnBrk="0" hangingPunct="1">
              <a:lnSpc>
                <a:spcPct val="90000"/>
              </a:lnSpc>
              <a:spcBef>
                <a:spcPts val="1649"/>
              </a:spcBef>
              <a:spcAft>
                <a:spcPts val="0"/>
              </a:spcAft>
              <a:buClrTx/>
              <a:buSzTx/>
              <a:buFont typeface="Arial" panose="020B0604020202020204" pitchFamily="34" charset="0"/>
              <a:buNone/>
              <a:tabLst/>
              <a:defRPr/>
            </a:pPr>
            <a:endParaRPr kumimoji="0" lang="en-US" sz="540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endParaRPr>
          </a:p>
          <a:p>
            <a:pPr marL="914400" marR="0" lvl="0" indent="-914400" defTabSz="1507776" rtl="0" eaLnBrk="1" fontAlgn="auto" latinLnBrk="0" hangingPunct="1">
              <a:lnSpc>
                <a:spcPct val="90000"/>
              </a:lnSpc>
              <a:spcBef>
                <a:spcPts val="1649"/>
              </a:spcBef>
              <a:spcAft>
                <a:spcPts val="0"/>
              </a:spcAft>
              <a:buClrTx/>
              <a:buSzTx/>
              <a:buFont typeface="Arial" panose="020B0604020202020204" pitchFamily="34" charset="0"/>
              <a:buAutoNum type="arabicPeriod"/>
              <a:tabLst/>
              <a:defRPr/>
            </a:pPr>
            <a:r>
              <a:rPr lang="en-US" sz="5400" dirty="0" smtClean="0"/>
              <a:t>What part of BED does </a:t>
            </a:r>
            <a:r>
              <a:rPr lang="en-US" sz="5400" dirty="0" err="1" smtClean="0"/>
              <a:t>Shaznay</a:t>
            </a:r>
            <a:r>
              <a:rPr lang="en-US" sz="5400" dirty="0" smtClean="0"/>
              <a:t> need to improve?</a:t>
            </a:r>
          </a:p>
          <a:p>
            <a:pPr marL="914400" marR="0" lvl="0" indent="-914400" defTabSz="1507776" rtl="0" eaLnBrk="1" fontAlgn="auto" latinLnBrk="0" hangingPunct="1">
              <a:lnSpc>
                <a:spcPct val="90000"/>
              </a:lnSpc>
              <a:spcBef>
                <a:spcPts val="1649"/>
              </a:spcBef>
              <a:spcAft>
                <a:spcPts val="0"/>
              </a:spcAft>
              <a:buClrTx/>
              <a:buSzTx/>
              <a:buFont typeface="Arial" panose="020B0604020202020204" pitchFamily="34" charset="0"/>
              <a:buAutoNum type="arabicPeriod"/>
              <a:tabLst/>
              <a:defRPr/>
            </a:pPr>
            <a:r>
              <a:rPr kumimoji="0" lang="en-US" sz="5400" i="0" u="none" strike="noStrike" kern="1200" cap="none" spc="0" normalizeH="0" baseline="0" noProof="0" dirty="0" smtClean="0">
                <a:ln>
                  <a:noFill/>
                </a:ln>
                <a:solidFill>
                  <a:srgbClr val="142A33"/>
                </a:solidFill>
                <a:effectLst/>
                <a:uLnTx/>
                <a:uFillTx/>
                <a:latin typeface="Calibri" panose="020F0502020204030204" pitchFamily="34" charset="0"/>
                <a:cs typeface="Calibri" panose="020F0502020204030204" pitchFamily="34" charset="0"/>
              </a:rPr>
              <a:t>What is one way she can improve this?</a:t>
            </a:r>
          </a:p>
          <a:p>
            <a:pPr marL="914400" marR="0" lvl="0" indent="-914400" defTabSz="1507776" rtl="0" eaLnBrk="1" fontAlgn="auto" latinLnBrk="0" hangingPunct="1">
              <a:lnSpc>
                <a:spcPct val="90000"/>
              </a:lnSpc>
              <a:spcBef>
                <a:spcPts val="1649"/>
              </a:spcBef>
              <a:spcAft>
                <a:spcPts val="0"/>
              </a:spcAft>
              <a:buClrTx/>
              <a:buSzTx/>
              <a:buFont typeface="Arial" panose="020B0604020202020204" pitchFamily="34" charset="0"/>
              <a:buAutoNum type="arabicPeriod"/>
              <a:tabLst/>
              <a:defRPr/>
            </a:pPr>
            <a:r>
              <a:rPr lang="en-US" sz="5400" dirty="0" smtClean="0"/>
              <a:t>Why does she need to improve this?</a:t>
            </a:r>
          </a:p>
          <a:p>
            <a:pPr marL="914400" marR="0" lvl="0" indent="-914400" defTabSz="1507776" rtl="0" eaLnBrk="1" fontAlgn="auto" latinLnBrk="0" hangingPunct="1">
              <a:lnSpc>
                <a:spcPct val="90000"/>
              </a:lnSpc>
              <a:spcBef>
                <a:spcPts val="1649"/>
              </a:spcBef>
              <a:spcAft>
                <a:spcPts val="0"/>
              </a:spcAft>
              <a:buClrTx/>
              <a:buSzTx/>
              <a:buFont typeface="Arial" panose="020B0604020202020204" pitchFamily="34" charset="0"/>
              <a:buAutoNum type="arabicPeriod"/>
              <a:tabLst/>
              <a:defRPr/>
            </a:pPr>
            <a:r>
              <a:rPr kumimoji="0" lang="en-US" sz="5400" i="0" u="none" strike="noStrike" kern="1200" cap="none" spc="0" normalizeH="0" baseline="0" noProof="0" dirty="0" smtClean="0">
                <a:ln>
                  <a:noFill/>
                </a:ln>
                <a:solidFill>
                  <a:srgbClr val="142A33"/>
                </a:solidFill>
                <a:effectLst/>
                <a:uLnTx/>
                <a:uFillTx/>
                <a:latin typeface="Calibri" panose="020F0502020204030204" pitchFamily="34" charset="0"/>
                <a:cs typeface="Calibri" panose="020F0502020204030204" pitchFamily="34" charset="0"/>
              </a:rPr>
              <a:t>What</a:t>
            </a:r>
            <a:r>
              <a:rPr kumimoji="0" lang="en-US" sz="5400" i="0" u="none" strike="noStrike" kern="1200" cap="none" spc="0" normalizeH="0" noProof="0" dirty="0" smtClean="0">
                <a:ln>
                  <a:noFill/>
                </a:ln>
                <a:solidFill>
                  <a:srgbClr val="142A33"/>
                </a:solidFill>
                <a:effectLst/>
                <a:uLnTx/>
                <a:uFillTx/>
                <a:latin typeface="Calibri" panose="020F0502020204030204" pitchFamily="34" charset="0"/>
                <a:cs typeface="Calibri" panose="020F0502020204030204" pitchFamily="34" charset="0"/>
              </a:rPr>
              <a:t> are the benefits for </a:t>
            </a:r>
            <a:r>
              <a:rPr kumimoji="0" lang="en-US" sz="5400" i="0" u="none" strike="noStrike" kern="1200" cap="none" spc="0" normalizeH="0" noProof="0" dirty="0" err="1" smtClean="0">
                <a:ln>
                  <a:noFill/>
                </a:ln>
                <a:solidFill>
                  <a:srgbClr val="142A33"/>
                </a:solidFill>
                <a:effectLst/>
                <a:uLnTx/>
                <a:uFillTx/>
                <a:latin typeface="Calibri" panose="020F0502020204030204" pitchFamily="34" charset="0"/>
                <a:cs typeface="Calibri" panose="020F0502020204030204" pitchFamily="34" charset="0"/>
              </a:rPr>
              <a:t>Shaznay</a:t>
            </a:r>
            <a:r>
              <a:rPr kumimoji="0" lang="en-US" sz="5400" i="0" u="none" strike="noStrike" kern="1200" cap="none" spc="0" normalizeH="0" noProof="0" dirty="0" smtClean="0">
                <a:ln>
                  <a:noFill/>
                </a:ln>
                <a:solidFill>
                  <a:srgbClr val="142A33"/>
                </a:solidFill>
                <a:effectLst/>
                <a:uLnTx/>
                <a:uFillTx/>
                <a:latin typeface="Calibri" panose="020F0502020204030204" pitchFamily="34" charset="0"/>
                <a:cs typeface="Calibri" panose="020F0502020204030204" pitchFamily="34" charset="0"/>
              </a:rPr>
              <a:t> getting enough sleep?</a:t>
            </a:r>
            <a:endParaRPr kumimoji="0" lang="en-US" sz="540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808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92500" lnSpcReduction="10000"/>
          </a:bodyPr>
          <a:lstStyle/>
          <a:p>
            <a:pPr marL="0" indent="0">
              <a:buNone/>
            </a:pPr>
            <a:r>
              <a:rPr lang="en-US" sz="5999" dirty="0" smtClean="0"/>
              <a:t>Reflect on your bedroom routine, bedroom environment and daytime routine.</a:t>
            </a:r>
          </a:p>
          <a:p>
            <a:pPr marL="0" indent="0">
              <a:buNone/>
            </a:pPr>
            <a:endParaRPr lang="en-US" sz="5999" dirty="0"/>
          </a:p>
          <a:p>
            <a:pPr marL="0" indent="0">
              <a:buNone/>
            </a:pPr>
            <a:r>
              <a:rPr lang="en-US" sz="5999" dirty="0" smtClean="0"/>
              <a:t>Are you doing everything you could do to ensure you get enough sleep every night?</a:t>
            </a:r>
          </a:p>
          <a:p>
            <a:pPr marL="0" indent="0">
              <a:buNone/>
            </a:pPr>
            <a:endParaRPr lang="en-US" sz="5999" dirty="0"/>
          </a:p>
          <a:p>
            <a:pPr marL="0" indent="0">
              <a:buNone/>
            </a:pPr>
            <a:r>
              <a:rPr lang="en-US" sz="5999" dirty="0" smtClean="0"/>
              <a:t>Is there something you will change tonight to try to get more sleep?</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Reflection</a:t>
            </a:r>
            <a:endParaRPr sz="4000" spc="45" dirty="0"/>
          </a:p>
        </p:txBody>
      </p:sp>
      <p:pic>
        <p:nvPicPr>
          <p:cNvPr id="5" name="Picture 4"/>
          <p:cNvPicPr>
            <a:picLocks noChangeAspect="1"/>
          </p:cNvPicPr>
          <p:nvPr/>
        </p:nvPicPr>
        <p:blipFill>
          <a:blip r:embed="rId4"/>
          <a:stretch>
            <a:fillRect/>
          </a:stretch>
        </p:blipFill>
        <p:spPr>
          <a:xfrm>
            <a:off x="12857779" y="2363413"/>
            <a:ext cx="5834378" cy="8126672"/>
          </a:xfrm>
          <a:prstGeom prst="rect">
            <a:avLst/>
          </a:prstGeom>
        </p:spPr>
      </p:pic>
    </p:spTree>
    <p:extLst>
      <p:ext uri="{BB962C8B-B14F-4D97-AF65-F5344CB8AC3E}">
        <p14:creationId xmlns:p14="http://schemas.microsoft.com/office/powerpoint/2010/main" val="1389057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249934" y="1751182"/>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596"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Secure your Future: Learning Journey</a:t>
            </a:r>
            <a:endParaRPr kumimoji="0" lang="en-GB" sz="6596"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957885" y="2616896"/>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9" dirty="0" smtClean="0">
                <a:solidFill>
                  <a:prstClr val="black"/>
                </a:solidFill>
                <a:latin typeface="Comic Sans MS" panose="030F0702030302020204" pitchFamily="66" charset="0"/>
              </a:rPr>
              <a:t>Making new friends</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4164485" y="2668456"/>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Road Safety</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7371085" y="2626738"/>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9" dirty="0" smtClean="0">
                <a:solidFill>
                  <a:prstClr val="black"/>
                </a:solidFill>
                <a:latin typeface="Comic Sans MS" panose="030F0702030302020204" pitchFamily="66" charset="0"/>
              </a:rPr>
              <a:t>What is resilience</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10577685" y="2616895"/>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Healthy food choices</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13889041" y="2648808"/>
            <a:ext cx="2498070" cy="1662335"/>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Importance of sleep</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Importance of physical activity</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288690" y="5150619"/>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prstClr val="black"/>
                </a:solidFill>
                <a:effectLst/>
                <a:uLnTx/>
                <a:uFillTx/>
                <a:latin typeface="Comic Sans MS"/>
                <a:ea typeface="+mn-ea"/>
                <a:cs typeface="+mn-cs"/>
              </a:rPr>
              <a:t>Today we will look at:</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prstClr val="black"/>
                </a:solidFill>
                <a:effectLst/>
                <a:uLnTx/>
                <a:uFillTx/>
                <a:latin typeface="Comic Sans MS"/>
                <a:ea typeface="+mn-ea"/>
                <a:cs typeface="+mn-cs"/>
              </a:rPr>
              <a:t>Importance of Sleep</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prstClr val="black"/>
                </a:solidFill>
                <a:effectLst/>
                <a:uLnTx/>
                <a:uFillTx/>
                <a:latin typeface="Comic Sans MS"/>
                <a:ea typeface="+mn-ea"/>
                <a:cs typeface="+mn-cs"/>
              </a:rPr>
              <a:t>This includes:</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kumimoji="0" lang="en-US" sz="3200" b="1" i="0" u="none" strike="noStrike" kern="1200" cap="none" spc="0" normalizeH="0" baseline="0" noProof="0" dirty="0" smtClean="0">
                <a:ln>
                  <a:noFill/>
                </a:ln>
                <a:solidFill>
                  <a:prstClr val="black"/>
                </a:solidFill>
                <a:effectLst/>
                <a:uLnTx/>
                <a:uFillTx/>
                <a:latin typeface="Comic Sans MS"/>
                <a:ea typeface="+mn-ea"/>
                <a:cs typeface="+mn-cs"/>
              </a:rPr>
              <a:t>How long people should sleep for</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lang="en-US" sz="3200" b="1" dirty="0" smtClean="0">
                <a:solidFill>
                  <a:prstClr val="black"/>
                </a:solidFill>
                <a:latin typeface="Comic Sans MS"/>
              </a:rPr>
              <a:t>Benefits of getting a good sleep</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lang="en-US" sz="3200" b="1" baseline="0" dirty="0" smtClean="0">
                <a:solidFill>
                  <a:prstClr val="black"/>
                </a:solidFill>
                <a:latin typeface="Comic Sans MS"/>
              </a:rPr>
              <a:t>Identify</a:t>
            </a:r>
            <a:r>
              <a:rPr lang="en-US" sz="3200" b="1" dirty="0" smtClean="0">
                <a:solidFill>
                  <a:prstClr val="black"/>
                </a:solidFill>
                <a:latin typeface="Comic Sans MS"/>
              </a:rPr>
              <a:t> how to help improve your sleep</a:t>
            </a:r>
            <a:endParaRPr lang="en-US" sz="3200" b="1" baseline="0" dirty="0" smtClean="0">
              <a:solidFill>
                <a:prstClr val="black"/>
              </a:solidFill>
              <a:latin typeface="Comic Sans MS"/>
            </a:endParaRPr>
          </a:p>
        </p:txBody>
      </p:sp>
      <p:sp>
        <p:nvSpPr>
          <p:cNvPr id="14" name="Content Placeholder 2"/>
          <p:cNvSpPr txBox="1">
            <a:spLocks/>
          </p:cNvSpPr>
          <p:nvPr/>
        </p:nvSpPr>
        <p:spPr>
          <a:xfrm>
            <a:off x="11996266" y="5105124"/>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baseline="0" noProof="0" dirty="0" smtClean="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baseline="0" noProof="0" dirty="0" smtClean="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1337612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92500" lnSpcReduction="10000"/>
          </a:bodyPr>
          <a:lstStyle/>
          <a:p>
            <a:pPr marL="0" indent="0">
              <a:buNone/>
            </a:pPr>
            <a:r>
              <a:rPr lang="en-US" sz="5999" dirty="0" smtClean="0"/>
              <a:t>In tutor time this week you started to discuss the importance of sleep.</a:t>
            </a:r>
          </a:p>
          <a:p>
            <a:pPr marL="0" indent="0">
              <a:buNone/>
            </a:pPr>
            <a:endParaRPr lang="en-US" sz="5999" dirty="0"/>
          </a:p>
          <a:p>
            <a:pPr marL="0" indent="0">
              <a:buNone/>
            </a:pPr>
            <a:r>
              <a:rPr lang="en-US" sz="5999" dirty="0" smtClean="0"/>
              <a:t>With the person next to you, what can you remember from tutor time?</a:t>
            </a:r>
          </a:p>
          <a:p>
            <a:pPr marL="0" indent="0">
              <a:buNone/>
            </a:pPr>
            <a:endParaRPr lang="en-US" sz="5999" dirty="0"/>
          </a:p>
          <a:p>
            <a:pPr marL="0" indent="0">
              <a:buNone/>
            </a:pPr>
            <a:r>
              <a:rPr lang="en-US" sz="5999" dirty="0" smtClean="0"/>
              <a:t>Remember to listen to what your partner says and be ready to share answers with the class</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5" name="Picture 4"/>
          <p:cNvPicPr>
            <a:picLocks noChangeAspect="1"/>
          </p:cNvPicPr>
          <p:nvPr/>
        </p:nvPicPr>
        <p:blipFill>
          <a:blip r:embed="rId4"/>
          <a:stretch>
            <a:fillRect/>
          </a:stretch>
        </p:blipFill>
        <p:spPr>
          <a:xfrm>
            <a:off x="12838989" y="2398540"/>
            <a:ext cx="5832648" cy="8125417"/>
          </a:xfrm>
          <a:prstGeom prst="rect">
            <a:avLst/>
          </a:prstGeom>
        </p:spPr>
      </p:pic>
    </p:spTree>
    <p:extLst>
      <p:ext uri="{BB962C8B-B14F-4D97-AF65-F5344CB8AC3E}">
        <p14:creationId xmlns:p14="http://schemas.microsoft.com/office/powerpoint/2010/main" val="294015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045905"/>
          </a:xfrm>
        </p:spPr>
        <p:txBody>
          <a:bodyPr>
            <a:normAutofit fontScale="77500" lnSpcReduction="20000"/>
          </a:bodyPr>
          <a:lstStyle/>
          <a:p>
            <a:pPr marL="0" indent="0">
              <a:buNone/>
            </a:pPr>
            <a:r>
              <a:rPr lang="en-US" sz="5999" dirty="0" smtClean="0"/>
              <a:t>Sleep is “a natural state that gives the body and brain time to relax”</a:t>
            </a:r>
          </a:p>
          <a:p>
            <a:pPr marL="0" indent="0">
              <a:buNone/>
            </a:pPr>
            <a:endParaRPr lang="en-US" sz="5999" dirty="0"/>
          </a:p>
          <a:p>
            <a:pPr marL="0" indent="0">
              <a:buNone/>
            </a:pPr>
            <a:r>
              <a:rPr lang="en-US" sz="5999" dirty="0" smtClean="0"/>
              <a:t>Young people need 9-10 hours of sleep every night</a:t>
            </a:r>
          </a:p>
          <a:p>
            <a:pPr marL="0" indent="0">
              <a:buNone/>
            </a:pPr>
            <a:endParaRPr lang="en-US" sz="5999" dirty="0"/>
          </a:p>
          <a:p>
            <a:pPr marL="0" indent="0">
              <a:buNone/>
            </a:pPr>
            <a:r>
              <a:rPr lang="en-US" sz="5999" dirty="0" smtClean="0"/>
              <a:t>There are 2 types of sleep:</a:t>
            </a:r>
          </a:p>
          <a:p>
            <a:pPr lvl="1"/>
            <a:r>
              <a:rPr lang="en-US" sz="5340" dirty="0" smtClean="0"/>
              <a:t>REM sleep (Rapid eye movement) – when dreams happen</a:t>
            </a:r>
          </a:p>
          <a:p>
            <a:pPr lvl="1"/>
            <a:r>
              <a:rPr lang="en-US" sz="5340" dirty="0" smtClean="0"/>
              <a:t>Non REM Sleep (deep sleep) – when the body repairs and grows</a:t>
            </a:r>
          </a:p>
          <a:p>
            <a:pPr lvl="1"/>
            <a:endParaRPr lang="en-US" sz="5340" dirty="0"/>
          </a:p>
          <a:p>
            <a:pPr marL="0" indent="0">
              <a:buNone/>
            </a:pPr>
            <a:r>
              <a:rPr lang="en-US" sz="5999" dirty="0" smtClean="0"/>
              <a:t>Some myths including that lying in at the weekend does not make up for sleep lost during the week</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5" name="Picture 4"/>
          <p:cNvPicPr>
            <a:picLocks noChangeAspect="1"/>
          </p:cNvPicPr>
          <p:nvPr/>
        </p:nvPicPr>
        <p:blipFill>
          <a:blip r:embed="rId4"/>
          <a:stretch>
            <a:fillRect/>
          </a:stretch>
        </p:blipFill>
        <p:spPr>
          <a:xfrm>
            <a:off x="12838989" y="2398540"/>
            <a:ext cx="5832648" cy="8125417"/>
          </a:xfrm>
          <a:prstGeom prst="rect">
            <a:avLst/>
          </a:prstGeom>
        </p:spPr>
      </p:pic>
    </p:spTree>
    <p:extLst>
      <p:ext uri="{BB962C8B-B14F-4D97-AF65-F5344CB8AC3E}">
        <p14:creationId xmlns:p14="http://schemas.microsoft.com/office/powerpoint/2010/main" val="3928893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7"/>
            <a:ext cx="9685994" cy="9609473"/>
          </a:xfrm>
        </p:spPr>
        <p:txBody>
          <a:bodyPr>
            <a:normAutofit fontScale="77500" lnSpcReduction="20000"/>
          </a:bodyPr>
          <a:lstStyle/>
          <a:p>
            <a:pPr marL="0" indent="0">
              <a:buNone/>
            </a:pPr>
            <a:r>
              <a:rPr lang="en-US" sz="5999" dirty="0" smtClean="0"/>
              <a:t>With your partner discuss the following questions:</a:t>
            </a:r>
          </a:p>
          <a:p>
            <a:pPr marL="0" indent="0">
              <a:buNone/>
            </a:pPr>
            <a:endParaRPr lang="en-US" sz="5999" dirty="0"/>
          </a:p>
          <a:p>
            <a:pPr marL="1143000" indent="-1143000">
              <a:buAutoNum type="arabicPeriod"/>
            </a:pPr>
            <a:r>
              <a:rPr lang="en-US" sz="5999" dirty="0" smtClean="0"/>
              <a:t>How long did you sleep for last night?</a:t>
            </a:r>
          </a:p>
          <a:p>
            <a:pPr marL="1143000" indent="-1143000">
              <a:buAutoNum type="arabicPeriod"/>
            </a:pPr>
            <a:r>
              <a:rPr lang="en-US" sz="5999" dirty="0" smtClean="0"/>
              <a:t>What time did you go to bed at? Is this a normal time for you?</a:t>
            </a:r>
          </a:p>
          <a:p>
            <a:pPr marL="1143000" indent="-1143000">
              <a:buAutoNum type="arabicPeriod"/>
            </a:pPr>
            <a:r>
              <a:rPr lang="en-US" sz="5999" dirty="0" smtClean="0"/>
              <a:t>Did you fall asleep straight away? Did anything stop you from falling asleep?</a:t>
            </a:r>
          </a:p>
          <a:p>
            <a:pPr marL="1143000" indent="-1143000">
              <a:buAutoNum type="arabicPeriod"/>
            </a:pPr>
            <a:r>
              <a:rPr lang="en-US" sz="5999" dirty="0" smtClean="0"/>
              <a:t>What time did you get up at? How did you feel?</a:t>
            </a:r>
          </a:p>
          <a:p>
            <a:pPr marL="1143000" indent="-1143000">
              <a:buAutoNum type="arabicPeriod"/>
            </a:pPr>
            <a:endParaRPr lang="en-US" sz="5999" dirty="0"/>
          </a:p>
          <a:p>
            <a:pPr marL="0" indent="0">
              <a:buNone/>
            </a:pPr>
            <a:r>
              <a:rPr lang="en-US" sz="5999" dirty="0" smtClean="0"/>
              <a:t>Remember to listen carefully to you partners answers as you will have to share them with the class</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Your sleep</a:t>
            </a:r>
            <a:endParaRPr sz="4000" spc="45" dirty="0"/>
          </a:p>
        </p:txBody>
      </p:sp>
      <p:pic>
        <p:nvPicPr>
          <p:cNvPr id="5" name="Picture 4"/>
          <p:cNvPicPr>
            <a:picLocks noChangeAspect="1"/>
          </p:cNvPicPr>
          <p:nvPr/>
        </p:nvPicPr>
        <p:blipFill>
          <a:blip r:embed="rId4"/>
          <a:stretch>
            <a:fillRect/>
          </a:stretch>
        </p:blipFill>
        <p:spPr>
          <a:xfrm>
            <a:off x="12838989" y="2398540"/>
            <a:ext cx="5832648" cy="8125417"/>
          </a:xfrm>
          <a:prstGeom prst="rect">
            <a:avLst/>
          </a:prstGeom>
        </p:spPr>
      </p:pic>
    </p:spTree>
    <p:extLst>
      <p:ext uri="{BB962C8B-B14F-4D97-AF65-F5344CB8AC3E}">
        <p14:creationId xmlns:p14="http://schemas.microsoft.com/office/powerpoint/2010/main" val="3168394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57707" y="1997331"/>
            <a:ext cx="9685994" cy="9609473"/>
          </a:xfrm>
        </p:spPr>
        <p:txBody>
          <a:bodyPr>
            <a:normAutofit/>
          </a:bodyPr>
          <a:lstStyle/>
          <a:p>
            <a:pPr marL="0" indent="0">
              <a:buNone/>
            </a:pPr>
            <a:r>
              <a:rPr lang="en-US" sz="5400" dirty="0" smtClean="0"/>
              <a:t>As you learnt in tutor time, young people need about </a:t>
            </a:r>
            <a:r>
              <a:rPr lang="en-US" sz="5400" b="1" dirty="0" smtClean="0"/>
              <a:t>9-10 hours</a:t>
            </a:r>
            <a:r>
              <a:rPr lang="en-US" sz="5400" dirty="0" smtClean="0"/>
              <a:t> of sleep every night.</a:t>
            </a:r>
          </a:p>
          <a:p>
            <a:pPr marL="0" indent="0">
              <a:buNone/>
            </a:pPr>
            <a:endParaRPr lang="en-US" sz="5400" dirty="0"/>
          </a:p>
          <a:p>
            <a:pPr marL="0" indent="0">
              <a:buNone/>
            </a:pPr>
            <a:r>
              <a:rPr lang="en-US" sz="5400" dirty="0" smtClean="0"/>
              <a:t>With our school gate opening at 8.30am and giving 1 hour to get ready in the morning, means you wake up at 7.30am. This means you need to be sleeping at 9.30-10.30pm.</a:t>
            </a: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How much sleep do we need?</a:t>
            </a:r>
            <a:endParaRPr sz="4000" spc="45" dirty="0"/>
          </a:p>
        </p:txBody>
      </p:sp>
      <p:pic>
        <p:nvPicPr>
          <p:cNvPr id="5" name="Picture 4"/>
          <p:cNvPicPr>
            <a:picLocks noChangeAspect="1"/>
          </p:cNvPicPr>
          <p:nvPr/>
        </p:nvPicPr>
        <p:blipFill>
          <a:blip r:embed="rId4"/>
          <a:stretch>
            <a:fillRect/>
          </a:stretch>
        </p:blipFill>
        <p:spPr>
          <a:xfrm>
            <a:off x="12838989" y="2398540"/>
            <a:ext cx="5832648" cy="8125417"/>
          </a:xfrm>
          <a:prstGeom prst="rect">
            <a:avLst/>
          </a:prstGeom>
        </p:spPr>
      </p:pic>
    </p:spTree>
    <p:extLst>
      <p:ext uri="{BB962C8B-B14F-4D97-AF65-F5344CB8AC3E}">
        <p14:creationId xmlns:p14="http://schemas.microsoft.com/office/powerpoint/2010/main" val="3902072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57707" y="1997331"/>
            <a:ext cx="9685994" cy="9609473"/>
          </a:xfrm>
        </p:spPr>
        <p:txBody>
          <a:bodyPr>
            <a:normAutofit/>
          </a:bodyPr>
          <a:lstStyle/>
          <a:p>
            <a:pPr marL="0" indent="0">
              <a:buNone/>
            </a:pPr>
            <a:r>
              <a:rPr lang="en-US" sz="5400" dirty="0" smtClean="0"/>
              <a:t>However…</a:t>
            </a:r>
          </a:p>
          <a:p>
            <a:pPr marL="0" indent="0">
              <a:buNone/>
            </a:pPr>
            <a:endParaRPr lang="en-US" sz="5400" dirty="0"/>
          </a:p>
          <a:p>
            <a:pPr marL="0" indent="0">
              <a:buNone/>
            </a:pPr>
            <a:r>
              <a:rPr lang="en-US" sz="5400" dirty="0" smtClean="0"/>
              <a:t>The teenage body naturally wants to go to bed later and also wake up later.</a:t>
            </a:r>
          </a:p>
          <a:p>
            <a:pPr marL="0" indent="0">
              <a:buNone/>
            </a:pPr>
            <a:endParaRPr lang="en-US" sz="5400" dirty="0"/>
          </a:p>
          <a:p>
            <a:pPr marL="0" indent="0">
              <a:buNone/>
            </a:pPr>
            <a:r>
              <a:rPr lang="en-US" sz="5400" dirty="0" smtClean="0"/>
              <a:t>Due to this only </a:t>
            </a:r>
            <a:r>
              <a:rPr lang="en-US" sz="5400" b="1" dirty="0" smtClean="0"/>
              <a:t>3%</a:t>
            </a:r>
            <a:r>
              <a:rPr lang="en-US" sz="5400" dirty="0" smtClean="0"/>
              <a:t> of teenagers get enough sleep per night</a:t>
            </a:r>
            <a:endParaRPr lang="en-US" sz="5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How much sleep do we need?</a:t>
            </a:r>
            <a:endParaRPr sz="4000" spc="45" dirty="0"/>
          </a:p>
        </p:txBody>
      </p:sp>
      <p:pic>
        <p:nvPicPr>
          <p:cNvPr id="5" name="Picture 4"/>
          <p:cNvPicPr>
            <a:picLocks noChangeAspect="1"/>
          </p:cNvPicPr>
          <p:nvPr/>
        </p:nvPicPr>
        <p:blipFill>
          <a:blip r:embed="rId4"/>
          <a:stretch>
            <a:fillRect/>
          </a:stretch>
        </p:blipFill>
        <p:spPr>
          <a:xfrm>
            <a:off x="12838989" y="2398540"/>
            <a:ext cx="5832648" cy="8125417"/>
          </a:xfrm>
          <a:prstGeom prst="rect">
            <a:avLst/>
          </a:prstGeom>
        </p:spPr>
      </p:pic>
    </p:spTree>
    <p:extLst>
      <p:ext uri="{BB962C8B-B14F-4D97-AF65-F5344CB8AC3E}">
        <p14:creationId xmlns:p14="http://schemas.microsoft.com/office/powerpoint/2010/main" val="1424947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2F18CE-0664-4747-9A36-DB6272ADADB8}">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cf23988f-c488-42c3-82cd-5944801df941"/>
    <ds:schemaRef ds:uri="http://purl.org/dc/terms/"/>
    <ds:schemaRef ds:uri="http://schemas.microsoft.com/office/2006/documentManagement/types"/>
    <ds:schemaRef ds:uri="http://purl.org/dc/dcmitype/"/>
    <ds:schemaRef ds:uri="aa278816-03e4-4886-8c06-bbee340b154a"/>
    <ds:schemaRef ds:uri="http://www.w3.org/XML/1998/namespace"/>
  </ds:schemaRefs>
</ds:datastoreItem>
</file>

<file path=customXml/itemProps2.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3.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3184</TotalTime>
  <Words>2399</Words>
  <Application>Microsoft Office PowerPoint</Application>
  <PresentationFormat>Custom</PresentationFormat>
  <Paragraphs>231</Paragraphs>
  <Slides>36</Slides>
  <Notes>1</Notes>
  <HiddenSlides>0</HiddenSlides>
  <MMClips>1</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36</vt:i4>
      </vt:variant>
    </vt:vector>
  </HeadingPairs>
  <TitlesOfParts>
    <vt:vector size="49" baseType="lpstr">
      <vt:lpstr>Arial</vt:lpstr>
      <vt:lpstr>Calibri</vt:lpstr>
      <vt:lpstr>Calibri Light</vt:lpstr>
      <vt:lpstr>Comic Sans MS</vt:lpstr>
      <vt:lpstr>Franklin Gothic Book</vt:lpstr>
      <vt:lpstr>Lato</vt:lpstr>
      <vt:lpstr>Office Theme</vt:lpstr>
      <vt:lpstr>4_Office Theme</vt:lpstr>
      <vt:lpstr>1_Office Theme</vt:lpstr>
      <vt:lpstr>6_Office Theme</vt:lpstr>
      <vt:lpstr>3_Office Theme</vt:lpstr>
      <vt:lpstr>2_Office Theme</vt:lpstr>
      <vt:lpstr>7_Office Theme</vt:lpstr>
      <vt:lpstr>PowerPoint Presentation</vt:lpstr>
      <vt:lpstr>PowerPoint Presentation</vt:lpstr>
      <vt:lpstr>PowerPoint Presentation</vt:lpstr>
      <vt:lpstr>PowerPoint Presentation</vt:lpstr>
      <vt:lpstr>Tutor Time Recap</vt:lpstr>
      <vt:lpstr>Tutor Time Recap</vt:lpstr>
      <vt:lpstr>Your sleep</vt:lpstr>
      <vt:lpstr>How much sleep do we need?</vt:lpstr>
      <vt:lpstr>How much sleep do we need?</vt:lpstr>
      <vt:lpstr>Benefits of sleep</vt:lpstr>
      <vt:lpstr>Benefits of getting enough sleep?</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Tips for getting enough sleep</vt:lpstr>
      <vt:lpstr>Bedtime Routine</vt:lpstr>
      <vt:lpstr>Bedroom Environment</vt:lpstr>
      <vt:lpstr>Daytime Routine</vt:lpstr>
      <vt:lpstr>Scenario</vt:lpstr>
      <vt:lpstr>Scenario</vt:lpstr>
      <vt:lpstr>Scenario</vt:lpstr>
      <vt:lpstr>Scenario</vt:lpstr>
      <vt:lpstr>Scenario</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Scenario</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Ryan Stewart</dc:creator>
  <cp:lastModifiedBy>Ryan Stewart</cp:lastModifiedBy>
  <cp:revision>115</cp:revision>
  <cp:lastPrinted>2024-09-26T14:53:48Z</cp:lastPrinted>
  <dcterms:created xsi:type="dcterms:W3CDTF">2023-01-12T15:04:44Z</dcterms:created>
  <dcterms:modified xsi:type="dcterms:W3CDTF">2024-10-11T14:19:14Z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