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18" r:id="rId8"/>
    <p:sldMasterId id="2147483854" r:id="rId9"/>
  </p:sldMasterIdLst>
  <p:notesMasterIdLst>
    <p:notesMasterId r:id="rId46"/>
  </p:notesMasterIdLst>
  <p:handoutMasterIdLst>
    <p:handoutMasterId r:id="rId47"/>
  </p:handoutMasterIdLst>
  <p:sldIdLst>
    <p:sldId id="332" r:id="rId10"/>
    <p:sldId id="333" r:id="rId11"/>
    <p:sldId id="461" r:id="rId12"/>
    <p:sldId id="485" r:id="rId13"/>
    <p:sldId id="521" r:id="rId14"/>
    <p:sldId id="522" r:id="rId15"/>
    <p:sldId id="523" r:id="rId16"/>
    <p:sldId id="524" r:id="rId17"/>
    <p:sldId id="525" r:id="rId18"/>
    <p:sldId id="488" r:id="rId19"/>
    <p:sldId id="526" r:id="rId20"/>
    <p:sldId id="527" r:id="rId21"/>
    <p:sldId id="323" r:id="rId22"/>
    <p:sldId id="494" r:id="rId23"/>
    <p:sldId id="466" r:id="rId24"/>
    <p:sldId id="528" r:id="rId25"/>
    <p:sldId id="529" r:id="rId26"/>
    <p:sldId id="324" r:id="rId27"/>
    <p:sldId id="495" r:id="rId28"/>
    <p:sldId id="530" r:id="rId29"/>
    <p:sldId id="531" r:id="rId30"/>
    <p:sldId id="532" r:id="rId31"/>
    <p:sldId id="533" r:id="rId32"/>
    <p:sldId id="517" r:id="rId33"/>
    <p:sldId id="534" r:id="rId34"/>
    <p:sldId id="535" r:id="rId35"/>
    <p:sldId id="536" r:id="rId36"/>
    <p:sldId id="537" r:id="rId37"/>
    <p:sldId id="538" r:id="rId38"/>
    <p:sldId id="539" r:id="rId39"/>
    <p:sldId id="540" r:id="rId40"/>
    <p:sldId id="541" r:id="rId41"/>
    <p:sldId id="542" r:id="rId42"/>
    <p:sldId id="543" r:id="rId43"/>
    <p:sldId id="544" r:id="rId44"/>
    <p:sldId id="355" r:id="rId45"/>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Cwvgb7R30ARdesUMXf8Yw==" hashData="7x04+NBvxOinoELskKZYJn7tlSPhIwkYRUtk8pkjqFMT8ylKDI/JuquDvDKaED0LIj4CwvF83QqJaVmDGf49l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9" d="100"/>
          <a:sy n="69" d="100"/>
        </p:scale>
        <p:origin x="360"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need to split</a:t>
            </a:r>
            <a:r>
              <a:rPr lang="en-GB" baseline="0" dirty="0" smtClean="0"/>
              <a:t> pupils up into for and against</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20</a:t>
            </a:fld>
            <a:endParaRPr lang="en-US"/>
          </a:p>
        </p:txBody>
      </p:sp>
    </p:spTree>
    <p:extLst>
      <p:ext uri="{BB962C8B-B14F-4D97-AF65-F5344CB8AC3E}">
        <p14:creationId xmlns:p14="http://schemas.microsoft.com/office/powerpoint/2010/main" val="163424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21</a:t>
            </a:fld>
            <a:endParaRPr lang="en-US"/>
          </a:p>
        </p:txBody>
      </p:sp>
    </p:spTree>
    <p:extLst>
      <p:ext uri="{BB962C8B-B14F-4D97-AF65-F5344CB8AC3E}">
        <p14:creationId xmlns:p14="http://schemas.microsoft.com/office/powerpoint/2010/main" val="175735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22</a:t>
            </a:fld>
            <a:endParaRPr lang="en-US"/>
          </a:p>
        </p:txBody>
      </p:sp>
    </p:spTree>
    <p:extLst>
      <p:ext uri="{BB962C8B-B14F-4D97-AF65-F5344CB8AC3E}">
        <p14:creationId xmlns:p14="http://schemas.microsoft.com/office/powerpoint/2010/main" val="269547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23</a:t>
            </a:fld>
            <a:endParaRPr lang="en-US"/>
          </a:p>
        </p:txBody>
      </p:sp>
    </p:spTree>
    <p:extLst>
      <p:ext uri="{BB962C8B-B14F-4D97-AF65-F5344CB8AC3E}">
        <p14:creationId xmlns:p14="http://schemas.microsoft.com/office/powerpoint/2010/main" val="213772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25</a:t>
            </a:fld>
            <a:endParaRPr lang="en-US"/>
          </a:p>
        </p:txBody>
      </p:sp>
    </p:spTree>
    <p:extLst>
      <p:ext uri="{BB962C8B-B14F-4D97-AF65-F5344CB8AC3E}">
        <p14:creationId xmlns:p14="http://schemas.microsoft.com/office/powerpoint/2010/main" val="119688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27</a:t>
            </a:fld>
            <a:endParaRPr lang="en-US"/>
          </a:p>
        </p:txBody>
      </p:sp>
    </p:spTree>
    <p:extLst>
      <p:ext uri="{BB962C8B-B14F-4D97-AF65-F5344CB8AC3E}">
        <p14:creationId xmlns:p14="http://schemas.microsoft.com/office/powerpoint/2010/main" val="229513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https://www.youtube.com/watch?v=fpyc_I4q6DA</a:t>
            </a:r>
          </a:p>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35</a:t>
            </a:fld>
            <a:endParaRPr lang="en-US"/>
          </a:p>
        </p:txBody>
      </p:sp>
    </p:spTree>
    <p:extLst>
      <p:ext uri="{BB962C8B-B14F-4D97-AF65-F5344CB8AC3E}">
        <p14:creationId xmlns:p14="http://schemas.microsoft.com/office/powerpoint/2010/main" val="349391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02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95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12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829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29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41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8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059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343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2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22323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7.xml"/><Relationship Id="rId1" Type="http://schemas.openxmlformats.org/officeDocument/2006/relationships/video" Target="https://www.youtube.com/embed/fpyc_I4q6DA?si=Zej993KSmcAC8kjO" TargetMode="Externa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dirty="0" smtClean="0"/>
              <a:t>“What you say to </a:t>
            </a:r>
            <a:r>
              <a:rPr lang="en-US" sz="5999" dirty="0" err="1" smtClean="0"/>
              <a:t>Mrs</a:t>
            </a:r>
            <a:r>
              <a:rPr lang="en-US" sz="5999" dirty="0" smtClean="0"/>
              <a:t> Herrmann during a ‘Pupil Surgery’?”</a:t>
            </a:r>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Voting in the election</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6540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a:bodyPr>
          <a:lstStyle/>
          <a:p>
            <a:pPr marL="0" indent="0">
              <a:buNone/>
            </a:pPr>
            <a:r>
              <a:rPr lang="en-US" dirty="0" smtClean="0"/>
              <a:t>A debate in the </a:t>
            </a:r>
            <a:r>
              <a:rPr lang="en-US" dirty="0" err="1" smtClean="0"/>
              <a:t>the</a:t>
            </a:r>
            <a:r>
              <a:rPr lang="en-US" dirty="0" smtClean="0"/>
              <a:t> House of Commons is a “formal discussion of a particular proposal”</a:t>
            </a:r>
          </a:p>
          <a:p>
            <a:pPr marL="0" indent="0">
              <a:buNone/>
            </a:pPr>
            <a:endParaRPr lang="en-US" dirty="0"/>
          </a:p>
          <a:p>
            <a:pPr marL="0" indent="0">
              <a:buNone/>
            </a:pPr>
            <a:r>
              <a:rPr lang="en-US" dirty="0" smtClean="0"/>
              <a:t>Proposals range from national issues, such as the environment and climate change to more community based issues like school funding or local healthcare</a:t>
            </a:r>
          </a:p>
          <a:p>
            <a:pPr marL="0" indent="0">
              <a:buNone/>
            </a:pPr>
            <a:endParaRPr lang="en-US" dirty="0"/>
          </a:p>
          <a:p>
            <a:pPr marL="0" indent="0">
              <a:buNone/>
            </a:pPr>
            <a:r>
              <a:rPr lang="en-US" dirty="0" smtClean="0"/>
              <a:t>Debating is essential to the work MP’s do as it allows them to discuss different ideas and perspectives on issues. </a:t>
            </a:r>
            <a:endParaRPr lang="en-US"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Debating in House of Commons</a:t>
            </a:r>
            <a:endParaRPr sz="4000" spc="45" dirty="0"/>
          </a:p>
        </p:txBody>
      </p:sp>
      <p:pic>
        <p:nvPicPr>
          <p:cNvPr id="9" name="Picture 8"/>
          <p:cNvPicPr>
            <a:picLocks noChangeAspect="1"/>
          </p:cNvPicPr>
          <p:nvPr/>
        </p:nvPicPr>
        <p:blipFill>
          <a:blip r:embed="rId4"/>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5"/>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05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a:bodyPr>
          <a:lstStyle/>
          <a:p>
            <a:pPr marL="0" indent="0">
              <a:buNone/>
            </a:pPr>
            <a:r>
              <a:rPr lang="en-US" sz="4400" dirty="0" smtClean="0"/>
              <a:t>Debating is not just about the MP’s talking.</a:t>
            </a:r>
          </a:p>
          <a:p>
            <a:pPr marL="0" indent="0">
              <a:buNone/>
            </a:pPr>
            <a:endParaRPr lang="en-US" sz="4400" dirty="0"/>
          </a:p>
          <a:p>
            <a:pPr marL="0" indent="0">
              <a:buNone/>
            </a:pPr>
            <a:r>
              <a:rPr lang="en-US" sz="4400" dirty="0" smtClean="0"/>
              <a:t>An important element of the debate is listening to other MP’s.</a:t>
            </a:r>
          </a:p>
          <a:p>
            <a:pPr marL="0" indent="0">
              <a:buNone/>
            </a:pPr>
            <a:endParaRPr lang="en-US" sz="4400" dirty="0"/>
          </a:p>
          <a:p>
            <a:pPr marL="0" indent="0">
              <a:buNone/>
            </a:pPr>
            <a:r>
              <a:rPr lang="en-US" sz="4400" dirty="0" smtClean="0"/>
              <a:t>This allows them to understand multiple sides of an issues.</a:t>
            </a:r>
          </a:p>
          <a:p>
            <a:pPr marL="0" indent="0">
              <a:buNone/>
            </a:pPr>
            <a:endParaRPr lang="en-US" sz="4400" dirty="0"/>
          </a:p>
          <a:p>
            <a:pPr marL="0" indent="0">
              <a:buNone/>
            </a:pPr>
            <a:r>
              <a:rPr lang="en-US" sz="4400" dirty="0" smtClean="0"/>
              <a:t>This allows MP’s to make an informed decision on the issue being debated that will benefit their constituents and the wider UK population.</a:t>
            </a:r>
            <a:endParaRPr lang="en-US" sz="4400" dirty="0"/>
          </a:p>
          <a:p>
            <a:pPr marL="0" indent="0">
              <a:buNone/>
            </a:pPr>
            <a:endParaRPr lang="en-US" sz="5400" dirty="0"/>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Debating in House of Commons</a:t>
            </a:r>
            <a:endParaRPr sz="4000" spc="45" dirty="0"/>
          </a:p>
        </p:txBody>
      </p:sp>
      <p:pic>
        <p:nvPicPr>
          <p:cNvPr id="9" name="Picture 8"/>
          <p:cNvPicPr>
            <a:picLocks noChangeAspect="1"/>
          </p:cNvPicPr>
          <p:nvPr/>
        </p:nvPicPr>
        <p:blipFill>
          <a:blip r:embed="rId4"/>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5"/>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84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does MP stand for?</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Member of Politics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Member of Police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Member of Parliament</a:t>
            </a:r>
          </a:p>
        </p:txBody>
      </p:sp>
      <p:pic>
        <p:nvPicPr>
          <p:cNvPr id="2" name="Picture 1"/>
          <p:cNvPicPr>
            <a:picLocks noChangeAspect="1"/>
          </p:cNvPicPr>
          <p:nvPr/>
        </p:nvPicPr>
        <p:blipFill>
          <a:blip r:embed="rId4"/>
          <a:stretch>
            <a:fillRect/>
          </a:stretch>
        </p:blipFill>
        <p:spPr>
          <a:xfrm>
            <a:off x="9009615" y="8164627"/>
            <a:ext cx="1986639" cy="1987656"/>
          </a:xfrm>
          <a:prstGeom prst="rect">
            <a:avLst/>
          </a:prstGeom>
        </p:spPr>
      </p:pic>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We are learning about this because Democracy is a British Value?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207765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We are learning about this because MP’s represent children in their constituency as well as adults.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304707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UN Rights of a Child states that Government do not need to respect the rights of children as they cannot vote.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28776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20000"/>
          </a:bodyPr>
          <a:lstStyle/>
          <a:p>
            <a:pPr marL="0" indent="0">
              <a:buNone/>
            </a:pPr>
            <a:r>
              <a:rPr lang="en-US" sz="6000" dirty="0" smtClean="0"/>
              <a:t>What is being described?</a:t>
            </a:r>
          </a:p>
          <a:p>
            <a:pPr marL="0" indent="0">
              <a:buNone/>
            </a:pPr>
            <a:endParaRPr lang="en-US" sz="6000" dirty="0"/>
          </a:p>
          <a:p>
            <a:pPr marL="0" indent="0">
              <a:buNone/>
            </a:pPr>
            <a:r>
              <a:rPr lang="en-US" sz="6000" dirty="0"/>
              <a:t>“where people can meet their MP to discuss matters of concern</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MP Surgery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MP Dentist</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MP Hospital</a:t>
            </a:r>
          </a:p>
        </p:txBody>
      </p:sp>
      <p:pic>
        <p:nvPicPr>
          <p:cNvPr id="2" name="Picture 1"/>
          <p:cNvPicPr>
            <a:picLocks noChangeAspect="1"/>
          </p:cNvPicPr>
          <p:nvPr/>
        </p:nvPicPr>
        <p:blipFill>
          <a:blip r:embed="rId4"/>
          <a:stretch>
            <a:fillRect/>
          </a:stretch>
        </p:blipFill>
        <p:spPr>
          <a:xfrm>
            <a:off x="5587554" y="6158731"/>
            <a:ext cx="1271102" cy="1271753"/>
          </a:xfrm>
          <a:prstGeom prst="rect">
            <a:avLst/>
          </a:prstGeom>
        </p:spPr>
      </p:pic>
    </p:spTree>
    <p:extLst>
      <p:ext uri="{BB962C8B-B14F-4D97-AF65-F5344CB8AC3E}">
        <p14:creationId xmlns:p14="http://schemas.microsoft.com/office/powerpoint/2010/main" val="36747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A MP debate is MP’s just saying their opinions and not listening to other MP’s?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358319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14 April 2025</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What does a MP do?</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9"/>
            <a:ext cx="20104100" cy="1731445"/>
            <a:chOff x="0" y="2892959"/>
            <a:chExt cx="12192000" cy="741107"/>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64776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a:t>
              </a:r>
              <a:r>
                <a:rPr kumimoji="0" lang="en-US" sz="4617" b="1" i="0" u="none" strike="noStrike" kern="0" cap="none" spc="0" normalizeH="0" baseline="0" noProof="0" dirty="0" smtClean="0">
                  <a:ln>
                    <a:noFill/>
                  </a:ln>
                  <a:solidFill>
                    <a:prstClr val="black"/>
                  </a:solidFill>
                  <a:effectLst/>
                  <a:uLnTx/>
                  <a:uFillTx/>
                  <a:latin typeface="Franklin Gothic Book" panose="020B0503020102020204" pitchFamily="34" charset="0"/>
                  <a:ea typeface="+mn-ea"/>
                  <a:cs typeface="+mn-cs"/>
                </a:rPr>
                <a:t>both</a:t>
              </a:r>
              <a:r>
                <a:rPr kumimoji="0" lang="en-US" sz="4617" b="1" i="0" u="none" strike="noStrike" kern="0" cap="none" spc="0" normalizeH="0" noProof="0" dirty="0" smtClean="0">
                  <a:ln>
                    <a:noFill/>
                  </a:ln>
                  <a:solidFill>
                    <a:prstClr val="black"/>
                  </a:solidFill>
                  <a:effectLst/>
                  <a:uLnTx/>
                  <a:uFillTx/>
                  <a:latin typeface="Franklin Gothic Book" panose="020B0503020102020204" pitchFamily="34" charset="0"/>
                  <a:ea typeface="+mn-ea"/>
                  <a:cs typeface="+mn-cs"/>
                </a:rPr>
                <a:t> using your ruler in your learning wallet. </a:t>
              </a:r>
              <a:r>
                <a:rPr kumimoji="0" lang="en-US" sz="4617" b="1" i="0" u="none" strike="noStrike" kern="0" cap="none" spc="0" normalizeH="0" noProof="0" dirty="0" err="1" smtClean="0">
                  <a:ln>
                    <a:noFill/>
                  </a:ln>
                  <a:solidFill>
                    <a:prstClr val="black"/>
                  </a:solidFill>
                  <a:effectLst/>
                  <a:uLnTx/>
                  <a:uFillTx/>
                  <a:latin typeface="Franklin Gothic Book" panose="020B0503020102020204" pitchFamily="34" charset="0"/>
                  <a:ea typeface="+mn-ea"/>
                  <a:cs typeface="+mn-cs"/>
                </a:rPr>
                <a:t>Tak</a:t>
              </a:r>
              <a:r>
                <a:rPr lang="en-US" sz="4617" b="1" kern="0" dirty="0" smtClean="0">
                  <a:solidFill>
                    <a:prstClr val="black"/>
                  </a:solidFill>
                  <a:latin typeface="Franklin Gothic Book" panose="020B0503020102020204" pitchFamily="34" charset="0"/>
                </a:rPr>
                <a:t>e out your </a:t>
              </a:r>
              <a:r>
                <a:rPr lang="en-US" sz="4617" b="1" kern="0" dirty="0" err="1" smtClean="0">
                  <a:solidFill>
                    <a:prstClr val="black"/>
                  </a:solidFill>
                  <a:latin typeface="Franklin Gothic Book" panose="020B0503020102020204" pitchFamily="34" charset="0"/>
                </a:rPr>
                <a:t>oracy</a:t>
              </a:r>
              <a:r>
                <a:rPr lang="en-US" sz="4617" b="1" kern="0" dirty="0" smtClean="0">
                  <a:solidFill>
                    <a:prstClr val="black"/>
                  </a:solidFill>
                  <a:latin typeface="Franklin Gothic Book" panose="020B0503020102020204" pitchFamily="34" charset="0"/>
                </a:rPr>
                <a:t> </a:t>
              </a:r>
              <a:r>
                <a:rPr lang="en-US" sz="4617" b="1" kern="0" dirty="0" err="1" smtClean="0">
                  <a:solidFill>
                    <a:prstClr val="black"/>
                  </a:solidFill>
                  <a:latin typeface="Franklin Gothic Book" panose="020B0503020102020204" pitchFamily="34" charset="0"/>
                </a:rPr>
                <a:t>helpsheet</a:t>
              </a:r>
              <a:r>
                <a:rPr lang="en-US" sz="4617" b="1" kern="0" dirty="0" smtClean="0">
                  <a:solidFill>
                    <a:prstClr val="black"/>
                  </a:solidFill>
                  <a:latin typeface="Franklin Gothic Book" panose="020B0503020102020204" pitchFamily="34" charset="0"/>
                </a:rPr>
                <a:t> too.</a:t>
              </a:r>
              <a:endPar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72519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lang="en-US" sz="4400" b="1" dirty="0" smtClean="0">
                <a:solidFill>
                  <a:prstClr val="black"/>
                </a:solidFill>
                <a:latin typeface="Franklin Gothic Book" panose="020B0503020102020204" pitchFamily="34" charset="0"/>
              </a:rPr>
              <a:t>What political party won the most seats during the last General Election?</a:t>
            </a:r>
          </a:p>
          <a:p>
            <a:pPr marL="1211123" lvl="1"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Name one UK Political Party that is not </a:t>
            </a:r>
            <a:r>
              <a:rPr lang="en-US" sz="4400" b="1" dirty="0" err="1" smtClean="0">
                <a:solidFill>
                  <a:prstClr val="black"/>
                </a:solidFill>
                <a:latin typeface="Franklin Gothic Book" panose="020B0503020102020204" pitchFamily="34" charset="0"/>
              </a:rPr>
              <a:t>Labour</a:t>
            </a:r>
            <a:r>
              <a:rPr lang="en-US" sz="4400" b="1" dirty="0" smtClean="0">
                <a:solidFill>
                  <a:prstClr val="black"/>
                </a:solidFill>
                <a:latin typeface="Franklin Gothic Book" panose="020B0503020102020204" pitchFamily="34" charset="0"/>
              </a:rPr>
              <a:t> or Conservative</a:t>
            </a:r>
          </a:p>
          <a:p>
            <a:pPr marL="753923"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True or False – For a petition to be consider by the Government it requires 100,000 signatures?</a:t>
            </a:r>
            <a:endParaRPr lang="en-US" sz="44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964527" y="7692905"/>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Reform UK, Liberal Democrats, SNP, Sinn Fein, DUP, Plaid </a:t>
            </a:r>
            <a:r>
              <a:rPr lang="en-US" sz="3600" b="1" kern="0" dirty="0" err="1" smtClean="0">
                <a:solidFill>
                  <a:prstClr val="white"/>
                </a:solidFill>
                <a:latin typeface="Calibri" panose="020F0502020204030204"/>
              </a:rPr>
              <a:t>Cymru</a:t>
            </a:r>
            <a:r>
              <a:rPr lang="en-US" sz="3600" b="1" kern="0" dirty="0" smtClean="0">
                <a:solidFill>
                  <a:prstClr val="white"/>
                </a:solidFill>
                <a:latin typeface="Calibri" panose="020F0502020204030204"/>
              </a:rPr>
              <a:t>, Green Party</a:t>
            </a:r>
            <a:endParaRPr lang="en-GB" sz="3600" b="1" kern="0" dirty="0">
              <a:solidFill>
                <a:prstClr val="white"/>
              </a:solidFill>
              <a:latin typeface="Calibri" panose="020F0502020204030204"/>
            </a:endParaRPr>
          </a:p>
        </p:txBody>
      </p:sp>
      <p:sp>
        <p:nvSpPr>
          <p:cNvPr id="35" name="Rectangle 34"/>
          <p:cNvSpPr/>
          <p:nvPr/>
        </p:nvSpPr>
        <p:spPr>
          <a:xfrm>
            <a:off x="964527" y="6111929"/>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err="1" smtClean="0">
                <a:solidFill>
                  <a:prstClr val="white"/>
                </a:solidFill>
                <a:latin typeface="Calibri" panose="020F0502020204030204"/>
              </a:rPr>
              <a:t>Labour</a:t>
            </a:r>
            <a:endParaRPr lang="en-GB" sz="3600" b="1" kern="0" dirty="0">
              <a:solidFill>
                <a:prstClr val="white"/>
              </a:solidFill>
              <a:latin typeface="Calibri" panose="020F0502020204030204"/>
            </a:endParaRPr>
          </a:p>
        </p:txBody>
      </p:sp>
      <p:sp>
        <p:nvSpPr>
          <p:cNvPr id="36" name="Rectangle 35"/>
          <p:cNvSpPr/>
          <p:nvPr/>
        </p:nvSpPr>
        <p:spPr>
          <a:xfrm>
            <a:off x="964530" y="9103369"/>
            <a:ext cx="17214718" cy="20871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True</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5523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a:bodyPr>
          <a:lstStyle/>
          <a:p>
            <a:pPr marL="0" indent="0">
              <a:buNone/>
            </a:pPr>
            <a:r>
              <a:rPr lang="en-US" sz="4400" dirty="0" smtClean="0"/>
              <a:t>We are going to have our own debate about various issues.</a:t>
            </a:r>
          </a:p>
          <a:p>
            <a:pPr marL="0" indent="0">
              <a:buNone/>
            </a:pPr>
            <a:endParaRPr lang="en-US" sz="4400" dirty="0"/>
          </a:p>
          <a:p>
            <a:pPr marL="0" indent="0">
              <a:buNone/>
            </a:pPr>
            <a:r>
              <a:rPr lang="en-US" sz="4400" dirty="0" smtClean="0"/>
              <a:t>You are either going to be “for” the proposal. This means you agree with the proposal.</a:t>
            </a:r>
          </a:p>
          <a:p>
            <a:pPr marL="0" indent="0">
              <a:buNone/>
            </a:pPr>
            <a:endParaRPr lang="en-US" sz="4400" dirty="0"/>
          </a:p>
          <a:p>
            <a:pPr marL="0" indent="0">
              <a:buNone/>
            </a:pPr>
            <a:r>
              <a:rPr lang="en-US" sz="4400" dirty="0" smtClean="0"/>
              <a:t>Or you will be “against” the proposal. This means you disagree with the proposal.</a:t>
            </a:r>
          </a:p>
          <a:p>
            <a:pPr marL="0" indent="0">
              <a:buNone/>
            </a:pPr>
            <a:endParaRPr lang="en-US" sz="4400" dirty="0"/>
          </a:p>
          <a:p>
            <a:pPr marL="0" indent="0">
              <a:buNone/>
            </a:pPr>
            <a:endParaRPr lang="en-US" sz="4400" dirty="0"/>
          </a:p>
          <a:p>
            <a:pPr marL="0" indent="0">
              <a:buNone/>
            </a:pPr>
            <a:endParaRPr lang="en-US" sz="5400" dirty="0"/>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Debating in House of Commons</a:t>
            </a:r>
            <a:endParaRPr sz="4000" spc="45" dirty="0"/>
          </a:p>
        </p:txBody>
      </p:sp>
      <p:pic>
        <p:nvPicPr>
          <p:cNvPr id="9" name="Picture 8"/>
          <p:cNvPicPr>
            <a:picLocks noChangeAspect="1"/>
          </p:cNvPicPr>
          <p:nvPr/>
        </p:nvPicPr>
        <p:blipFill>
          <a:blip r:embed="rId5"/>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6"/>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8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a:bodyPr>
          <a:lstStyle/>
          <a:p>
            <a:pPr marL="0" indent="0">
              <a:buNone/>
            </a:pPr>
            <a:r>
              <a:rPr lang="en-US" sz="4400" dirty="0" smtClean="0"/>
              <a:t>You now have 1-2 minutes to write down at least 3 reasons either “for/against” the following proposal</a:t>
            </a:r>
          </a:p>
          <a:p>
            <a:pPr marL="0" indent="0">
              <a:buNone/>
            </a:pPr>
            <a:endParaRPr lang="en-US" sz="4400" dirty="0"/>
          </a:p>
          <a:p>
            <a:pPr marL="0" indent="0">
              <a:buNone/>
            </a:pPr>
            <a:endParaRPr lang="en-US" sz="4400" dirty="0"/>
          </a:p>
          <a:p>
            <a:pPr marL="0" indent="0">
              <a:buNone/>
            </a:pPr>
            <a:r>
              <a:rPr lang="en-US" sz="5400" dirty="0" smtClean="0"/>
              <a:t>“schools should get rid of school uniforms”</a:t>
            </a:r>
            <a:endParaRPr lang="en-US" sz="5400" dirty="0"/>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Debating in House of Commons</a:t>
            </a:r>
            <a:endParaRPr sz="4000" spc="45" dirty="0"/>
          </a:p>
        </p:txBody>
      </p:sp>
      <p:pic>
        <p:nvPicPr>
          <p:cNvPr id="9" name="Picture 8"/>
          <p:cNvPicPr>
            <a:picLocks noChangeAspect="1"/>
          </p:cNvPicPr>
          <p:nvPr/>
        </p:nvPicPr>
        <p:blipFill>
          <a:blip r:embed="rId5"/>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6"/>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53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a:bodyPr>
          <a:lstStyle/>
          <a:p>
            <a:pPr marL="0" indent="0">
              <a:buNone/>
            </a:pPr>
            <a:r>
              <a:rPr lang="en-US" sz="4400" dirty="0" smtClean="0"/>
              <a:t>Before we debate the proposal, it is important to go over debating rules that exist in the House of Commons.</a:t>
            </a:r>
          </a:p>
          <a:p>
            <a:pPr marL="0" indent="0">
              <a:buNone/>
            </a:pPr>
            <a:endParaRPr lang="en-US" sz="4400" dirty="0"/>
          </a:p>
          <a:p>
            <a:pPr marL="0" indent="0">
              <a:buNone/>
            </a:pPr>
            <a:r>
              <a:rPr lang="en-US" sz="4400" dirty="0" smtClean="0"/>
              <a:t>These are designed to highlight the importance of respect. It is important that MP’s respect each other even when they disagree.</a:t>
            </a:r>
          </a:p>
          <a:p>
            <a:pPr marL="0" indent="0">
              <a:buNone/>
            </a:pPr>
            <a:endParaRPr lang="en-US" sz="4400" dirty="0"/>
          </a:p>
          <a:p>
            <a:pPr marL="0" indent="0">
              <a:buNone/>
            </a:pPr>
            <a:r>
              <a:rPr lang="en-US" sz="4400" dirty="0" smtClean="0"/>
              <a:t>This ensures the debate is constructive and professional at all times</a:t>
            </a:r>
            <a:endParaRPr lang="en-US" sz="5400" dirty="0"/>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Rules of the debates</a:t>
            </a:r>
            <a:endParaRPr sz="4000" spc="45" dirty="0"/>
          </a:p>
        </p:txBody>
      </p:sp>
      <p:pic>
        <p:nvPicPr>
          <p:cNvPr id="9" name="Picture 8"/>
          <p:cNvPicPr>
            <a:picLocks noChangeAspect="1"/>
          </p:cNvPicPr>
          <p:nvPr/>
        </p:nvPicPr>
        <p:blipFill>
          <a:blip r:embed="rId5"/>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6"/>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888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fontScale="92500" lnSpcReduction="20000"/>
          </a:bodyPr>
          <a:lstStyle/>
          <a:p>
            <a:pPr marL="0" indent="0">
              <a:buNone/>
            </a:pPr>
            <a:r>
              <a:rPr lang="en-US" sz="4400" dirty="0" smtClean="0"/>
              <a:t>The rules are:</a:t>
            </a:r>
          </a:p>
          <a:p>
            <a:pPr marL="0" indent="0">
              <a:buNone/>
            </a:pPr>
            <a:endParaRPr lang="en-US" sz="4400" dirty="0"/>
          </a:p>
          <a:p>
            <a:pPr marL="742950" indent="-742950">
              <a:buAutoNum type="arabicPeriod"/>
            </a:pPr>
            <a:r>
              <a:rPr lang="en-US" sz="4400" dirty="0" smtClean="0"/>
              <a:t>If you want to speak you must stand up. If you are not chosen to speak, you must sit down. You repeat this process until you are chosen to speak. This is called “bobbing”</a:t>
            </a:r>
          </a:p>
          <a:p>
            <a:pPr marL="914400" indent="-914400">
              <a:buAutoNum type="arabicPeriod"/>
            </a:pPr>
            <a:r>
              <a:rPr lang="en-US" sz="4400" dirty="0" smtClean="0"/>
              <a:t>You only speak if you are selected to speak.</a:t>
            </a:r>
          </a:p>
          <a:p>
            <a:pPr marL="914400" indent="-914400">
              <a:buAutoNum type="arabicPeriod"/>
            </a:pPr>
            <a:r>
              <a:rPr lang="en-US" sz="4400" dirty="0" smtClean="0"/>
              <a:t>If you agree with what is said you can cheer or shout “here, here” You cannot say or do anything else such as clap. Clapping is not allowed in the House of Commons</a:t>
            </a:r>
          </a:p>
          <a:p>
            <a:pPr marL="914400" indent="-914400">
              <a:buAutoNum type="arabicPeriod"/>
            </a:pPr>
            <a:r>
              <a:rPr lang="en-US" sz="4400" dirty="0" smtClean="0"/>
              <a:t>If you disagree with what is said you can boo or jeer. You cannot shout anything out to oppose what has just been said</a:t>
            </a:r>
          </a:p>
          <a:p>
            <a:pPr marL="914400" indent="-914400">
              <a:buAutoNum type="arabicPeriod"/>
            </a:pPr>
            <a:r>
              <a:rPr lang="en-US" sz="4400" dirty="0" smtClean="0"/>
              <a:t>Language such as “shut up” or “you’re talking rubbish” or name calling is not allowed.</a:t>
            </a:r>
            <a:endParaRPr lang="en-US" sz="5400" dirty="0"/>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Rules of the debates</a:t>
            </a:r>
            <a:endParaRPr sz="4000" spc="45" dirty="0"/>
          </a:p>
        </p:txBody>
      </p:sp>
      <p:pic>
        <p:nvPicPr>
          <p:cNvPr id="9" name="Picture 8"/>
          <p:cNvPicPr>
            <a:picLocks noChangeAspect="1"/>
          </p:cNvPicPr>
          <p:nvPr/>
        </p:nvPicPr>
        <p:blipFill>
          <a:blip r:embed="rId5"/>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6"/>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5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a:t>
            </a:r>
            <a:r>
              <a:rPr lang="en-US" sz="5999" dirty="0" smtClean="0"/>
              <a:t>you are now going to debate the following proposal</a:t>
            </a:r>
          </a:p>
          <a:p>
            <a:pPr marL="0" indent="0">
              <a:buNone/>
            </a:pPr>
            <a:endParaRPr lang="en-US" sz="5999" dirty="0"/>
          </a:p>
          <a:p>
            <a:pPr marL="0" indent="0">
              <a:buNone/>
            </a:pPr>
            <a:r>
              <a:rPr lang="en-US" sz="5999" dirty="0" smtClean="0"/>
              <a:t>“Schools should get rid of school uniforms”</a:t>
            </a:r>
          </a:p>
          <a:p>
            <a:pPr marL="0" indent="0">
              <a:buNone/>
            </a:pPr>
            <a:endParaRPr lang="en-US" sz="5999" dirty="0"/>
          </a:p>
          <a:p>
            <a:pPr marL="0" indent="0">
              <a:buNone/>
            </a:pPr>
            <a:r>
              <a:rPr lang="en-US" sz="5999" dirty="0" smtClean="0"/>
              <a:t>You must follow the rules of a debate and let the teacher chair the debate.</a:t>
            </a:r>
          </a:p>
          <a:p>
            <a:pPr marL="0" indent="0">
              <a:buNone/>
            </a:pPr>
            <a:endParaRPr lang="en-US" sz="5999" dirty="0"/>
          </a:p>
          <a:p>
            <a:pPr marL="0" indent="0">
              <a:buNone/>
            </a:pPr>
            <a:r>
              <a:rPr lang="en-US" sz="5999" dirty="0" smtClean="0"/>
              <a:t>A vote will be taken after to see if the proposal is agreed or dismissed</a:t>
            </a:r>
            <a:endParaRPr lang="en-US" sz="5999" dirty="0"/>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Debate</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07368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a:bodyPr>
          <a:lstStyle/>
          <a:p>
            <a:pPr marL="0" indent="0">
              <a:buNone/>
            </a:pPr>
            <a:r>
              <a:rPr lang="en-US" sz="4400" dirty="0" smtClean="0"/>
              <a:t>You now have 1-2 minutes to write down at least 3 reasons either “for/against” the following proposal</a:t>
            </a:r>
          </a:p>
          <a:p>
            <a:pPr marL="0" indent="0">
              <a:buNone/>
            </a:pPr>
            <a:endParaRPr lang="en-US" sz="4400" dirty="0"/>
          </a:p>
          <a:p>
            <a:pPr marL="0" indent="0">
              <a:buNone/>
            </a:pPr>
            <a:endParaRPr lang="en-US" sz="4400" dirty="0"/>
          </a:p>
          <a:p>
            <a:pPr marL="0" indent="0">
              <a:buNone/>
            </a:pPr>
            <a:r>
              <a:rPr lang="en-US" sz="5400" dirty="0" smtClean="0"/>
              <a:t>“pupils should be allowed to use their mobile phones during break times”</a:t>
            </a:r>
            <a:endParaRPr lang="en-US" sz="5400" dirty="0"/>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Debating in House of Commons</a:t>
            </a:r>
            <a:endParaRPr sz="4000" spc="45" dirty="0"/>
          </a:p>
        </p:txBody>
      </p:sp>
      <p:pic>
        <p:nvPicPr>
          <p:cNvPr id="9" name="Picture 8"/>
          <p:cNvPicPr>
            <a:picLocks noChangeAspect="1"/>
          </p:cNvPicPr>
          <p:nvPr/>
        </p:nvPicPr>
        <p:blipFill>
          <a:blip r:embed="rId5"/>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6"/>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53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775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a:t>
            </a:r>
            <a:r>
              <a:rPr lang="en-US" sz="5999" dirty="0" smtClean="0"/>
              <a:t>you are now going to debate the following proposal</a:t>
            </a:r>
          </a:p>
          <a:p>
            <a:pPr marL="0" indent="0">
              <a:buNone/>
            </a:pPr>
            <a:endParaRPr lang="en-US" sz="5999" dirty="0"/>
          </a:p>
          <a:p>
            <a:pPr marL="0" indent="0">
              <a:buNone/>
            </a:pPr>
            <a:r>
              <a:rPr lang="en-US" sz="5999" dirty="0" smtClean="0"/>
              <a:t>“</a:t>
            </a:r>
            <a:r>
              <a:rPr lang="en-US" sz="6000" dirty="0"/>
              <a:t>pupils should be allowed to use their mobile phones during break times”</a:t>
            </a:r>
          </a:p>
          <a:p>
            <a:pPr marL="0" indent="0">
              <a:buNone/>
            </a:pPr>
            <a:endParaRPr lang="en-US" sz="5999" dirty="0"/>
          </a:p>
          <a:p>
            <a:pPr marL="0" indent="0">
              <a:buNone/>
            </a:pPr>
            <a:r>
              <a:rPr lang="en-US" sz="5999" dirty="0" smtClean="0"/>
              <a:t>You must follow the rules of a debate and let the teacher chair the debate.</a:t>
            </a:r>
          </a:p>
          <a:p>
            <a:pPr marL="0" indent="0">
              <a:buNone/>
            </a:pPr>
            <a:endParaRPr lang="en-US" sz="5999" dirty="0"/>
          </a:p>
          <a:p>
            <a:pPr marL="0" indent="0">
              <a:buNone/>
            </a:pPr>
            <a:r>
              <a:rPr lang="en-US" sz="5999" dirty="0" smtClean="0"/>
              <a:t>A vote will be taken after to see if the proposal is agreed or dismissed</a:t>
            </a:r>
            <a:endParaRPr lang="en-US" sz="5999" dirty="0"/>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Debate</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44378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a:bodyPr>
          <a:lstStyle/>
          <a:p>
            <a:pPr marL="0" indent="0">
              <a:buNone/>
            </a:pPr>
            <a:r>
              <a:rPr lang="en-US" sz="4400" dirty="0" smtClean="0"/>
              <a:t>You now have 1-2 minutes to write down at least 3 reasons either “for/against” the following proposal</a:t>
            </a:r>
          </a:p>
          <a:p>
            <a:pPr marL="0" indent="0">
              <a:buNone/>
            </a:pPr>
            <a:endParaRPr lang="en-US" sz="4400" dirty="0"/>
          </a:p>
          <a:p>
            <a:pPr marL="0" indent="0">
              <a:buNone/>
            </a:pPr>
            <a:endParaRPr lang="en-US" sz="4400" dirty="0"/>
          </a:p>
          <a:p>
            <a:pPr marL="0" indent="0">
              <a:buNone/>
            </a:pPr>
            <a:r>
              <a:rPr lang="en-US" sz="5400" dirty="0" smtClean="0"/>
              <a:t>“The school day should be made longer to help pupils learn more”</a:t>
            </a:r>
            <a:endParaRPr lang="en-US" sz="5400" dirty="0"/>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Debating in House of Commons</a:t>
            </a:r>
            <a:endParaRPr sz="4000" spc="45" dirty="0"/>
          </a:p>
        </p:txBody>
      </p:sp>
      <p:pic>
        <p:nvPicPr>
          <p:cNvPr id="9" name="Picture 8"/>
          <p:cNvPicPr>
            <a:picLocks noChangeAspect="1"/>
          </p:cNvPicPr>
          <p:nvPr/>
        </p:nvPicPr>
        <p:blipFill>
          <a:blip r:embed="rId5"/>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6"/>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6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a:t>
            </a:r>
            <a:r>
              <a:rPr lang="en-US" sz="5999" dirty="0" smtClean="0"/>
              <a:t>you are now going to debate the following proposal</a:t>
            </a:r>
          </a:p>
          <a:p>
            <a:pPr marL="0" indent="0">
              <a:buNone/>
            </a:pPr>
            <a:endParaRPr lang="en-US" sz="5999" dirty="0"/>
          </a:p>
          <a:p>
            <a:pPr marL="0" indent="0">
              <a:buNone/>
            </a:pPr>
            <a:r>
              <a:rPr lang="en-US" sz="5999" dirty="0" smtClean="0"/>
              <a:t>“</a:t>
            </a:r>
            <a:r>
              <a:rPr lang="en-US" sz="6000" dirty="0"/>
              <a:t>The school day should be made longer to help pupils learn </a:t>
            </a:r>
            <a:r>
              <a:rPr lang="en-US" sz="6000" dirty="0" smtClean="0"/>
              <a:t>more”</a:t>
            </a:r>
          </a:p>
          <a:p>
            <a:pPr marL="0" indent="0">
              <a:buNone/>
            </a:pPr>
            <a:endParaRPr lang="en-US" sz="5999" dirty="0"/>
          </a:p>
          <a:p>
            <a:pPr marL="0" indent="0">
              <a:buNone/>
            </a:pPr>
            <a:r>
              <a:rPr lang="en-US" sz="5999" dirty="0" smtClean="0"/>
              <a:t>You must follow the rules of a debate and let the teacher chair the debate.</a:t>
            </a:r>
          </a:p>
          <a:p>
            <a:pPr marL="0" indent="0">
              <a:buNone/>
            </a:pPr>
            <a:endParaRPr lang="en-US" sz="5999" dirty="0"/>
          </a:p>
          <a:p>
            <a:pPr marL="0" indent="0">
              <a:buNone/>
            </a:pPr>
            <a:r>
              <a:rPr lang="en-US" sz="5999" dirty="0" smtClean="0"/>
              <a:t>A vote will be taken after to see if the proposal is agreed or dismissed</a:t>
            </a:r>
            <a:endParaRPr lang="en-US" sz="5999" dirty="0"/>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Debate</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416236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33083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21" y="1751456"/>
            <a:ext cx="9312547" cy="9312547"/>
          </a:xfrm>
          <a:prstGeom prst="rect">
            <a:avLst/>
          </a:prstGeom>
        </p:spPr>
      </p:pic>
      <p:sp>
        <p:nvSpPr>
          <p:cNvPr id="20" name="TextBox 19"/>
          <p:cNvSpPr txBox="1"/>
          <p:nvPr/>
        </p:nvSpPr>
        <p:spPr>
          <a:xfrm>
            <a:off x="163756" y="113912"/>
            <a:ext cx="10742523" cy="2122376"/>
          </a:xfrm>
          <a:prstGeom prst="rect">
            <a:avLst/>
          </a:prstGeom>
          <a:noFill/>
        </p:spPr>
        <p:txBody>
          <a:bodyPr wrap="square" rtlCol="0">
            <a:spAutoFit/>
          </a:bodyPr>
          <a:lstStyle/>
          <a:p>
            <a:pPr algn="ctr" defTabSz="457179">
              <a:defRPr/>
            </a:pPr>
            <a:r>
              <a:rPr lang="en-GB" sz="6596" u="sng" dirty="0">
                <a:solidFill>
                  <a:prstClr val="black"/>
                </a:solidFill>
                <a:latin typeface="Comic Sans MS" panose="030F0702030302020204" pitchFamily="66" charset="0"/>
              </a:rPr>
              <a:t>Secure your </a:t>
            </a:r>
            <a:r>
              <a:rPr lang="en-GB" sz="6596" u="sng" dirty="0" smtClean="0">
                <a:solidFill>
                  <a:prstClr val="black"/>
                </a:solidFill>
                <a:latin typeface="Comic Sans MS" panose="030F0702030302020204" pitchFamily="66" charset="0"/>
              </a:rPr>
              <a:t>Voice: </a:t>
            </a:r>
            <a:r>
              <a:rPr lang="en-GB" sz="6596"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28" name="Rounded Rectangle 27"/>
          <p:cNvSpPr/>
          <p:nvPr/>
        </p:nvSpPr>
        <p:spPr>
          <a:xfrm>
            <a:off x="958523" y="2617111"/>
            <a:ext cx="2384476" cy="1662218"/>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What is democracy?</a:t>
            </a:r>
          </a:p>
        </p:txBody>
      </p:sp>
      <p:sp>
        <p:nvSpPr>
          <p:cNvPr id="29" name="Rounded Rectangle 28"/>
          <p:cNvSpPr/>
          <p:nvPr/>
        </p:nvSpPr>
        <p:spPr>
          <a:xfrm>
            <a:off x="4164898" y="2668668"/>
            <a:ext cx="2384476" cy="1662218"/>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Political Parties in the UK</a:t>
            </a:r>
          </a:p>
        </p:txBody>
      </p:sp>
      <p:sp>
        <p:nvSpPr>
          <p:cNvPr id="30" name="Rounded Rectangle 29"/>
          <p:cNvSpPr/>
          <p:nvPr/>
        </p:nvSpPr>
        <p:spPr>
          <a:xfrm>
            <a:off x="7371274" y="2626952"/>
            <a:ext cx="2384476" cy="1662218"/>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smtClean="0">
                <a:solidFill>
                  <a:prstClr val="black"/>
                </a:solidFill>
                <a:latin typeface="Comic Sans MS" panose="030F0702030302020204" pitchFamily="66" charset="0"/>
              </a:rPr>
              <a:t>How did the UK General Election work?</a:t>
            </a:r>
            <a:endParaRPr lang="en-US" sz="2309" dirty="0">
              <a:solidFill>
                <a:prstClr val="black"/>
              </a:solidFill>
              <a:latin typeface="Comic Sans MS" panose="030F0702030302020204" pitchFamily="66" charset="0"/>
            </a:endParaRPr>
          </a:p>
        </p:txBody>
      </p:sp>
      <p:sp>
        <p:nvSpPr>
          <p:cNvPr id="31" name="Rounded Rectangle 30"/>
          <p:cNvSpPr/>
          <p:nvPr/>
        </p:nvSpPr>
        <p:spPr>
          <a:xfrm>
            <a:off x="10577649" y="2617110"/>
            <a:ext cx="2384476" cy="1662218"/>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smtClean="0">
                <a:solidFill>
                  <a:prstClr val="black"/>
                </a:solidFill>
                <a:latin typeface="Comic Sans MS" panose="030F0702030302020204" pitchFamily="66" charset="0"/>
              </a:rPr>
              <a:t>What does a MP do?</a:t>
            </a:r>
            <a:endParaRPr lang="en-US" sz="2309" dirty="0">
              <a:solidFill>
                <a:prstClr val="black"/>
              </a:solidFill>
              <a:latin typeface="Comic Sans MS" panose="030F0702030302020204" pitchFamily="66" charset="0"/>
            </a:endParaRPr>
          </a:p>
        </p:txBody>
      </p:sp>
      <p:sp>
        <p:nvSpPr>
          <p:cNvPr id="32" name="Rounded Rectangle 31"/>
          <p:cNvSpPr/>
          <p:nvPr/>
        </p:nvSpPr>
        <p:spPr>
          <a:xfrm>
            <a:off x="13888772" y="2649020"/>
            <a:ext cx="2497895" cy="1662218"/>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smtClean="0">
                <a:solidFill>
                  <a:prstClr val="black"/>
                </a:solidFill>
                <a:latin typeface="Comic Sans MS" panose="030F0702030302020204" pitchFamily="66" charset="0"/>
              </a:rPr>
              <a:t>Who is in the UK Government?</a:t>
            </a:r>
            <a:endParaRPr lang="en-US" sz="2309" dirty="0">
              <a:solidFill>
                <a:prstClr val="black"/>
              </a:solidFill>
              <a:latin typeface="Comic Sans MS" panose="030F0702030302020204" pitchFamily="66" charset="0"/>
            </a:endParaRPr>
          </a:p>
        </p:txBody>
      </p:sp>
      <p:sp>
        <p:nvSpPr>
          <p:cNvPr id="33" name="Rounded Rectangle 32"/>
          <p:cNvSpPr/>
          <p:nvPr/>
        </p:nvSpPr>
        <p:spPr>
          <a:xfrm>
            <a:off x="17313314" y="2647343"/>
            <a:ext cx="2384476" cy="1662218"/>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What would you do as a MP?</a:t>
            </a:r>
          </a:p>
        </p:txBody>
      </p:sp>
      <p:sp>
        <p:nvSpPr>
          <p:cNvPr id="34" name="Content Placeholder 2"/>
          <p:cNvSpPr txBox="1">
            <a:spLocks/>
          </p:cNvSpPr>
          <p:nvPr/>
        </p:nvSpPr>
        <p:spPr>
          <a:xfrm>
            <a:off x="289376" y="5150655"/>
            <a:ext cx="11171544" cy="5913348"/>
          </a:xfrm>
          <a:prstGeom prst="rect">
            <a:avLst/>
          </a:prstGeom>
          <a:ln>
            <a:solidFill>
              <a:srgbClr val="E74519"/>
            </a:solidFill>
          </a:ln>
        </p:spPr>
        <p:txBody>
          <a:bodyPr vert="horz" lIns="91433" tIns="45717" rIns="91433" bIns="4571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9">
              <a:lnSpc>
                <a:spcPct val="110000"/>
              </a:lnSpc>
              <a:spcBef>
                <a:spcPts val="1001"/>
              </a:spcBef>
              <a:buNone/>
              <a:defRPr/>
            </a:pPr>
            <a:r>
              <a:rPr lang="en-US" sz="3199" b="1" dirty="0">
                <a:solidFill>
                  <a:prstClr val="black"/>
                </a:solidFill>
                <a:latin typeface="Comic Sans MS"/>
              </a:rPr>
              <a:t>Today we will look at:</a:t>
            </a:r>
          </a:p>
          <a:p>
            <a:pPr marL="0" indent="0" defTabSz="914369">
              <a:lnSpc>
                <a:spcPct val="110000"/>
              </a:lnSpc>
              <a:spcBef>
                <a:spcPts val="1001"/>
              </a:spcBef>
              <a:buNone/>
              <a:defRPr/>
            </a:pPr>
            <a:endParaRPr lang="en-US" sz="3199" b="1" dirty="0">
              <a:solidFill>
                <a:prstClr val="black"/>
              </a:solidFill>
              <a:latin typeface="Comic Sans MS"/>
            </a:endParaRPr>
          </a:p>
          <a:p>
            <a:pPr marL="0" indent="0" defTabSz="914369">
              <a:lnSpc>
                <a:spcPct val="110000"/>
              </a:lnSpc>
              <a:spcBef>
                <a:spcPts val="1001"/>
              </a:spcBef>
              <a:buNone/>
              <a:defRPr/>
            </a:pPr>
            <a:r>
              <a:rPr lang="en-US" sz="3199" b="1" dirty="0" smtClean="0">
                <a:solidFill>
                  <a:prstClr val="black"/>
                </a:solidFill>
                <a:latin typeface="Comic Sans MS"/>
              </a:rPr>
              <a:t>What does a MP do?</a:t>
            </a:r>
            <a:endParaRPr lang="en-US" sz="3199" b="1" dirty="0">
              <a:solidFill>
                <a:prstClr val="black"/>
              </a:solidFill>
              <a:latin typeface="Comic Sans MS"/>
            </a:endParaRPr>
          </a:p>
          <a:p>
            <a:pPr marL="0" indent="0" defTabSz="914369">
              <a:lnSpc>
                <a:spcPct val="110000"/>
              </a:lnSpc>
              <a:spcBef>
                <a:spcPts val="1001"/>
              </a:spcBef>
              <a:buNone/>
              <a:defRPr/>
            </a:pPr>
            <a:endParaRPr lang="en-US" sz="3199" b="1" dirty="0">
              <a:solidFill>
                <a:prstClr val="black"/>
              </a:solidFill>
              <a:latin typeface="Comic Sans MS"/>
            </a:endParaRPr>
          </a:p>
          <a:p>
            <a:pPr marL="0" indent="0" defTabSz="914369">
              <a:lnSpc>
                <a:spcPct val="110000"/>
              </a:lnSpc>
              <a:spcBef>
                <a:spcPts val="1001"/>
              </a:spcBef>
              <a:buNone/>
              <a:defRPr/>
            </a:pPr>
            <a:r>
              <a:rPr lang="en-US" sz="3199" b="1" dirty="0">
                <a:solidFill>
                  <a:prstClr val="black"/>
                </a:solidFill>
                <a:latin typeface="Comic Sans MS"/>
              </a:rPr>
              <a:t>This includes:</a:t>
            </a:r>
          </a:p>
          <a:p>
            <a:pPr marL="228589" indent="-228589" defTabSz="914369">
              <a:lnSpc>
                <a:spcPct val="110000"/>
              </a:lnSpc>
              <a:spcBef>
                <a:spcPts val="1001"/>
              </a:spcBef>
              <a:buFontTx/>
              <a:buChar char="-"/>
              <a:defRPr/>
            </a:pPr>
            <a:r>
              <a:rPr lang="en-US" sz="3199" b="1" dirty="0" smtClean="0">
                <a:solidFill>
                  <a:prstClr val="black"/>
                </a:solidFill>
                <a:latin typeface="Comic Sans MS"/>
              </a:rPr>
              <a:t>What happens during a MP surgery?</a:t>
            </a:r>
          </a:p>
          <a:p>
            <a:pPr marL="228589" indent="-228589" defTabSz="914369">
              <a:lnSpc>
                <a:spcPct val="110000"/>
              </a:lnSpc>
              <a:spcBef>
                <a:spcPts val="1001"/>
              </a:spcBef>
              <a:buFontTx/>
              <a:buChar char="-"/>
              <a:defRPr/>
            </a:pPr>
            <a:r>
              <a:rPr lang="en-US" sz="3199" b="1" dirty="0" smtClean="0">
                <a:solidFill>
                  <a:prstClr val="black"/>
                </a:solidFill>
                <a:latin typeface="Comic Sans MS"/>
              </a:rPr>
              <a:t>What happens in a Government debate?</a:t>
            </a:r>
          </a:p>
          <a:p>
            <a:pPr marL="228589" indent="-228589" defTabSz="914369">
              <a:lnSpc>
                <a:spcPct val="110000"/>
              </a:lnSpc>
              <a:spcBef>
                <a:spcPts val="1001"/>
              </a:spcBef>
              <a:buFontTx/>
              <a:buChar char="-"/>
              <a:defRPr/>
            </a:pPr>
            <a:endParaRPr lang="en-US" sz="3199" b="1" dirty="0">
              <a:solidFill>
                <a:prstClr val="black"/>
              </a:solidFill>
              <a:latin typeface="Comic Sans MS"/>
            </a:endParaRPr>
          </a:p>
        </p:txBody>
      </p:sp>
      <p:sp>
        <p:nvSpPr>
          <p:cNvPr id="14" name="Content Placeholder 2"/>
          <p:cNvSpPr txBox="1">
            <a:spLocks/>
          </p:cNvSpPr>
          <p:nvPr/>
        </p:nvSpPr>
        <p:spPr>
          <a:xfrm>
            <a:off x="11996131" y="5105164"/>
            <a:ext cx="7708329" cy="5913348"/>
          </a:xfrm>
          <a:prstGeom prst="rect">
            <a:avLst/>
          </a:prstGeom>
          <a:ln>
            <a:solidFill>
              <a:srgbClr val="E74519"/>
            </a:solidFill>
          </a:ln>
        </p:spPr>
        <p:txBody>
          <a:bodyPr vert="horz" lIns="91433" tIns="45717" rIns="91433" bIns="4571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9">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69">
              <a:lnSpc>
                <a:spcPct val="110000"/>
              </a:lnSpc>
              <a:spcBef>
                <a:spcPts val="1001"/>
              </a:spcBef>
              <a:buNone/>
              <a:defRPr/>
            </a:pPr>
            <a:endParaRPr lang="en-US" sz="3600" b="1" dirty="0">
              <a:solidFill>
                <a:prstClr val="black"/>
              </a:solidFill>
              <a:latin typeface="Comic Sans MS"/>
            </a:endParaRPr>
          </a:p>
          <a:p>
            <a:pPr marL="0" indent="0" defTabSz="914369">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2041740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During a debate you are allowed to clap when you agree with what has been said</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34486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If a MP wants to speak during a debate they must stand up</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349246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If a MP wants to speak during a debate but they were not selected to speak, they can shout out what they wanted to say anyway</a:t>
            </a:r>
          </a:p>
          <a:p>
            <a:pPr marL="0" indent="0">
              <a:buNone/>
            </a:pPr>
            <a:endParaRPr lang="en-US" sz="6000" dirty="0"/>
          </a:p>
          <a:p>
            <a:pPr marL="0" indent="0">
              <a:buNone/>
            </a:pPr>
            <a:r>
              <a:rPr lang="en-US" sz="6000" dirty="0" smtClean="0">
                <a:solidFill>
                  <a:srgbClr val="FF0000"/>
                </a:solidFill>
              </a:rPr>
              <a:t>False</a:t>
            </a:r>
            <a:endParaRPr lang="en-US" sz="6000" dirty="0" smtClean="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273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During a debate, MP’s must be respectful and not use language such as “shut up” or “you’re talking rubbish”</a:t>
            </a:r>
          </a:p>
          <a:p>
            <a:pPr marL="0" indent="0">
              <a:buNone/>
            </a:pPr>
            <a:endParaRPr lang="en-US" sz="6000" dirty="0"/>
          </a:p>
          <a:p>
            <a:pPr marL="0" indent="0">
              <a:buNone/>
            </a:pPr>
            <a:r>
              <a:rPr lang="en-US" sz="6000" dirty="0" smtClean="0">
                <a:solidFill>
                  <a:srgbClr val="FF0000"/>
                </a:solidFill>
              </a:rPr>
              <a:t>True</a:t>
            </a:r>
            <a:endParaRPr lang="en-US" sz="6000" dirty="0" smtClean="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7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During a debate, if a MP disagrees with what has been said they can boo or jeer. However they must not shout out why they disagree</a:t>
            </a:r>
          </a:p>
          <a:p>
            <a:pPr marL="0" indent="0">
              <a:buNone/>
            </a:pPr>
            <a:endParaRPr lang="en-US" sz="6000" dirty="0"/>
          </a:p>
          <a:p>
            <a:pPr marL="0" indent="0">
              <a:buNone/>
            </a:pPr>
            <a:r>
              <a:rPr lang="en-US" sz="6000" dirty="0" smtClean="0">
                <a:solidFill>
                  <a:srgbClr val="FF0000"/>
                </a:solidFill>
              </a:rPr>
              <a:t>True</a:t>
            </a:r>
            <a:endParaRPr lang="en-US" sz="6000" dirty="0" smtClean="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768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smtClean="0"/>
              <a:t>Extension - What else does a MP do?</a:t>
            </a:r>
            <a:endParaRPr lang="en-GB" sz="8000" dirty="0"/>
          </a:p>
        </p:txBody>
      </p:sp>
      <p:sp>
        <p:nvSpPr>
          <p:cNvPr id="7" name="Content Placeholder 2"/>
          <p:cNvSpPr>
            <a:spLocks noGrp="1"/>
          </p:cNvSpPr>
          <p:nvPr>
            <p:ph idx="1"/>
          </p:nvPr>
        </p:nvSpPr>
        <p:spPr>
          <a:xfrm>
            <a:off x="15524658" y="2465464"/>
            <a:ext cx="4253776" cy="8424936"/>
          </a:xfrm>
        </p:spPr>
        <p:txBody>
          <a:bodyPr>
            <a:normAutofit fontScale="85000" lnSpcReduction="20000"/>
          </a:bodyPr>
          <a:lstStyle/>
          <a:p>
            <a:pPr marL="0" indent="0">
              <a:buNone/>
            </a:pPr>
            <a:r>
              <a:rPr lang="en-US" dirty="0" smtClean="0"/>
              <a:t>While watching the video answer the following questions in your book.</a:t>
            </a:r>
          </a:p>
          <a:p>
            <a:pPr marL="0" indent="0">
              <a:buNone/>
            </a:pPr>
            <a:endParaRPr lang="en-US" dirty="0"/>
          </a:p>
          <a:p>
            <a:pPr marL="914400" indent="-914400">
              <a:buAutoNum type="arabicPeriod"/>
            </a:pPr>
            <a:r>
              <a:rPr lang="en-US" dirty="0" smtClean="0"/>
              <a:t>What other roles does a MP have that we have not already discussed?</a:t>
            </a:r>
          </a:p>
          <a:p>
            <a:pPr marL="914400" indent="-914400">
              <a:buAutoNum type="arabicPeriod"/>
            </a:pPr>
            <a:endParaRPr lang="en-US" dirty="0"/>
          </a:p>
          <a:p>
            <a:pPr marL="914400" indent="-914400">
              <a:buAutoNum type="arabicPeriod"/>
            </a:pPr>
            <a:r>
              <a:rPr lang="en-US" dirty="0" smtClean="0"/>
              <a:t>Where does the MP complete these roles? </a:t>
            </a:r>
            <a:endParaRPr lang="en-US" dirty="0"/>
          </a:p>
          <a:p>
            <a:pPr marL="0" indent="0">
              <a:buNone/>
            </a:pPr>
            <a:endParaRPr lang="en-US" dirty="0" smtClean="0"/>
          </a:p>
        </p:txBody>
      </p:sp>
      <p:pic>
        <p:nvPicPr>
          <p:cNvPr id="3" name="fpyc_I4q6DA"/>
          <p:cNvPicPr>
            <a:picLocks noRot="1" noChangeAspect="1"/>
          </p:cNvPicPr>
          <p:nvPr>
            <a:videoFile r:link="rId1"/>
          </p:nvPr>
        </p:nvPicPr>
        <p:blipFill>
          <a:blip r:embed="rId6"/>
          <a:stretch>
            <a:fillRect/>
          </a:stretch>
        </p:blipFill>
        <p:spPr>
          <a:xfrm>
            <a:off x="621632" y="2465464"/>
            <a:ext cx="14576437" cy="8199246"/>
          </a:xfrm>
          <a:prstGeom prst="rect">
            <a:avLst/>
          </a:prstGeom>
        </p:spPr>
      </p:pic>
    </p:spTree>
    <p:extLst>
      <p:ext uri="{BB962C8B-B14F-4D97-AF65-F5344CB8AC3E}">
        <p14:creationId xmlns:p14="http://schemas.microsoft.com/office/powerpoint/2010/main" val="210940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85000" lnSpcReduction="20000"/>
          </a:bodyPr>
          <a:lstStyle/>
          <a:p>
            <a:pPr marL="0" indent="0">
              <a:buNone/>
            </a:pPr>
            <a:r>
              <a:rPr lang="en-US" sz="5999" dirty="0" smtClean="0"/>
              <a:t>MP stands for “Member of Parliament”</a:t>
            </a:r>
          </a:p>
          <a:p>
            <a:pPr marL="0" indent="0">
              <a:buNone/>
            </a:pPr>
            <a:endParaRPr lang="en-US" sz="5999" dirty="0"/>
          </a:p>
          <a:p>
            <a:pPr marL="0" indent="0">
              <a:buNone/>
            </a:pPr>
            <a:r>
              <a:rPr lang="en-US" sz="5999" dirty="0" smtClean="0"/>
              <a:t>There are 650 MP’s which all get a “seat” in Parliament which is called the House of Commons.</a:t>
            </a:r>
          </a:p>
          <a:p>
            <a:pPr marL="0" indent="0">
              <a:buNone/>
            </a:pPr>
            <a:endParaRPr lang="en-US" sz="5999" dirty="0"/>
          </a:p>
          <a:p>
            <a:pPr marL="0" indent="0">
              <a:buNone/>
            </a:pPr>
            <a:r>
              <a:rPr lang="en-US" sz="5999" dirty="0" smtClean="0"/>
              <a:t>The House of Commons is in the Houses of Parliament in Westminster, London</a:t>
            </a:r>
          </a:p>
          <a:p>
            <a:pPr marL="0" indent="0">
              <a:buNone/>
            </a:pPr>
            <a:endParaRPr lang="en-US" sz="5999" dirty="0"/>
          </a:p>
          <a:p>
            <a:pPr marL="0" indent="0">
              <a:buNone/>
            </a:pPr>
            <a:r>
              <a:rPr lang="en-US" sz="5999" dirty="0" smtClean="0"/>
              <a:t>The political party with the most MP’s forms the UK Government. This is currently </a:t>
            </a:r>
            <a:r>
              <a:rPr lang="en-US" sz="5999" dirty="0" err="1" smtClean="0"/>
              <a:t>Labour</a:t>
            </a: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9" name="Picture 8"/>
          <p:cNvPicPr>
            <a:picLocks noChangeAspect="1"/>
          </p:cNvPicPr>
          <p:nvPr/>
        </p:nvPicPr>
        <p:blipFill>
          <a:blip r:embed="rId4"/>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5"/>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11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70000" lnSpcReduction="20000"/>
          </a:bodyPr>
          <a:lstStyle/>
          <a:p>
            <a:pPr marL="0" indent="0">
              <a:buNone/>
            </a:pPr>
            <a:r>
              <a:rPr lang="en-US" sz="5999" dirty="0" smtClean="0"/>
              <a:t>MP’s have lots of different roles that include:</a:t>
            </a:r>
          </a:p>
          <a:p>
            <a:pPr marL="0" indent="0">
              <a:buNone/>
            </a:pPr>
            <a:endParaRPr lang="en-US" sz="5999" dirty="0"/>
          </a:p>
          <a:p>
            <a:pPr marL="1143000" indent="-1143000">
              <a:buAutoNum type="arabicPeriod"/>
            </a:pPr>
            <a:r>
              <a:rPr lang="en-US" sz="5999" dirty="0" smtClean="0"/>
              <a:t>Represent their constituents</a:t>
            </a:r>
          </a:p>
          <a:p>
            <a:pPr marL="1143000" indent="-1143000">
              <a:buAutoNum type="arabicPeriod"/>
            </a:pPr>
            <a:r>
              <a:rPr lang="en-US" sz="5999" dirty="0" smtClean="0"/>
              <a:t>Support the work of a Government department such as Education, Health, </a:t>
            </a:r>
            <a:r>
              <a:rPr lang="en-US" sz="5999" dirty="0" err="1" smtClean="0"/>
              <a:t>Defence</a:t>
            </a:r>
            <a:endParaRPr lang="en-US" sz="5999" dirty="0" smtClean="0"/>
          </a:p>
          <a:p>
            <a:pPr marL="1143000" indent="-1143000">
              <a:buAutoNum type="arabicPeriod"/>
            </a:pPr>
            <a:r>
              <a:rPr lang="en-US" sz="5999" dirty="0" smtClean="0"/>
              <a:t>Meet constituents to discuss issues they are facing</a:t>
            </a:r>
          </a:p>
          <a:p>
            <a:pPr marL="1143000" indent="-1143000">
              <a:buAutoNum type="arabicPeriod"/>
            </a:pPr>
            <a:r>
              <a:rPr lang="en-US" sz="5999" dirty="0" smtClean="0"/>
              <a:t>Campaign during elections for their party</a:t>
            </a:r>
          </a:p>
          <a:p>
            <a:pPr marL="1143000" indent="-1143000">
              <a:buAutoNum type="arabicPeriod"/>
            </a:pPr>
            <a:r>
              <a:rPr lang="en-US" sz="5999" dirty="0" smtClean="0"/>
              <a:t>Support the law making process</a:t>
            </a:r>
          </a:p>
          <a:p>
            <a:pPr marL="1143000" indent="-1143000">
              <a:buAutoNum type="arabicPeriod"/>
            </a:pPr>
            <a:r>
              <a:rPr lang="en-US" sz="5999" dirty="0" smtClean="0"/>
              <a:t>Ask questions and challenge the Prime Minister and other Government representatives in the House of Commons</a:t>
            </a:r>
          </a:p>
          <a:p>
            <a:pPr marL="1143000" indent="-1143000">
              <a:buAutoNum type="arabicPeriod"/>
            </a:pPr>
            <a:r>
              <a:rPr lang="en-US" sz="5999" dirty="0" smtClean="0"/>
              <a:t>Visit places of interest in their constituency such as schools, hospitals and businesses</a:t>
            </a: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9" name="Picture 8"/>
          <p:cNvPicPr>
            <a:picLocks noChangeAspect="1"/>
          </p:cNvPicPr>
          <p:nvPr/>
        </p:nvPicPr>
        <p:blipFill>
          <a:blip r:embed="rId4"/>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5"/>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57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fontScale="85000" lnSpcReduction="20000"/>
          </a:bodyPr>
          <a:lstStyle/>
          <a:p>
            <a:pPr marL="0" indent="0">
              <a:buNone/>
            </a:pPr>
            <a:r>
              <a:rPr lang="en-US" sz="5999" dirty="0" smtClean="0"/>
              <a:t>We are learning about this because:</a:t>
            </a:r>
          </a:p>
          <a:p>
            <a:pPr marL="0" indent="0">
              <a:buNone/>
            </a:pPr>
            <a:endParaRPr lang="en-US" sz="5999" dirty="0"/>
          </a:p>
          <a:p>
            <a:pPr marL="1143000" indent="-1143000">
              <a:buAutoNum type="arabicPeriod"/>
            </a:pPr>
            <a:r>
              <a:rPr lang="en-US" sz="5999" dirty="0" smtClean="0"/>
              <a:t>It is important to know about how politics work as even though you cannot vote, your MP still represents you and you have the right to know if you are being represented correctly and be empowered to challenge your MP. This links to Article 12 of the UN Rights of a Child which states that Government’s should have respect for children’s views.</a:t>
            </a:r>
          </a:p>
          <a:p>
            <a:pPr marL="1143000" indent="-1143000">
              <a:buAutoNum type="arabicPeriod"/>
            </a:pPr>
            <a:r>
              <a:rPr lang="en-US" sz="5999" dirty="0" smtClean="0"/>
              <a:t>This is another example of how democracy works in the UK. Democracy is also a British Value.</a:t>
            </a: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9" name="Picture 8"/>
          <p:cNvPicPr>
            <a:picLocks noChangeAspect="1"/>
          </p:cNvPicPr>
          <p:nvPr/>
        </p:nvPicPr>
        <p:blipFill>
          <a:blip r:embed="rId4"/>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5"/>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5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fontScale="85000" lnSpcReduction="20000"/>
          </a:bodyPr>
          <a:lstStyle/>
          <a:p>
            <a:pPr marL="0" indent="0">
              <a:buNone/>
            </a:pPr>
            <a:r>
              <a:rPr lang="en-US" sz="6000" dirty="0"/>
              <a:t>One of the main roles of a MP is to represent their constituency so it is important that MP’s create opportunities to meet local people.</a:t>
            </a:r>
          </a:p>
          <a:p>
            <a:pPr marL="0" indent="0">
              <a:buNone/>
            </a:pPr>
            <a:endParaRPr lang="en-US" sz="6000" b="1" dirty="0"/>
          </a:p>
          <a:p>
            <a:pPr marL="0" indent="0">
              <a:buNone/>
            </a:pPr>
            <a:r>
              <a:rPr lang="en-US" sz="6000" dirty="0"/>
              <a:t>Meeting local people in this manner is called a </a:t>
            </a:r>
            <a:r>
              <a:rPr lang="en-US" sz="6000" b="1" dirty="0"/>
              <a:t>MP Surgery</a:t>
            </a:r>
            <a:r>
              <a:rPr lang="en-US" sz="6000" dirty="0"/>
              <a:t>.</a:t>
            </a:r>
          </a:p>
          <a:p>
            <a:pPr marL="0" indent="0">
              <a:buNone/>
            </a:pPr>
            <a:endParaRPr lang="en-US" sz="6000" dirty="0"/>
          </a:p>
          <a:p>
            <a:pPr marL="0" indent="0">
              <a:buNone/>
            </a:pPr>
            <a:r>
              <a:rPr lang="en-US" sz="6000" dirty="0"/>
              <a:t>This is where people can meet their MP to discuss matters of concern. This may result in the MP taking the concern to Parliament (in the House of Commons) to try to instigate action to resolve the matter.</a:t>
            </a:r>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a MP Surgery?</a:t>
            </a:r>
            <a:endParaRPr sz="4000" spc="45" dirty="0"/>
          </a:p>
        </p:txBody>
      </p:sp>
      <p:pic>
        <p:nvPicPr>
          <p:cNvPr id="9" name="Picture 8"/>
          <p:cNvPicPr>
            <a:picLocks noChangeAspect="1"/>
          </p:cNvPicPr>
          <p:nvPr/>
        </p:nvPicPr>
        <p:blipFill>
          <a:blip r:embed="rId4"/>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5"/>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8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a:bodyPr>
          <a:lstStyle/>
          <a:p>
            <a:pPr marL="0" indent="0">
              <a:buNone/>
            </a:pPr>
            <a:r>
              <a:rPr lang="en-US" dirty="0"/>
              <a:t>The concerns discussed can be about anything that impacts an individual in that constituency.</a:t>
            </a:r>
          </a:p>
          <a:p>
            <a:pPr marL="0" indent="0">
              <a:buNone/>
            </a:pPr>
            <a:endParaRPr lang="en-US" dirty="0"/>
          </a:p>
          <a:p>
            <a:pPr marL="0" indent="0">
              <a:buNone/>
            </a:pPr>
            <a:r>
              <a:rPr lang="en-US" dirty="0"/>
              <a:t>Examples of concerns discussed in MP Surgeries are:</a:t>
            </a:r>
          </a:p>
          <a:p>
            <a:pPr lvl="1"/>
            <a:r>
              <a:rPr lang="en-US" dirty="0"/>
              <a:t>Housing problems (not enough houses, problems with landlords </a:t>
            </a:r>
            <a:r>
              <a:rPr lang="en-US" dirty="0" err="1"/>
              <a:t>etc</a:t>
            </a:r>
            <a:r>
              <a:rPr lang="en-US" dirty="0"/>
              <a:t>)</a:t>
            </a:r>
          </a:p>
          <a:p>
            <a:pPr lvl="1"/>
            <a:r>
              <a:rPr lang="en-US" dirty="0"/>
              <a:t>Lack of facilities or run down facilities for the public to use</a:t>
            </a:r>
          </a:p>
          <a:p>
            <a:pPr lvl="1"/>
            <a:r>
              <a:rPr lang="en-US" dirty="0"/>
              <a:t>The amount of the litter in the area</a:t>
            </a:r>
          </a:p>
          <a:p>
            <a:pPr lvl="1"/>
            <a:r>
              <a:rPr lang="en-US" dirty="0"/>
              <a:t>Illegal fly tipping</a:t>
            </a:r>
          </a:p>
          <a:p>
            <a:pPr lvl="1"/>
            <a:r>
              <a:rPr lang="en-US" dirty="0"/>
              <a:t>Potholes in the road</a:t>
            </a:r>
          </a:p>
          <a:p>
            <a:pPr lvl="1"/>
            <a:r>
              <a:rPr lang="en-US" dirty="0"/>
              <a:t>The cost of living crisis</a:t>
            </a:r>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a MP Surgery?</a:t>
            </a:r>
            <a:endParaRPr sz="4000" spc="45" dirty="0"/>
          </a:p>
        </p:txBody>
      </p:sp>
      <p:pic>
        <p:nvPicPr>
          <p:cNvPr id="9" name="Picture 8"/>
          <p:cNvPicPr>
            <a:picLocks noChangeAspect="1"/>
          </p:cNvPicPr>
          <p:nvPr/>
        </p:nvPicPr>
        <p:blipFill>
          <a:blip r:embed="rId4"/>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5"/>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8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1997331"/>
            <a:ext cx="10403389" cy="9591979"/>
          </a:xfrm>
        </p:spPr>
        <p:txBody>
          <a:bodyPr>
            <a:normAutofit lnSpcReduction="10000"/>
          </a:bodyPr>
          <a:lstStyle/>
          <a:p>
            <a:pPr marL="0" indent="0">
              <a:buNone/>
            </a:pPr>
            <a:r>
              <a:rPr lang="en-US" dirty="0"/>
              <a:t>if we use Hodge Hill College as a constituency, </a:t>
            </a:r>
            <a:r>
              <a:rPr lang="en-US" dirty="0" err="1"/>
              <a:t>Mrs</a:t>
            </a:r>
            <a:r>
              <a:rPr lang="en-US" dirty="0"/>
              <a:t> Herrmann would be our MP since she is the Head Teacher.</a:t>
            </a:r>
          </a:p>
          <a:p>
            <a:pPr marL="0" indent="0">
              <a:buNone/>
            </a:pPr>
            <a:endParaRPr lang="en-US" dirty="0"/>
          </a:p>
          <a:p>
            <a:pPr marL="0" indent="0">
              <a:buNone/>
            </a:pPr>
            <a:r>
              <a:rPr lang="en-US" dirty="0"/>
              <a:t>If </a:t>
            </a:r>
            <a:r>
              <a:rPr lang="en-US" dirty="0" err="1"/>
              <a:t>Mrs</a:t>
            </a:r>
            <a:r>
              <a:rPr lang="en-US" dirty="0"/>
              <a:t> Herrmann ran a “Pupil Surgery” to hear about your concerns what would you say?</a:t>
            </a:r>
          </a:p>
          <a:p>
            <a:pPr marL="0" indent="0">
              <a:buNone/>
            </a:pPr>
            <a:endParaRPr lang="en-US" dirty="0"/>
          </a:p>
          <a:p>
            <a:pPr marL="0" indent="0">
              <a:buNone/>
            </a:pPr>
            <a:r>
              <a:rPr lang="en-US" dirty="0"/>
              <a:t>In your books write down your concern. You should include the following in your concern:</a:t>
            </a:r>
          </a:p>
          <a:p>
            <a:pPr lvl="1"/>
            <a:r>
              <a:rPr lang="en-US" dirty="0"/>
              <a:t>A description of your concern</a:t>
            </a:r>
          </a:p>
          <a:p>
            <a:pPr lvl="1"/>
            <a:r>
              <a:rPr lang="en-US" dirty="0"/>
              <a:t>Why this is a concern</a:t>
            </a:r>
          </a:p>
          <a:p>
            <a:pPr lvl="1"/>
            <a:r>
              <a:rPr lang="en-US" dirty="0"/>
              <a:t>What would you like </a:t>
            </a:r>
            <a:r>
              <a:rPr lang="en-US" dirty="0" err="1"/>
              <a:t>Mrs</a:t>
            </a:r>
            <a:r>
              <a:rPr lang="en-US" dirty="0"/>
              <a:t> Herrmann to do about it</a:t>
            </a:r>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a MP Surgery?</a:t>
            </a:r>
            <a:endParaRPr sz="4000" spc="45" dirty="0"/>
          </a:p>
        </p:txBody>
      </p:sp>
      <p:pic>
        <p:nvPicPr>
          <p:cNvPr id="9" name="Picture 8"/>
          <p:cNvPicPr>
            <a:picLocks noChangeAspect="1"/>
          </p:cNvPicPr>
          <p:nvPr/>
        </p:nvPicPr>
        <p:blipFill>
          <a:blip r:embed="rId4"/>
          <a:stretch>
            <a:fillRect/>
          </a:stretch>
        </p:blipFill>
        <p:spPr>
          <a:xfrm>
            <a:off x="12922236" y="1997751"/>
            <a:ext cx="4592710" cy="3056240"/>
          </a:xfrm>
          <a:prstGeom prst="rect">
            <a:avLst/>
          </a:prstGeom>
        </p:spPr>
      </p:pic>
      <p:pic>
        <p:nvPicPr>
          <p:cNvPr id="11" name="Picture 10"/>
          <p:cNvPicPr>
            <a:picLocks noChangeAspect="1"/>
          </p:cNvPicPr>
          <p:nvPr/>
        </p:nvPicPr>
        <p:blipFill>
          <a:blip r:embed="rId5"/>
          <a:stretch>
            <a:fillRect/>
          </a:stretch>
        </p:blipFill>
        <p:spPr>
          <a:xfrm>
            <a:off x="14284323" y="4795410"/>
            <a:ext cx="4963365" cy="277948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1253" y="7381788"/>
            <a:ext cx="5014348" cy="28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9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F18CE-0664-4747-9A36-DB6272ADADB8}">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cf23988f-c488-42c3-82cd-5944801df941"/>
    <ds:schemaRef ds:uri="http://purl.org/dc/terms/"/>
    <ds:schemaRef ds:uri="http://schemas.microsoft.com/office/infopath/2007/PartnerControls"/>
    <ds:schemaRef ds:uri="aa278816-03e4-4886-8c06-bbee340b154a"/>
    <ds:schemaRef ds:uri="http://www.w3.org/XML/1998/namespace"/>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3411</TotalTime>
  <Words>1989</Words>
  <Application>Microsoft Office PowerPoint</Application>
  <PresentationFormat>Custom</PresentationFormat>
  <Paragraphs>279</Paragraphs>
  <Slides>36</Slides>
  <Notes>7</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36</vt:i4>
      </vt:variant>
    </vt:vector>
  </HeadingPairs>
  <TitlesOfParts>
    <vt:vector size="48"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3_Office Theme</vt:lpstr>
      <vt:lpstr>7_Office Theme</vt:lpstr>
      <vt:lpstr>PowerPoint Presentation</vt:lpstr>
      <vt:lpstr>PowerPoint Presentation</vt:lpstr>
      <vt:lpstr>PowerPoint Presentation</vt:lpstr>
      <vt:lpstr>Tutor Time Recap</vt:lpstr>
      <vt:lpstr>Tutor Time Recap</vt:lpstr>
      <vt:lpstr>Tutor Time Recap</vt:lpstr>
      <vt:lpstr>What is a MP Surgery?</vt:lpstr>
      <vt:lpstr>What is a MP Surgery?</vt:lpstr>
      <vt:lpstr>What is a MP Surgery?</vt:lpstr>
      <vt:lpstr>Voting in the election</vt:lpstr>
      <vt:lpstr>Debating in House of Commons</vt:lpstr>
      <vt:lpstr>Debating in House of Commons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Debating in House of Commons</vt:lpstr>
      <vt:lpstr>Debating in House of Commons</vt:lpstr>
      <vt:lpstr>Rules of the debates</vt:lpstr>
      <vt:lpstr>Rules of the debates</vt:lpstr>
      <vt:lpstr>Debate</vt:lpstr>
      <vt:lpstr>Debating in House of Commons</vt:lpstr>
      <vt:lpstr>Debate</vt:lpstr>
      <vt:lpstr>Debating in House of Commons</vt:lpstr>
      <vt:lpstr>Debate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Extension - What else does a MP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143</cp:revision>
  <cp:lastPrinted>2024-09-26T14:53:48Z</cp:lastPrinted>
  <dcterms:created xsi:type="dcterms:W3CDTF">2023-01-12T15:04:44Z</dcterms:created>
  <dcterms:modified xsi:type="dcterms:W3CDTF">2025-04-14T09:35:18Z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