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0" r:id="rId4"/>
    <p:sldMasterId id="2147483782" r:id="rId5"/>
    <p:sldMasterId id="2147483794" r:id="rId6"/>
    <p:sldMasterId id="2147483806" r:id="rId7"/>
    <p:sldMasterId id="2147483818" r:id="rId8"/>
    <p:sldMasterId id="2147483830" r:id="rId9"/>
    <p:sldMasterId id="2147483854" r:id="rId10"/>
    <p:sldMasterId id="2147483866" r:id="rId11"/>
    <p:sldMasterId id="2147483890" r:id="rId12"/>
    <p:sldMasterId id="2147483902" r:id="rId13"/>
  </p:sldMasterIdLst>
  <p:notesMasterIdLst>
    <p:notesMasterId r:id="rId42"/>
  </p:notesMasterIdLst>
  <p:handoutMasterIdLst>
    <p:handoutMasterId r:id="rId43"/>
  </p:handoutMasterIdLst>
  <p:sldIdLst>
    <p:sldId id="332" r:id="rId14"/>
    <p:sldId id="333" r:id="rId15"/>
    <p:sldId id="334" r:id="rId16"/>
    <p:sldId id="335" r:id="rId17"/>
    <p:sldId id="372" r:id="rId18"/>
    <p:sldId id="389" r:id="rId19"/>
    <p:sldId id="373" r:id="rId20"/>
    <p:sldId id="390" r:id="rId21"/>
    <p:sldId id="323" r:id="rId22"/>
    <p:sldId id="324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387" r:id="rId37"/>
    <p:sldId id="405" r:id="rId38"/>
    <p:sldId id="355" r:id="rId39"/>
    <p:sldId id="406" r:id="rId40"/>
    <p:sldId id="407" r:id="rId41"/>
  </p:sldIdLst>
  <p:sldSz cx="20104100" cy="1130935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HKvDm1CHVHPzvqOyhuaeg==" hashData="t54syCWEviUsOpVd9MGp2wt78knpwen8wh8IYc0jLiCOqjhxqIB5TILt5c7u0Abp+gaJMUggl18vxLGKCFwStw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A33"/>
    <a:srgbClr val="2A2C65"/>
    <a:srgbClr val="C12827"/>
    <a:srgbClr val="F6A02D"/>
    <a:srgbClr val="E1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CAAD-945C-6D40-AC6D-7FC205F00994}" v="42" dt="2022-07-05T07:35:55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8" autoAdjust="0"/>
    <p:restoredTop sz="94810"/>
  </p:normalViewPr>
  <p:slideViewPr>
    <p:cSldViewPr>
      <p:cViewPr varScale="1">
        <p:scale>
          <a:sx n="69" d="100"/>
          <a:sy n="69" d="100"/>
        </p:scale>
        <p:origin x="36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FE4794BF-FAC2-40C9-9B05-D2AA730E6474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13B0013D-96C2-4CA4-9AB5-E214CC957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0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43CBA066-C176-1747-8343-ABBBC0BEFBA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A44EEB56-BCA5-684F-88D0-DE52578A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6735">
              <a:defRPr/>
            </a:pPr>
            <a:r>
              <a:rPr lang="en-GB" dirty="0" smtClean="0"/>
              <a:t>https://www.youtube.com/watch?v=xtFx55a-j0Y watch from the beginning to 1.31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6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4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6735">
              <a:defRPr/>
            </a:pPr>
            <a:r>
              <a:rPr lang="en-GB" dirty="0" smtClean="0"/>
              <a:t>https://www.youtube.com/watch?v=bLKoAsikD-Q –</a:t>
            </a:r>
            <a:r>
              <a:rPr lang="en-GB" baseline="0" dirty="0" smtClean="0"/>
              <a:t> please watch full video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6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33" y="2108972"/>
            <a:ext cx="18419704" cy="1688564"/>
          </a:xfrm>
          <a:gradFill>
            <a:gsLst>
              <a:gs pos="0">
                <a:srgbClr val="E74519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6596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34" y="162298"/>
            <a:ext cx="10761021" cy="1565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027299" y="350982"/>
            <a:ext cx="3950982" cy="6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418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194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  <a:ln>
            <a:solidFill>
              <a:srgbClr val="E74519"/>
            </a:solidFill>
          </a:ln>
        </p:spPr>
        <p:txBody>
          <a:bodyPr anchor="b"/>
          <a:lstStyle>
            <a:lvl1pPr>
              <a:defRPr sz="9894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  <a:ln>
            <a:solidFill>
              <a:srgbClr val="E74519"/>
            </a:solidFill>
          </a:ln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228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864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588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385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658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680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575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7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19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846"/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846"/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8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1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5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7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7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6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5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5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71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8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5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2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3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93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769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65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234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331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02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3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3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084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553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79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89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75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27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18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237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561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62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9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82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35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2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49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41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026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495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2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829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3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929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41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89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059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43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123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868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120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929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50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4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3791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2274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5926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487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694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7939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7261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4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4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88" indent="0" algn="ctr">
              <a:buNone/>
              <a:defRPr sz="3298"/>
            </a:lvl2pPr>
            <a:lvl3pPr marL="1507776" indent="0" algn="ctr">
              <a:buNone/>
              <a:defRPr sz="2968"/>
            </a:lvl3pPr>
            <a:lvl4pPr marL="2261663" indent="0" algn="ctr">
              <a:buNone/>
              <a:defRPr sz="2638"/>
            </a:lvl4pPr>
            <a:lvl5pPr marL="3015551" indent="0" algn="ctr">
              <a:buNone/>
              <a:defRPr sz="2638"/>
            </a:lvl5pPr>
            <a:lvl6pPr marL="3769439" indent="0" algn="ctr">
              <a:buNone/>
              <a:defRPr sz="2638"/>
            </a:lvl6pPr>
            <a:lvl7pPr marL="4523327" indent="0" algn="ctr">
              <a:buNone/>
              <a:defRPr sz="2638"/>
            </a:lvl7pPr>
            <a:lvl8pPr marL="5277216" indent="0" algn="ctr">
              <a:buNone/>
              <a:defRPr sz="2638"/>
            </a:lvl8pPr>
            <a:lvl9pPr marL="603110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482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2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7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888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77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66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55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43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32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21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10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067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2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20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2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2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690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276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8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9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965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9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888" indent="0">
              <a:buNone/>
              <a:defRPr sz="4617"/>
            </a:lvl2pPr>
            <a:lvl3pPr marL="1507776" indent="0">
              <a:buNone/>
              <a:defRPr sz="3958"/>
            </a:lvl3pPr>
            <a:lvl4pPr marL="2261663" indent="0">
              <a:buNone/>
              <a:defRPr sz="3298"/>
            </a:lvl4pPr>
            <a:lvl5pPr marL="3015551" indent="0">
              <a:buNone/>
              <a:defRPr sz="3298"/>
            </a:lvl5pPr>
            <a:lvl6pPr marL="3769439" indent="0">
              <a:buNone/>
              <a:defRPr sz="3298"/>
            </a:lvl6pPr>
            <a:lvl7pPr marL="4523327" indent="0">
              <a:buNone/>
              <a:defRPr sz="3298"/>
            </a:lvl7pPr>
            <a:lvl8pPr marL="5277216" indent="0">
              <a:buNone/>
              <a:defRPr sz="3298"/>
            </a:lvl8pPr>
            <a:lvl9pPr marL="603110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51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77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604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4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4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88" indent="0" algn="ctr">
              <a:buNone/>
              <a:defRPr sz="3298"/>
            </a:lvl2pPr>
            <a:lvl3pPr marL="1507776" indent="0" algn="ctr">
              <a:buNone/>
              <a:defRPr sz="2968"/>
            </a:lvl3pPr>
            <a:lvl4pPr marL="2261663" indent="0" algn="ctr">
              <a:buNone/>
              <a:defRPr sz="2638"/>
            </a:lvl4pPr>
            <a:lvl5pPr marL="3015551" indent="0" algn="ctr">
              <a:buNone/>
              <a:defRPr sz="2638"/>
            </a:lvl5pPr>
            <a:lvl6pPr marL="3769439" indent="0" algn="ctr">
              <a:buNone/>
              <a:defRPr sz="2638"/>
            </a:lvl6pPr>
            <a:lvl7pPr marL="4523327" indent="0" algn="ctr">
              <a:buNone/>
              <a:defRPr sz="2638"/>
            </a:lvl7pPr>
            <a:lvl8pPr marL="5277216" indent="0" algn="ctr">
              <a:buNone/>
              <a:defRPr sz="2638"/>
            </a:lvl8pPr>
            <a:lvl9pPr marL="603110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76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2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597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7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888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77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66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55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43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32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21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10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941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410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20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2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2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642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612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804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9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244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9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888" indent="0">
              <a:buNone/>
              <a:defRPr sz="4617"/>
            </a:lvl2pPr>
            <a:lvl3pPr marL="1507776" indent="0">
              <a:buNone/>
              <a:defRPr sz="3958"/>
            </a:lvl3pPr>
            <a:lvl4pPr marL="2261663" indent="0">
              <a:buNone/>
              <a:defRPr sz="3298"/>
            </a:lvl4pPr>
            <a:lvl5pPr marL="3015551" indent="0">
              <a:buNone/>
              <a:defRPr sz="3298"/>
            </a:lvl5pPr>
            <a:lvl6pPr marL="3769439" indent="0">
              <a:buNone/>
              <a:defRPr sz="3298"/>
            </a:lvl6pPr>
            <a:lvl7pPr marL="4523327" indent="0">
              <a:buNone/>
              <a:defRPr sz="3298"/>
            </a:lvl7pPr>
            <a:lvl8pPr marL="5277216" indent="0">
              <a:buNone/>
              <a:defRPr sz="3298"/>
            </a:lvl8pPr>
            <a:lvl9pPr marL="603110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186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426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218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4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4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88" indent="0" algn="ctr">
              <a:buNone/>
              <a:defRPr sz="3298"/>
            </a:lvl2pPr>
            <a:lvl3pPr marL="1507776" indent="0" algn="ctr">
              <a:buNone/>
              <a:defRPr sz="2968"/>
            </a:lvl3pPr>
            <a:lvl4pPr marL="2261663" indent="0" algn="ctr">
              <a:buNone/>
              <a:defRPr sz="2638"/>
            </a:lvl4pPr>
            <a:lvl5pPr marL="3015551" indent="0" algn="ctr">
              <a:buNone/>
              <a:defRPr sz="2638"/>
            </a:lvl5pPr>
            <a:lvl6pPr marL="3769439" indent="0" algn="ctr">
              <a:buNone/>
              <a:defRPr sz="2638"/>
            </a:lvl6pPr>
            <a:lvl7pPr marL="4523327" indent="0" algn="ctr">
              <a:buNone/>
              <a:defRPr sz="2638"/>
            </a:lvl7pPr>
            <a:lvl8pPr marL="5277216" indent="0" algn="ctr">
              <a:buNone/>
              <a:defRPr sz="2638"/>
            </a:lvl8pPr>
            <a:lvl9pPr marL="603110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8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1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489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7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888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77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66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55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43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32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21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10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183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702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20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2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2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448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99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30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9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845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9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888" indent="0">
              <a:buNone/>
              <a:defRPr sz="4617"/>
            </a:lvl2pPr>
            <a:lvl3pPr marL="1507776" indent="0">
              <a:buNone/>
              <a:defRPr sz="3958"/>
            </a:lvl3pPr>
            <a:lvl4pPr marL="2261663" indent="0">
              <a:buNone/>
              <a:defRPr sz="3298"/>
            </a:lvl4pPr>
            <a:lvl5pPr marL="3015551" indent="0">
              <a:buNone/>
              <a:defRPr sz="3298"/>
            </a:lvl5pPr>
            <a:lvl6pPr marL="3769439" indent="0">
              <a:buNone/>
              <a:defRPr sz="3298"/>
            </a:lvl6pPr>
            <a:lvl7pPr marL="4523327" indent="0">
              <a:buNone/>
              <a:defRPr sz="3298"/>
            </a:lvl7pPr>
            <a:lvl8pPr marL="5277216" indent="0">
              <a:buNone/>
              <a:defRPr sz="3298"/>
            </a:lvl8pPr>
            <a:lvl9pPr marL="603110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02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146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7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-5535"/>
            <a:ext cx="20104023" cy="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846"/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846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8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40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3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22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86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20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29" y="-5535"/>
            <a:ext cx="20104022" cy="1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150777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43" indent="-376943" algn="l" defTabSz="150777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3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720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608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496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382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27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159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047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888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77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663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551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439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327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21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102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20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29" y="-5535"/>
            <a:ext cx="20104022" cy="1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150777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43" indent="-376943" algn="l" defTabSz="150777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3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720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608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496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382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27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159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047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888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77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663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551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439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327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21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102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20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29" y="-5535"/>
            <a:ext cx="20104022" cy="1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150777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43" indent="-376943" algn="l" defTabSz="150777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3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720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608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496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382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27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159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047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888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77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663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551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439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327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21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102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9.xml"/><Relationship Id="rId1" Type="http://schemas.openxmlformats.org/officeDocument/2006/relationships/video" Target="https://www.youtube.com/embed/NFkrHKtUCz4?si=tuiYhB-nFE_oetPe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9.xml"/><Relationship Id="rId1" Type="http://schemas.openxmlformats.org/officeDocument/2006/relationships/video" Target="https://www.youtube.com/embed/xtFx55a-j0Y?si=HHcWHxlT7GX4AnWP&amp;start=0&amp;end=91;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Which food group contains fish, beans and eggs?</a:t>
            </a:r>
          </a:p>
          <a:p>
            <a:pPr marL="0" indent="0">
              <a:buNone/>
            </a:pPr>
            <a:endParaRPr lang="en-US" sz="6000" dirty="0"/>
          </a:p>
          <a:p>
            <a:pPr marL="1143000" indent="-1143000">
              <a:buAutoNum type="alphaUcPeriod"/>
            </a:pPr>
            <a:r>
              <a:rPr lang="en-US" sz="6000" dirty="0" smtClean="0"/>
              <a:t>Protein</a:t>
            </a:r>
          </a:p>
          <a:p>
            <a:pPr marL="1143000" indent="-1143000">
              <a:buAutoNum type="alphaUcPeriod"/>
            </a:pPr>
            <a:endParaRPr lang="en-US" sz="6000" dirty="0">
              <a:solidFill>
                <a:srgbClr val="FF0000"/>
              </a:solidFill>
            </a:endParaRPr>
          </a:p>
          <a:p>
            <a:pPr marL="1143000" indent="-1143000">
              <a:buAutoNum type="alphaUcPeriod"/>
            </a:pPr>
            <a:r>
              <a:rPr lang="en-US" sz="6000" dirty="0" smtClean="0"/>
              <a:t>Carbohydrates</a:t>
            </a:r>
          </a:p>
          <a:p>
            <a:pPr marL="1143000" indent="-1143000">
              <a:buAutoNum type="alphaUcPeriod"/>
            </a:pPr>
            <a:endParaRPr lang="en-US" sz="6000" dirty="0"/>
          </a:p>
          <a:p>
            <a:pPr marL="1143000" indent="-1143000">
              <a:buAutoNum type="alphaUcPeriod"/>
            </a:pPr>
            <a:r>
              <a:rPr lang="en-US" sz="6000" dirty="0" smtClean="0"/>
              <a:t>Fruit and Vegetables</a:t>
            </a:r>
            <a:endParaRPr lang="en-US" sz="6000" dirty="0"/>
          </a:p>
          <a:p>
            <a:pPr marL="0" indent="0">
              <a:buNone/>
            </a:pPr>
            <a:endParaRPr lang="en-US" sz="4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37" y="5006603"/>
            <a:ext cx="90838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Which food group contains rice and pasta?</a:t>
            </a:r>
          </a:p>
          <a:p>
            <a:pPr marL="0" indent="0">
              <a:buNone/>
            </a:pPr>
            <a:endParaRPr lang="en-US" sz="6000" dirty="0"/>
          </a:p>
          <a:p>
            <a:pPr marL="1143000" indent="-1143000">
              <a:buAutoNum type="alphaUcPeriod"/>
            </a:pPr>
            <a:r>
              <a:rPr lang="en-US" sz="6000" dirty="0" smtClean="0"/>
              <a:t>Oils and Spreads</a:t>
            </a:r>
          </a:p>
          <a:p>
            <a:pPr marL="1143000" indent="-1143000">
              <a:buAutoNum type="alphaUcPeriod"/>
            </a:pPr>
            <a:endParaRPr lang="en-US" sz="6000" dirty="0">
              <a:solidFill>
                <a:srgbClr val="FF0000"/>
              </a:solidFill>
            </a:endParaRPr>
          </a:p>
          <a:p>
            <a:pPr marL="1143000" indent="-1143000">
              <a:buAutoNum type="alphaUcPeriod"/>
            </a:pPr>
            <a:r>
              <a:rPr lang="en-US" sz="6000" dirty="0" smtClean="0"/>
              <a:t>Carbohydrates</a:t>
            </a:r>
          </a:p>
          <a:p>
            <a:pPr marL="1143000" indent="-1143000">
              <a:buAutoNum type="alphaUcPeriod"/>
            </a:pPr>
            <a:endParaRPr lang="en-US" sz="6000" dirty="0"/>
          </a:p>
          <a:p>
            <a:pPr marL="1143000" indent="-1143000">
              <a:buAutoNum type="alphaUcPeriod"/>
            </a:pPr>
            <a:r>
              <a:rPr lang="en-US" sz="6000" dirty="0" smtClean="0"/>
              <a:t>Dairy and spreads</a:t>
            </a:r>
            <a:endParaRPr lang="en-US" sz="6000" dirty="0"/>
          </a:p>
          <a:p>
            <a:pPr marL="0" indent="0">
              <a:buNone/>
            </a:pPr>
            <a:endParaRPr lang="en-US" sz="4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82" y="6972994"/>
            <a:ext cx="910504" cy="8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What does fruit and vegetables contain?</a:t>
            </a:r>
          </a:p>
          <a:p>
            <a:pPr marL="0" indent="0">
              <a:buNone/>
            </a:pPr>
            <a:endParaRPr lang="en-US" sz="6000" dirty="0"/>
          </a:p>
          <a:p>
            <a:pPr marL="1143000" indent="-1143000">
              <a:buAutoNum type="alphaUcPeriod"/>
            </a:pPr>
            <a:r>
              <a:rPr lang="en-US" sz="6000" dirty="0" smtClean="0"/>
              <a:t>protein</a:t>
            </a:r>
          </a:p>
          <a:p>
            <a:pPr marL="1143000" indent="-1143000">
              <a:buAutoNum type="alphaUcPeriod"/>
            </a:pPr>
            <a:endParaRPr lang="en-US" sz="6000" dirty="0">
              <a:solidFill>
                <a:srgbClr val="FF0000"/>
              </a:solidFill>
            </a:endParaRPr>
          </a:p>
          <a:p>
            <a:pPr marL="1143000" indent="-1143000">
              <a:buAutoNum type="alphaUcPeriod"/>
            </a:pPr>
            <a:r>
              <a:rPr lang="en-US" sz="6000" dirty="0" smtClean="0"/>
              <a:t>fat</a:t>
            </a:r>
          </a:p>
          <a:p>
            <a:pPr marL="1143000" indent="-1143000">
              <a:buAutoNum type="alphaUcPeriod"/>
            </a:pPr>
            <a:endParaRPr lang="en-US" sz="6000" dirty="0"/>
          </a:p>
          <a:p>
            <a:pPr marL="1143000" indent="-1143000">
              <a:buAutoNum type="alphaUcPeriod"/>
            </a:pPr>
            <a:r>
              <a:rPr lang="en-US" sz="6000" dirty="0" smtClean="0"/>
              <a:t>vitamins</a:t>
            </a:r>
            <a:endParaRPr lang="en-US" sz="6000" dirty="0"/>
          </a:p>
          <a:p>
            <a:pPr marL="0" indent="0">
              <a:buNone/>
            </a:pPr>
            <a:endParaRPr lang="en-US" sz="4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482" y="9111059"/>
            <a:ext cx="90838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What does the body use carbohydrates for?</a:t>
            </a:r>
          </a:p>
          <a:p>
            <a:pPr marL="0" indent="0">
              <a:buNone/>
            </a:pPr>
            <a:endParaRPr lang="en-US" sz="6000" dirty="0"/>
          </a:p>
          <a:p>
            <a:pPr marL="1143000" indent="-1143000">
              <a:buAutoNum type="alphaUcPeriod"/>
            </a:pPr>
            <a:r>
              <a:rPr lang="en-US" sz="6000" dirty="0" smtClean="0"/>
              <a:t>energy</a:t>
            </a:r>
          </a:p>
          <a:p>
            <a:pPr marL="1143000" indent="-1143000">
              <a:buAutoNum type="alphaUcPeriod"/>
            </a:pPr>
            <a:endParaRPr lang="en-US" sz="6000" dirty="0">
              <a:solidFill>
                <a:srgbClr val="FF0000"/>
              </a:solidFill>
            </a:endParaRPr>
          </a:p>
          <a:p>
            <a:pPr marL="1143000" indent="-1143000">
              <a:buAutoNum type="alphaUcPeriod"/>
            </a:pPr>
            <a:r>
              <a:rPr lang="en-US" sz="6000" dirty="0" smtClean="0"/>
              <a:t>Getting enough vitamins</a:t>
            </a:r>
          </a:p>
          <a:p>
            <a:pPr marL="1143000" indent="-1143000">
              <a:buAutoNum type="alphaUcPeriod"/>
            </a:pPr>
            <a:endParaRPr lang="en-US" sz="6000" dirty="0"/>
          </a:p>
          <a:p>
            <a:pPr marL="1143000" indent="-1143000">
              <a:buAutoNum type="alphaUcPeriod"/>
            </a:pPr>
            <a:r>
              <a:rPr lang="en-US" sz="6000" dirty="0" smtClean="0"/>
              <a:t>Growing muscles</a:t>
            </a:r>
            <a:endParaRPr lang="en-US" sz="6000" dirty="0"/>
          </a:p>
          <a:p>
            <a:pPr marL="0" indent="0">
              <a:buNone/>
            </a:pPr>
            <a:endParaRPr lang="en-US" sz="4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394" y="4934595"/>
            <a:ext cx="90838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What does the body use protein for?</a:t>
            </a:r>
          </a:p>
          <a:p>
            <a:pPr marL="0" indent="0">
              <a:buNone/>
            </a:pPr>
            <a:endParaRPr lang="en-US" sz="6000" dirty="0"/>
          </a:p>
          <a:p>
            <a:pPr marL="1143000" indent="-1143000">
              <a:buAutoNum type="alphaUcPeriod"/>
            </a:pPr>
            <a:r>
              <a:rPr lang="en-US" sz="6000" dirty="0" smtClean="0"/>
              <a:t>Getting enough vitamins</a:t>
            </a:r>
          </a:p>
          <a:p>
            <a:pPr marL="1143000" indent="-1143000">
              <a:buAutoNum type="alphaUcPeriod"/>
            </a:pPr>
            <a:endParaRPr lang="en-US" sz="6000" dirty="0">
              <a:solidFill>
                <a:srgbClr val="FF0000"/>
              </a:solidFill>
            </a:endParaRPr>
          </a:p>
          <a:p>
            <a:pPr marL="1143000" indent="-1143000">
              <a:buAutoNum type="alphaUcPeriod"/>
            </a:pPr>
            <a:r>
              <a:rPr lang="en-US" sz="6000" dirty="0" smtClean="0"/>
              <a:t>Storing fat</a:t>
            </a:r>
          </a:p>
          <a:p>
            <a:pPr marL="1143000" indent="-1143000">
              <a:buAutoNum type="alphaUcPeriod"/>
            </a:pPr>
            <a:endParaRPr lang="en-US" sz="6000" dirty="0"/>
          </a:p>
          <a:p>
            <a:pPr marL="1143000" indent="-1143000">
              <a:buAutoNum type="alphaUcPeriod"/>
            </a:pPr>
            <a:r>
              <a:rPr lang="en-US" sz="6000" dirty="0" smtClean="0"/>
              <a:t>Muscle growth and repair</a:t>
            </a:r>
            <a:endParaRPr lang="en-US" sz="6000" dirty="0"/>
          </a:p>
          <a:p>
            <a:pPr marL="0" indent="0">
              <a:buNone/>
            </a:pPr>
            <a:endParaRPr lang="en-US" sz="4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35" y="9039051"/>
            <a:ext cx="90838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What does the body use oils and spreads for?</a:t>
            </a:r>
          </a:p>
          <a:p>
            <a:pPr marL="0" indent="0">
              <a:buNone/>
            </a:pPr>
            <a:endParaRPr lang="en-US" sz="6000" dirty="0"/>
          </a:p>
          <a:p>
            <a:pPr marL="1143000" indent="-1143000">
              <a:buAutoNum type="alphaUcPeriod"/>
            </a:pPr>
            <a:r>
              <a:rPr lang="en-US" sz="6000" dirty="0" smtClean="0"/>
              <a:t>Energy store and for warmth</a:t>
            </a:r>
          </a:p>
          <a:p>
            <a:pPr marL="1143000" indent="-1143000">
              <a:buAutoNum type="alphaUcPeriod"/>
            </a:pPr>
            <a:endParaRPr lang="en-US" sz="6000" dirty="0">
              <a:solidFill>
                <a:srgbClr val="FF0000"/>
              </a:solidFill>
            </a:endParaRPr>
          </a:p>
          <a:p>
            <a:pPr marL="1143000" indent="-1143000">
              <a:buAutoNum type="alphaUcPeriod"/>
            </a:pPr>
            <a:r>
              <a:rPr lang="en-US" sz="6000" dirty="0" smtClean="0"/>
              <a:t>Muscle growth and repair</a:t>
            </a:r>
          </a:p>
          <a:p>
            <a:pPr marL="1143000" indent="-1143000">
              <a:buAutoNum type="alphaUcPeriod"/>
            </a:pPr>
            <a:endParaRPr lang="en-US" sz="6000" dirty="0"/>
          </a:p>
          <a:p>
            <a:pPr marL="1143000" indent="-1143000">
              <a:buAutoNum type="alphaUcPeriod"/>
            </a:pPr>
            <a:r>
              <a:rPr lang="en-US" sz="6000" dirty="0" smtClean="0"/>
              <a:t>Getting vitamins</a:t>
            </a:r>
            <a:endParaRPr lang="en-US" sz="6000" dirty="0"/>
          </a:p>
          <a:p>
            <a:pPr marL="0" indent="0">
              <a:buNone/>
            </a:pPr>
            <a:endParaRPr lang="en-US" sz="4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154" y="4934595"/>
            <a:ext cx="90838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uits and vegetables group cartoon Royalty Free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8"/>
          <a:stretch/>
        </p:blipFill>
        <p:spPr bwMode="auto">
          <a:xfrm rot="10800000" flipV="1">
            <a:off x="818718" y="1792162"/>
            <a:ext cx="2791817" cy="19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0,800+ Carbs Stock Illustrations, Royalty-Free Vector Graphics &amp; Clip Art  - iStock | Complex carbohydrates, Healthy carbs, Prot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0" y="3712627"/>
            <a:ext cx="2821975" cy="19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90" y="5777052"/>
            <a:ext cx="2977587" cy="1854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62" y="7521663"/>
            <a:ext cx="3822610" cy="2076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53" y="9328623"/>
            <a:ext cx="3762260" cy="198033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095075" y="2331994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617" dirty="0"/>
          </a:p>
          <a:p>
            <a:pPr marL="0" indent="0">
              <a:buNone/>
            </a:pPr>
            <a:endParaRPr lang="en-US" sz="4617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95075" y="4272048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617" dirty="0"/>
          </a:p>
          <a:p>
            <a:pPr marL="0" indent="0">
              <a:buNone/>
            </a:pPr>
            <a:endParaRPr lang="en-US" sz="4617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95075" y="6212854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617" dirty="0"/>
          </a:p>
          <a:p>
            <a:pPr marL="0" indent="0">
              <a:buNone/>
            </a:pPr>
            <a:endParaRPr lang="en-US" sz="4617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95075" y="7916485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617" dirty="0"/>
          </a:p>
          <a:p>
            <a:pPr marL="0" indent="0">
              <a:buNone/>
            </a:pPr>
            <a:endParaRPr lang="en-US" sz="4617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95079" y="9642526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617" dirty="0"/>
          </a:p>
          <a:p>
            <a:pPr marL="0" indent="0">
              <a:buNone/>
            </a:pPr>
            <a:endParaRPr lang="en-US" sz="4617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095074" y="1234830"/>
            <a:ext cx="3704396" cy="877346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17" dirty="0"/>
              <a:t>Food Group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385872" y="2315511"/>
            <a:ext cx="7229333" cy="129464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58" dirty="0"/>
              <a:t>Eat ____ portions per day. Contains v___________.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242878" y="1241645"/>
            <a:ext cx="3704396" cy="877346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617" dirty="0"/>
              <a:t>Example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240474" y="2323753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617" dirty="0"/>
          </a:p>
          <a:p>
            <a:pPr marL="0" indent="0">
              <a:buNone/>
            </a:pPr>
            <a:endParaRPr lang="en-US" sz="4617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40474" y="4263807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617" dirty="0"/>
          </a:p>
          <a:p>
            <a:pPr marL="0" indent="0">
              <a:buNone/>
            </a:pPr>
            <a:endParaRPr lang="en-US" sz="4617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40474" y="6204612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617" dirty="0"/>
          </a:p>
          <a:p>
            <a:pPr marL="0" indent="0">
              <a:buNone/>
            </a:pPr>
            <a:endParaRPr lang="en-US" sz="4617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240474" y="7908244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617" dirty="0"/>
          </a:p>
          <a:p>
            <a:pPr marL="0" indent="0">
              <a:buNone/>
            </a:pPr>
            <a:endParaRPr lang="en-US" sz="4617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240477" y="9634284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617" dirty="0"/>
          </a:p>
          <a:p>
            <a:pPr marL="0" indent="0">
              <a:buNone/>
            </a:pPr>
            <a:endParaRPr lang="en-US" sz="4617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2385872" y="4263807"/>
            <a:ext cx="7229333" cy="129464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58" dirty="0"/>
              <a:t>Provides e_________.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2385872" y="6196371"/>
            <a:ext cx="7229333" cy="129464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58" dirty="0"/>
              <a:t>Used for muscle g_______ and r_______.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2431813" y="1234828"/>
            <a:ext cx="7177617" cy="877346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617" dirty="0"/>
              <a:t>Key Fact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2385872" y="7900002"/>
            <a:ext cx="7229333" cy="129464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58" dirty="0"/>
              <a:t>Contains m________ e.g. c________ for healthy bones and teeth.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2380096" y="9634284"/>
            <a:ext cx="7229333" cy="129464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58" dirty="0"/>
              <a:t>Used as an e_______ store and for w_______.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73162" y="288822"/>
            <a:ext cx="6091889" cy="877346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17" dirty="0"/>
              <a:t>Independent 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60232" y="2353821"/>
            <a:ext cx="152230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821942" y="2939014"/>
            <a:ext cx="175286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 err="1"/>
              <a:t>itamins</a:t>
            </a:r>
            <a:endParaRPr lang="en-GB" sz="2968" dirty="0"/>
          </a:p>
        </p:txBody>
      </p:sp>
      <p:sp>
        <p:nvSpPr>
          <p:cNvPr id="35" name="TextBox 34"/>
          <p:cNvSpPr txBox="1"/>
          <p:nvPr/>
        </p:nvSpPr>
        <p:spPr>
          <a:xfrm>
            <a:off x="14778405" y="4297994"/>
            <a:ext cx="175286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 err="1"/>
              <a:t>nergy</a:t>
            </a:r>
            <a:endParaRPr lang="en-GB" sz="2968" dirty="0"/>
          </a:p>
        </p:txBody>
      </p:sp>
      <p:sp>
        <p:nvSpPr>
          <p:cNvPr id="36" name="TextBox 35"/>
          <p:cNvSpPr txBox="1"/>
          <p:nvPr/>
        </p:nvSpPr>
        <p:spPr>
          <a:xfrm>
            <a:off x="16636181" y="6247042"/>
            <a:ext cx="175286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 err="1"/>
              <a:t>rowth</a:t>
            </a:r>
            <a:endParaRPr lang="en-GB" sz="2968" dirty="0"/>
          </a:p>
        </p:txBody>
      </p:sp>
      <p:sp>
        <p:nvSpPr>
          <p:cNvPr id="37" name="TextBox 36"/>
          <p:cNvSpPr txBox="1"/>
          <p:nvPr/>
        </p:nvSpPr>
        <p:spPr>
          <a:xfrm>
            <a:off x="13657156" y="6766664"/>
            <a:ext cx="175286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 err="1"/>
              <a:t>epair</a:t>
            </a:r>
            <a:endParaRPr lang="en-GB" sz="2968" dirty="0"/>
          </a:p>
        </p:txBody>
      </p:sp>
      <p:sp>
        <p:nvSpPr>
          <p:cNvPr id="38" name="TextBox 37"/>
          <p:cNvSpPr txBox="1"/>
          <p:nvPr/>
        </p:nvSpPr>
        <p:spPr>
          <a:xfrm>
            <a:off x="14621384" y="7798521"/>
            <a:ext cx="175286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 err="1"/>
              <a:t>inerals</a:t>
            </a:r>
            <a:endParaRPr lang="en-GB" sz="2968" dirty="0"/>
          </a:p>
        </p:txBody>
      </p:sp>
      <p:sp>
        <p:nvSpPr>
          <p:cNvPr id="39" name="TextBox 38"/>
          <p:cNvSpPr txBox="1"/>
          <p:nvPr/>
        </p:nvSpPr>
        <p:spPr>
          <a:xfrm>
            <a:off x="12583298" y="8128935"/>
            <a:ext cx="175286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 err="1"/>
              <a:t>alcium</a:t>
            </a:r>
            <a:endParaRPr lang="en-GB" sz="2968" dirty="0"/>
          </a:p>
        </p:txBody>
      </p:sp>
      <p:sp>
        <p:nvSpPr>
          <p:cNvPr id="40" name="TextBox 39"/>
          <p:cNvSpPr txBox="1"/>
          <p:nvPr/>
        </p:nvSpPr>
        <p:spPr>
          <a:xfrm>
            <a:off x="15382537" y="9668472"/>
            <a:ext cx="175286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 err="1"/>
              <a:t>nergy</a:t>
            </a:r>
            <a:endParaRPr lang="en-GB" sz="2968" dirty="0"/>
          </a:p>
        </p:txBody>
      </p:sp>
      <p:sp>
        <p:nvSpPr>
          <p:cNvPr id="41" name="TextBox 40"/>
          <p:cNvSpPr txBox="1"/>
          <p:nvPr/>
        </p:nvSpPr>
        <p:spPr>
          <a:xfrm>
            <a:off x="14621384" y="10216322"/>
            <a:ext cx="175286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 err="1"/>
              <a:t>armth</a:t>
            </a:r>
            <a:endParaRPr lang="en-GB" sz="2968" dirty="0"/>
          </a:p>
        </p:txBody>
      </p:sp>
      <p:sp>
        <p:nvSpPr>
          <p:cNvPr id="5" name="TextBox 4"/>
          <p:cNvSpPr txBox="1"/>
          <p:nvPr/>
        </p:nvSpPr>
        <p:spPr>
          <a:xfrm>
            <a:off x="4383050" y="2453570"/>
            <a:ext cx="3291080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/>
              <a:t>Fruit and vegetables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2420" y="2453570"/>
            <a:ext cx="3291080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/>
              <a:t>Bananas, apples, peppers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95073" y="4405581"/>
            <a:ext cx="3620389" cy="115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9" dirty="0"/>
              <a:t>Potatoes. Bread, rice, pasta and other carbohydrates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50217" y="4311287"/>
            <a:ext cx="3291080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/>
              <a:t>Bread, rice, pasta, potatoes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59726" y="6196251"/>
            <a:ext cx="3291080" cy="1310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38" dirty="0"/>
              <a:t>Beans, pulses, fish, eggs, meat and other proteins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80847" y="6348503"/>
            <a:ext cx="3291080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/>
              <a:t>Fish, steak, chicken, fish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83050" y="8027399"/>
            <a:ext cx="3291080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/>
              <a:t>Diary and alternatives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34326" y="8014437"/>
            <a:ext cx="3291080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/>
              <a:t>Milk, yogurt, cheese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83050" y="9785901"/>
            <a:ext cx="3291080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/>
              <a:t>Oils and spreads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95223" y="9683435"/>
            <a:ext cx="3291080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68" dirty="0"/>
              <a:t>Butter, olive oil, vegetable oil</a:t>
            </a:r>
          </a:p>
        </p:txBody>
      </p:sp>
    </p:spTree>
    <p:extLst>
      <p:ext uri="{BB962C8B-B14F-4D97-AF65-F5344CB8AC3E}">
        <p14:creationId xmlns:p14="http://schemas.microsoft.com/office/powerpoint/2010/main" val="18484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" grpId="0"/>
      <p:bldP spid="6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999" dirty="0" smtClean="0"/>
              <a:t>With the person next to you discuss the following question: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“What foods are not included in the </a:t>
            </a:r>
            <a:r>
              <a:rPr lang="en-US" sz="5999" dirty="0" err="1" smtClean="0"/>
              <a:t>Eatwell</a:t>
            </a:r>
            <a:r>
              <a:rPr lang="en-US" sz="5999" dirty="0" smtClean="0"/>
              <a:t> guide that we all enjoy eating?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Be ready to share your answers with the class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Other food choices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194" y="2090866"/>
            <a:ext cx="5040560" cy="3354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6836" y="8157154"/>
            <a:ext cx="4308833" cy="2867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4287" y="5291541"/>
            <a:ext cx="4318603" cy="32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These foods include:</a:t>
            </a:r>
          </a:p>
          <a:p>
            <a:pPr lvl="1"/>
            <a:r>
              <a:rPr lang="en-US" sz="5340" dirty="0" smtClean="0"/>
              <a:t>Chocolate</a:t>
            </a:r>
          </a:p>
          <a:p>
            <a:pPr lvl="1"/>
            <a:r>
              <a:rPr lang="en-US" sz="5340" dirty="0" smtClean="0"/>
              <a:t>Cakes</a:t>
            </a:r>
          </a:p>
          <a:p>
            <a:pPr lvl="1"/>
            <a:r>
              <a:rPr lang="en-US" sz="5340" dirty="0" smtClean="0"/>
              <a:t>Biscuits</a:t>
            </a:r>
          </a:p>
          <a:p>
            <a:pPr lvl="1"/>
            <a:r>
              <a:rPr lang="en-US" sz="5340" dirty="0" smtClean="0"/>
              <a:t>Soft drinks</a:t>
            </a:r>
          </a:p>
          <a:p>
            <a:pPr lvl="1"/>
            <a:r>
              <a:rPr lang="en-US" sz="5340" dirty="0" smtClean="0"/>
              <a:t>Ice cream</a:t>
            </a:r>
          </a:p>
          <a:p>
            <a:pPr lvl="1"/>
            <a:endParaRPr lang="en-US" sz="5340" dirty="0"/>
          </a:p>
          <a:p>
            <a:pPr marL="0" indent="0">
              <a:buNone/>
            </a:pPr>
            <a:r>
              <a:rPr lang="en-US" sz="5999" dirty="0" smtClean="0"/>
              <a:t>These foods are not needed in a healthy but if they are going to be eaten, they should be eaten infrequently and in small amounts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Food high in fat, salt and sugar</a:t>
            </a:r>
            <a:endParaRPr sz="4000" spc="45" dirty="0"/>
          </a:p>
        </p:txBody>
      </p:sp>
      <p:pic>
        <p:nvPicPr>
          <p:cNvPr id="11" name="Picture 2" descr="Eatwell Gu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991" y="2669759"/>
            <a:ext cx="5407270" cy="39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ector Illustration of Various Fast Food. Cartoon Pizza and Burger Isolated  Illustration Stock Vector - Illustration of icon, french: 10204277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5"/>
          <a:stretch/>
        </p:blipFill>
        <p:spPr bwMode="auto">
          <a:xfrm>
            <a:off x="12356306" y="6668239"/>
            <a:ext cx="5760640" cy="38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999" dirty="0" smtClean="0"/>
              <a:t>With the person next to you discuss the following statement: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“Foods that are high in fat, salt and sugar are bad foods”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Remember to listen to your partners opinion and then respond. Be ready to share your discussion with the class.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Food high in fat, salt and sugar</a:t>
            </a:r>
            <a:endParaRPr sz="4000" spc="45" dirty="0"/>
          </a:p>
        </p:txBody>
      </p:sp>
      <p:pic>
        <p:nvPicPr>
          <p:cNvPr id="11" name="Picture 2" descr="Eatwell Gu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991" y="2669759"/>
            <a:ext cx="5407270" cy="39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ector Illustration of Various Fast Food. Cartoon Pizza and Burger Isolated  Illustration Stock Vector - Illustration of icon, french: 10204277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5"/>
          <a:stretch/>
        </p:blipFill>
        <p:spPr bwMode="auto">
          <a:xfrm>
            <a:off x="12356306" y="6668239"/>
            <a:ext cx="5760640" cy="38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" y="-14593"/>
            <a:ext cx="20104097" cy="1612956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37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date: </a:t>
              </a:r>
              <a:fld id="{E9B3C7B6-A1A6-4450-882E-8E81154708EB}" type="datetime4">
                <a:rPr kumimoji="0" lang="en-GB" sz="461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pPr marL="0" marR="0" lvl="0" indent="0" algn="l" defTabSz="15078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11 October 2024</a:t>
              </a:fld>
              <a:r>
                <a:rPr kumimoji="0" lang="en-US" sz="461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" y="1592694"/>
            <a:ext cx="20104097" cy="1708831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5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title: </a:t>
              </a:r>
              <a:r>
                <a:rPr lang="en-US" sz="4617" b="1" kern="0" noProof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Healthy food choices</a:t>
              </a:r>
              <a:endParaRPr kumimoji="0" lang="en-US" sz="461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332127"/>
            <a:ext cx="20104100" cy="1605558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4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4934466"/>
            <a:ext cx="20104097" cy="63744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7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94" y="5002328"/>
            <a:ext cx="799702" cy="1049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43523" y="5034742"/>
            <a:ext cx="17224316" cy="801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Complete the following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questions: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lvl="0" indent="-753923" defTabSz="1507864">
              <a:buFont typeface="+mj-lt"/>
              <a:buAutoNum type="arabicPeriod"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What word is being described? - </a:t>
            </a:r>
            <a:r>
              <a:rPr lang="en-US" sz="4400" dirty="0"/>
              <a:t>never giving up, working hard and going through tough times and coming out the other side</a:t>
            </a:r>
            <a:endParaRPr lang="en-US" sz="4400" b="1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1211123" lvl="1" indent="-753923" defTabSz="1507864">
              <a:buFont typeface="+mj-lt"/>
              <a:buAutoNum type="arabicPeriod"/>
              <a:defRPr/>
            </a:pP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53923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Where should you cross </a:t>
            </a:r>
            <a:r>
              <a:rPr lang="en-US" sz="4400" b="1" dirty="0" err="1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Bromford</a:t>
            </a: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 Road when arriving and leaving school?</a:t>
            </a:r>
          </a:p>
          <a:p>
            <a:pPr marL="753923" indent="-753923" defTabSz="1507864">
              <a:buFont typeface="+mj-lt"/>
              <a:buAutoNum type="arabicPeriod"/>
              <a:defRPr/>
            </a:pP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53923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 – if you fall out with a friend you should bring up old issues?</a:t>
            </a: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R="0" lvl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marR="0" lvl="0" indent="-753923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417" y="1907166"/>
            <a:ext cx="1199906" cy="25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8006177" y="5034740"/>
            <a:ext cx="1839375" cy="23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256536" y="-237815"/>
            <a:ext cx="502603" cy="5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2" rIns="150781" bIns="7539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7822170" y="7516144"/>
            <a:ext cx="2605052" cy="26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30" y="84020"/>
            <a:ext cx="10381918" cy="153732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74925" y="5912753"/>
            <a:ext cx="17214718" cy="16661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600" b="1" kern="0" dirty="0" smtClean="0">
                <a:solidFill>
                  <a:prstClr val="white"/>
                </a:solidFill>
                <a:latin typeface="Calibri" panose="020F0502020204030204"/>
              </a:rPr>
              <a:t>resilience</a:t>
            </a:r>
            <a:endParaRPr lang="en-GB" sz="36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9594" y="7604157"/>
            <a:ext cx="17214718" cy="16661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600" b="1" kern="0" dirty="0" smtClean="0">
                <a:solidFill>
                  <a:prstClr val="white"/>
                </a:solidFill>
                <a:latin typeface="Calibri" panose="020F0502020204030204"/>
              </a:rPr>
              <a:t>At the pedestrian crossing</a:t>
            </a:r>
            <a:endParaRPr lang="en-GB" sz="36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5744" y="9256976"/>
            <a:ext cx="17214718" cy="208712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200" b="1" kern="0" dirty="0" smtClean="0">
                <a:solidFill>
                  <a:prstClr val="white"/>
                </a:solidFill>
                <a:latin typeface="Calibri" panose="020F0502020204030204"/>
              </a:rPr>
              <a:t>False – you should not bring up old issues as this will make the fallout worse</a:t>
            </a:r>
            <a:endParaRPr lang="en-GB" sz="32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23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There is no such thing as a “bad food”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Too much of any food even if it is classed as a “good food” is unhealthy.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A person should be aiming to enjoy food, eat when they are hungry and make healthy food choices.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Foods high in fat, salt and sugar, if eat to frequently or in eaten in place of one of the other food groups, is unhealthy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Bad food myth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771" y="3980925"/>
            <a:ext cx="9240550" cy="46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127418" y="3278411"/>
            <a:ext cx="3976681" cy="80309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While watching the video answer the following questions:</a:t>
            </a:r>
          </a:p>
          <a:p>
            <a:pPr marL="0" indent="0">
              <a:buNone/>
            </a:pPr>
            <a:endParaRPr lang="en-US" sz="5999" dirty="0"/>
          </a:p>
          <a:p>
            <a:pPr marL="1143000" indent="-1143000">
              <a:buAutoNum type="arabicPeriod"/>
            </a:pPr>
            <a:r>
              <a:rPr lang="en-US" sz="5999" dirty="0" smtClean="0"/>
              <a:t>What are the 5 different categories labelled?</a:t>
            </a:r>
          </a:p>
          <a:p>
            <a:pPr marL="1143000" indent="-1143000">
              <a:buAutoNum type="arabicPeriod"/>
            </a:pPr>
            <a:r>
              <a:rPr lang="en-US" sz="5999" dirty="0" smtClean="0"/>
              <a:t>What </a:t>
            </a:r>
            <a:r>
              <a:rPr lang="en-US" sz="5999" dirty="0" err="1" smtClean="0"/>
              <a:t>colours</a:t>
            </a:r>
            <a:r>
              <a:rPr lang="en-US" sz="5999" dirty="0" smtClean="0"/>
              <a:t> show the most healthy choices?</a:t>
            </a:r>
          </a:p>
          <a:p>
            <a:pPr marL="1143000" indent="-1143000">
              <a:buAutoNum type="arabicPeriod"/>
            </a:pPr>
            <a:r>
              <a:rPr lang="en-US" sz="5999" dirty="0" smtClean="0"/>
              <a:t>What must be taken into consideration when using the labels?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Food Labelling</a:t>
            </a:r>
            <a:endParaRPr sz="4000" spc="45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2978" y="1768749"/>
            <a:ext cx="19701122" cy="1128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76943" indent="-376943" algn="l" defTabSz="150777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3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720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608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496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382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27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159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047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999" dirty="0" smtClean="0"/>
              <a:t>The UK Government have designed a food labelling system to help people pick the healthiest option they can</a:t>
            </a:r>
            <a:endParaRPr lang="en-US" sz="5999" dirty="0"/>
          </a:p>
        </p:txBody>
      </p:sp>
      <p:pic>
        <p:nvPicPr>
          <p:cNvPr id="11" name="NFkrHKtUCz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19002" y="2809965"/>
            <a:ext cx="15110018" cy="84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Rules!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will ask the question and give you some thinking time. (no more than 10 seconds)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 the answer and turn your whiteboard over so nobody can see it.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I am ready I will put on the 3 to 1 counter.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6534" y="3510938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Show me! 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7651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Why sandwich would you choose and why?</a:t>
            </a:r>
          </a:p>
          <a:p>
            <a:pPr marL="0" indent="0">
              <a:buNone/>
            </a:pPr>
            <a:endParaRPr lang="en-US" sz="6000" dirty="0"/>
          </a:p>
          <a:p>
            <a:pPr marL="1143000" indent="-1143000">
              <a:buAutoNum type="alphaUcPeriod"/>
            </a:pPr>
            <a:endParaRPr lang="en-US" sz="6000" dirty="0">
              <a:solidFill>
                <a:srgbClr val="FF0000"/>
              </a:solidFill>
            </a:endParaRPr>
          </a:p>
          <a:p>
            <a:pPr marL="1143000" indent="-1143000">
              <a:buAutoNum type="alphaUcPeriod"/>
            </a:pPr>
            <a:endParaRPr lang="en-US" sz="6000" dirty="0"/>
          </a:p>
          <a:p>
            <a:pPr marL="0" indent="0">
              <a:buNone/>
            </a:pPr>
            <a:endParaRPr lang="en-US" sz="4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630" y="4044045"/>
            <a:ext cx="12025335" cy="5534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64098" y="9606867"/>
            <a:ext cx="993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10515" y="9599783"/>
            <a:ext cx="8465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4150" y="4542927"/>
            <a:ext cx="3145459" cy="293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6" y="2081378"/>
            <a:ext cx="18277809" cy="89738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999" dirty="0" smtClean="0"/>
              <a:t>Complete the following sentences in your book:</a:t>
            </a:r>
          </a:p>
          <a:p>
            <a:pPr marL="0" indent="0">
              <a:buNone/>
            </a:pPr>
            <a:endParaRPr lang="en-US" sz="5999" dirty="0"/>
          </a:p>
          <a:p>
            <a:pPr marL="1143000" indent="-1143000">
              <a:buAutoNum type="arabicPeriod"/>
            </a:pPr>
            <a:r>
              <a:rPr lang="en-US" sz="5999" dirty="0" smtClean="0"/>
              <a:t>Crisps are examples of the food group…</a:t>
            </a:r>
          </a:p>
          <a:p>
            <a:pPr marL="1143000" indent="-1143000">
              <a:buAutoNum type="arabicPeriod"/>
            </a:pPr>
            <a:r>
              <a:rPr lang="en-US" sz="5999" dirty="0" smtClean="0"/>
              <a:t>If crisps are going to be eaten they should….</a:t>
            </a:r>
          </a:p>
          <a:p>
            <a:pPr marL="1143000" indent="-1143000">
              <a:buAutoNum type="arabicPeriod"/>
            </a:pPr>
            <a:endParaRPr lang="en-US" sz="5999" dirty="0"/>
          </a:p>
          <a:p>
            <a:pPr marL="1143000" indent="-1143000">
              <a:buAutoNum type="arabicPeriod"/>
            </a:pPr>
            <a:endParaRPr lang="en-US" sz="5999" dirty="0" smtClean="0"/>
          </a:p>
          <a:p>
            <a:pPr marL="1143000" indent="-1143000">
              <a:buAutoNum type="arabicPeriod"/>
            </a:pPr>
            <a:endParaRPr lang="en-US" sz="5999" dirty="0"/>
          </a:p>
          <a:p>
            <a:pPr marL="1143000" indent="-1143000">
              <a:buAutoNum type="arabicPeriod"/>
            </a:pPr>
            <a:endParaRPr lang="en-US" sz="5999" dirty="0" smtClean="0"/>
          </a:p>
          <a:p>
            <a:pPr marL="1143000" indent="-1143000">
              <a:buAutoNum type="arabicPeriod"/>
            </a:pPr>
            <a:r>
              <a:rPr lang="en-US" sz="5999" dirty="0" smtClean="0"/>
              <a:t>I would choose the eat the _______ burger because….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80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Independent practice</a:t>
            </a:r>
            <a:endParaRPr sz="4000" spc="45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013" y="7067581"/>
            <a:ext cx="5872861" cy="25122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340" y="7067581"/>
            <a:ext cx="4789617" cy="240351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475986" y="6242778"/>
            <a:ext cx="3930897" cy="789457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/>
              <a:t>Chicken burger</a:t>
            </a:r>
            <a:endParaRPr lang="en-GB" sz="2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23994" y="6341329"/>
            <a:ext cx="3930897" cy="73507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/>
              <a:t>Beef burger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31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At the start of the lesson we discussed the statement: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“It doesn’t matter what food I eat as long as I am full afterwards”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With the person next to you discuss if your answer is still the same or have you changed your mind. You must explain your answer.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Be ready to give your response to the rest of the class.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Reflection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194" y="2090866"/>
            <a:ext cx="5040560" cy="3354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6836" y="8157154"/>
            <a:ext cx="4308833" cy="2867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4287" y="5291541"/>
            <a:ext cx="4318603" cy="32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17" t="21909" r="24665" b="10765"/>
          <a:stretch/>
        </p:blipFill>
        <p:spPr>
          <a:xfrm>
            <a:off x="2763878" y="111701"/>
            <a:ext cx="15025204" cy="111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uits and vegetables group cartoon Royalty Free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8"/>
          <a:stretch/>
        </p:blipFill>
        <p:spPr bwMode="auto">
          <a:xfrm rot="10800000" flipV="1">
            <a:off x="818718" y="1792162"/>
            <a:ext cx="2791817" cy="19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0,800+ Carbs Stock Illustrations, Royalty-Free Vector Graphics &amp; Clip Art  - iStock | Complex carbohydrates, Healthy carbs, Prot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0" y="3712627"/>
            <a:ext cx="2821975" cy="19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90" y="5777052"/>
            <a:ext cx="2977587" cy="1854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62" y="7521663"/>
            <a:ext cx="3822610" cy="2076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53" y="9328623"/>
            <a:ext cx="3762260" cy="198033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095075" y="2331994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95075" y="4272048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95075" y="6212854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95075" y="7916485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95079" y="9642526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095074" y="1234830"/>
            <a:ext cx="3704396" cy="877346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r>
              <a:rPr lang="en-US" sz="4617" dirty="0">
                <a:solidFill>
                  <a:prstClr val="black"/>
                </a:solidFill>
                <a:latin typeface="Comic Sans MS"/>
              </a:rPr>
              <a:t>Food Group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385872" y="2315511"/>
            <a:ext cx="7229333" cy="129464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r>
              <a:rPr lang="en-US" sz="3958" dirty="0">
                <a:solidFill>
                  <a:prstClr val="black"/>
                </a:solidFill>
                <a:latin typeface="Comic Sans MS"/>
              </a:rPr>
              <a:t>Eat ____ portions per day. Contains v___________.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242878" y="1241645"/>
            <a:ext cx="3704396" cy="877346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507846">
              <a:spcBef>
                <a:spcPts val="1649"/>
              </a:spcBef>
              <a:buNone/>
            </a:pPr>
            <a:r>
              <a:rPr lang="en-US" sz="4617" dirty="0">
                <a:solidFill>
                  <a:prstClr val="black"/>
                </a:solidFill>
                <a:latin typeface="Comic Sans MS"/>
              </a:rPr>
              <a:t>Example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240474" y="2323753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40474" y="4263807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40474" y="6204612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240474" y="7908244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240477" y="9634284"/>
            <a:ext cx="3704396" cy="1286402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  <a:p>
            <a:pPr marL="0" indent="0" defTabSz="1507846">
              <a:spcBef>
                <a:spcPts val="1649"/>
              </a:spcBef>
              <a:buNone/>
            </a:pPr>
            <a:endParaRPr lang="en-US" sz="4617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2385872" y="4263807"/>
            <a:ext cx="7229333" cy="129464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r>
              <a:rPr lang="en-US" sz="3958" dirty="0">
                <a:solidFill>
                  <a:prstClr val="black"/>
                </a:solidFill>
                <a:latin typeface="Comic Sans MS"/>
              </a:rPr>
              <a:t>Provides e_________.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2385872" y="6196371"/>
            <a:ext cx="7229333" cy="129464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r>
              <a:rPr lang="en-US" sz="3958" dirty="0">
                <a:solidFill>
                  <a:prstClr val="black"/>
                </a:solidFill>
                <a:latin typeface="Comic Sans MS"/>
              </a:rPr>
              <a:t>Used for muscle g_______ and r_______.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2431813" y="1234828"/>
            <a:ext cx="7177617" cy="877346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507846">
              <a:spcBef>
                <a:spcPts val="1649"/>
              </a:spcBef>
              <a:buNone/>
            </a:pPr>
            <a:r>
              <a:rPr lang="en-US" sz="4617" dirty="0">
                <a:solidFill>
                  <a:prstClr val="black"/>
                </a:solidFill>
                <a:latin typeface="Comic Sans MS"/>
              </a:rPr>
              <a:t>Key Fact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2385872" y="7900002"/>
            <a:ext cx="7229333" cy="129464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r>
              <a:rPr lang="en-US" sz="3958" dirty="0">
                <a:solidFill>
                  <a:prstClr val="black"/>
                </a:solidFill>
                <a:latin typeface="Comic Sans MS"/>
              </a:rPr>
              <a:t>Contains m________ e.g. c________ for healthy bones and teeth.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2380096" y="9634284"/>
            <a:ext cx="7229333" cy="129464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507846">
              <a:spcBef>
                <a:spcPts val="1649"/>
              </a:spcBef>
              <a:buNone/>
            </a:pPr>
            <a:r>
              <a:rPr lang="en-US" sz="3958" dirty="0">
                <a:solidFill>
                  <a:prstClr val="black"/>
                </a:solidFill>
                <a:latin typeface="Comic Sans MS"/>
              </a:rPr>
              <a:t>Used as an e_______ store and for w_______.</a:t>
            </a:r>
          </a:p>
        </p:txBody>
      </p:sp>
    </p:spTree>
    <p:extLst>
      <p:ext uri="{BB962C8B-B14F-4D97-AF65-F5344CB8AC3E}">
        <p14:creationId xmlns:p14="http://schemas.microsoft.com/office/powerpoint/2010/main" val="88834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62393"/>
            <a:ext cx="20134169" cy="25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34" y="1751182"/>
            <a:ext cx="9313200" cy="9313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3060" y="113523"/>
            <a:ext cx="10743278" cy="212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96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Future: Learning Journey</a:t>
            </a:r>
            <a:endParaRPr kumimoji="0" lang="en-GB" sz="6596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57885" y="2616896"/>
            <a:ext cx="2384644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9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Making new friends</a:t>
            </a:r>
            <a:endParaRPr kumimoji="0" lang="en-US" sz="23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64485" y="2668456"/>
            <a:ext cx="2384644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Road Safety</a:t>
            </a:r>
            <a:endParaRPr kumimoji="0" lang="en-US" sz="23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71085" y="2626738"/>
            <a:ext cx="2384644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9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resilience</a:t>
            </a:r>
            <a:endParaRPr kumimoji="0" lang="en-US" sz="23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577685" y="2616895"/>
            <a:ext cx="2384644" cy="1662335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Healthy food choices</a:t>
            </a:r>
            <a:endParaRPr kumimoji="0" lang="en-US" sz="23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3889041" y="2648808"/>
            <a:ext cx="2498070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Importance of sleep</a:t>
            </a:r>
            <a:endParaRPr kumimoji="0" lang="en-US" sz="23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313823" y="2647130"/>
            <a:ext cx="2384644" cy="1662335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Importance of physical activity</a:t>
            </a:r>
            <a:endParaRPr kumimoji="0" lang="en-US" sz="23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88690" y="5150619"/>
            <a:ext cx="11172328" cy="591376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Healthy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food choices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228600" marR="0" lvl="0" indent="-22860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Identify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the different food groups</a:t>
            </a:r>
          </a:p>
          <a:p>
            <a:pPr marL="228600" marR="0" lvl="0" indent="-22860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baseline="0" dirty="0" smtClean="0">
                <a:solidFill>
                  <a:prstClr val="black"/>
                </a:solidFill>
                <a:latin typeface="Comic Sans MS"/>
              </a:rPr>
              <a:t>Identify examples of each food group</a:t>
            </a:r>
          </a:p>
          <a:p>
            <a:pPr marL="228600" marR="0" lvl="0" indent="-22860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Comic Sans MS"/>
              </a:rPr>
              <a:t>Identify how to know if a food is healthy or not based on labelling</a:t>
            </a:r>
            <a:endParaRPr lang="en-US" sz="3200" b="1" baseline="0" dirty="0" smtClean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996266" y="5105124"/>
            <a:ext cx="7708871" cy="591376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11" rtl="0" eaLnBrk="1" fontAlgn="auto" latinLnBrk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13376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With the person next to you discuss the following statement: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“It doesn’t matter what food I eat as long as I am full afterwards”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Do you agree or disagree with this statement? Why?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Be ready to share your discussion with the class.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Healthy Food Choices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194" y="2090866"/>
            <a:ext cx="5040560" cy="3354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6836" y="8157154"/>
            <a:ext cx="4308833" cy="2867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4287" y="5291541"/>
            <a:ext cx="4318603" cy="32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6498001" cy="8424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UK Government has developed the “</a:t>
            </a:r>
            <a:r>
              <a:rPr lang="en-US" dirty="0" err="1"/>
              <a:t>Eatwell</a:t>
            </a:r>
            <a:r>
              <a:rPr lang="en-US" dirty="0"/>
              <a:t> Guide” to help people make healthy choices regarding their food choices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It shows the following information: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 different food groups required to have a well balanced and healthy diet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proportions of each food group that we should eat in one day, not necessarily at each meal</a:t>
            </a:r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err="1" smtClean="0"/>
              <a:t>Eatwell</a:t>
            </a:r>
            <a:r>
              <a:rPr lang="en-US" sz="4000" spc="10" dirty="0" smtClean="0"/>
              <a:t> Guide</a:t>
            </a:r>
            <a:endParaRPr sz="4000" spc="4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810" y="1458921"/>
            <a:ext cx="12212290" cy="98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460762" y="1943587"/>
            <a:ext cx="3596780" cy="8424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While watching the video write down 2 key points you think are important.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Be ready to share these with the class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err="1" smtClean="0"/>
              <a:t>Eatwell</a:t>
            </a:r>
            <a:r>
              <a:rPr lang="en-US" sz="4000" spc="10" dirty="0" smtClean="0"/>
              <a:t> Guide</a:t>
            </a:r>
            <a:endParaRPr sz="4000" spc="45" dirty="0"/>
          </a:p>
        </p:txBody>
      </p:sp>
      <p:pic>
        <p:nvPicPr>
          <p:cNvPr id="12" name="xtFx55a-j0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807" y="1842432"/>
            <a:ext cx="16122360" cy="90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17" t="21909" r="24665" b="10765"/>
          <a:stretch/>
        </p:blipFill>
        <p:spPr>
          <a:xfrm>
            <a:off x="2419202" y="395289"/>
            <a:ext cx="14688319" cy="10946196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04242" y="3998491"/>
            <a:ext cx="2304209" cy="68944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Which foods could we put in each section?</a:t>
            </a:r>
            <a:endParaRPr lang="en-GB" dirty="0"/>
          </a:p>
        </p:txBody>
      </p:sp>
      <p:sp>
        <p:nvSpPr>
          <p:cNvPr id="13" name="Line Callout 1 12"/>
          <p:cNvSpPr/>
          <p:nvPr/>
        </p:nvSpPr>
        <p:spPr>
          <a:xfrm>
            <a:off x="290945" y="507076"/>
            <a:ext cx="3136369" cy="2483303"/>
          </a:xfrm>
          <a:prstGeom prst="borderCallout1">
            <a:avLst>
              <a:gd name="adj1" fmla="val 136683"/>
              <a:gd name="adj2" fmla="val 145220"/>
              <a:gd name="adj3" fmla="val 58900"/>
              <a:gd name="adj4" fmla="val 999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Fruit and Vegetables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Eat 5 portions per day.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Contain vitamins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722020" y="9922141"/>
            <a:ext cx="4114688" cy="1353440"/>
          </a:xfrm>
          <a:prstGeom prst="borderCallout1">
            <a:avLst>
              <a:gd name="adj1" fmla="val 55401"/>
              <a:gd name="adj2" fmla="val 164277"/>
              <a:gd name="adj3" fmla="val 55710"/>
              <a:gd name="adj4" fmla="val 10132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Protein e.g. beans, pulses, fish and meat. Used for muscle growth and repair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15761706" y="9703309"/>
            <a:ext cx="4342394" cy="1572272"/>
          </a:xfrm>
          <a:prstGeom prst="borderCallout1">
            <a:avLst>
              <a:gd name="adj1" fmla="val 48256"/>
              <a:gd name="adj2" fmla="val -78846"/>
              <a:gd name="adj3" fmla="val 57708"/>
              <a:gd name="adj4" fmla="val 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Dairy and alternatives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Contain minerals e.g. calcium for healthy bones and teeth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7417622" y="5654675"/>
            <a:ext cx="2621660" cy="2401270"/>
          </a:xfrm>
          <a:prstGeom prst="borderCallout1">
            <a:avLst>
              <a:gd name="adj1" fmla="val 170250"/>
              <a:gd name="adj2" fmla="val -137873"/>
              <a:gd name="adj3" fmla="val 56500"/>
              <a:gd name="adj4" fmla="val -9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Oil and spreads. Used as an energy store and for warmth.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15164732" y="659968"/>
            <a:ext cx="4773146" cy="2217559"/>
          </a:xfrm>
          <a:prstGeom prst="borderCallout1">
            <a:avLst>
              <a:gd name="adj1" fmla="val 102852"/>
              <a:gd name="adj2" fmla="val -25513"/>
              <a:gd name="adj3" fmla="val 56500"/>
              <a:gd name="adj4" fmla="val -9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Carbohydrates  e.g. potatoes, bread, rice and pasta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Provides energy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0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Rules!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will ask the question and give you some thinking time. (no more than 10 seconds)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 the answer and turn your whiteboard over so nobody can see it.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I am ready I will put on the 3 to 1 counter.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6534" y="3510938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Show me! 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6896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8.xml><?xml version="1.0" encoding="utf-8"?>
<a:theme xmlns:a="http://schemas.openxmlformats.org/drawingml/2006/main" name="8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9.xml><?xml version="1.0" encoding="utf-8"?>
<a:theme xmlns:a="http://schemas.openxmlformats.org/drawingml/2006/main" name="10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3988f-c488-42c3-82cd-5944801df941">
      <Terms xmlns="http://schemas.microsoft.com/office/infopath/2007/PartnerControls"/>
    </lcf76f155ced4ddcb4097134ff3c332f>
    <TaxCatchAll xmlns="aa278816-03e4-4886-8c06-bbee340b15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6D389AE74CA48BAB789FD3B0EF217" ma:contentTypeVersion="16" ma:contentTypeDescription="Create a new document." ma:contentTypeScope="" ma:versionID="2b9209dc770627d82a86cd9544522ad1">
  <xsd:schema xmlns:xsd="http://www.w3.org/2001/XMLSchema" xmlns:xs="http://www.w3.org/2001/XMLSchema" xmlns:p="http://schemas.microsoft.com/office/2006/metadata/properties" xmlns:ns2="cf23988f-c488-42c3-82cd-5944801df941" xmlns:ns3="aa278816-03e4-4886-8c06-bbee340b154a" targetNamespace="http://schemas.microsoft.com/office/2006/metadata/properties" ma:root="true" ma:fieldsID="e07caf79529a4949acae1318ea4608a1" ns2:_="" ns3:_="">
    <xsd:import namespace="cf23988f-c488-42c3-82cd-5944801df941"/>
    <xsd:import namespace="aa278816-03e4-4886-8c06-bbee340b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3988f-c488-42c3-82cd-5944801d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b7ed6-eb14-44a7-b4eb-66219415b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8816-03e4-4886-8c06-bbee340b1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768f7c-9ead-4887-a14a-401757815230}" ma:internalName="TaxCatchAll" ma:showField="CatchAllData" ma:web="aa278816-03e4-4886-8c06-bbee340b1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7F81D-E11B-4FAC-BEDD-7BD5D47E03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2F18CE-0664-4747-9A36-DB6272ADADB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aa278816-03e4-4886-8c06-bbee340b154a"/>
    <ds:schemaRef ds:uri="http://schemas.openxmlformats.org/package/2006/metadata/core-properties"/>
    <ds:schemaRef ds:uri="cf23988f-c488-42c3-82cd-5944801df94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55426F0-862F-4E9B-A3B4-15963F4F7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3988f-c488-42c3-82cd-5944801df941"/>
    <ds:schemaRef ds:uri="aa278816-03e4-4886-8c06-bbee340b1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Pupils, Parents and Visitors</Template>
  <TotalTime>3128</TotalTime>
  <Words>1312</Words>
  <Application>Microsoft Office PowerPoint</Application>
  <PresentationFormat>Custom</PresentationFormat>
  <Paragraphs>247</Paragraphs>
  <Slides>28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Franklin Gothic Book</vt:lpstr>
      <vt:lpstr>Lato</vt:lpstr>
      <vt:lpstr>Office Theme</vt:lpstr>
      <vt:lpstr>4_Office Theme</vt:lpstr>
      <vt:lpstr>1_Office Theme</vt:lpstr>
      <vt:lpstr>6_Office Theme</vt:lpstr>
      <vt:lpstr>3_Office Theme</vt:lpstr>
      <vt:lpstr>2_Office Theme</vt:lpstr>
      <vt:lpstr>7_Office Theme</vt:lpstr>
      <vt:lpstr>8_Office Theme</vt:lpstr>
      <vt:lpstr>10_Office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Healthy Food Choices</vt:lpstr>
      <vt:lpstr>Eatwell Guide</vt:lpstr>
      <vt:lpstr>Eatwell Guide</vt:lpstr>
      <vt:lpstr>PowerPoint Presentation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PowerPoint Presentation</vt:lpstr>
      <vt:lpstr>Other food choices</vt:lpstr>
      <vt:lpstr>Food high in fat, salt and sugar</vt:lpstr>
      <vt:lpstr>Food high in fat, salt and sugar</vt:lpstr>
      <vt:lpstr>Bad food myth</vt:lpstr>
      <vt:lpstr>Food Labelling</vt:lpstr>
      <vt:lpstr>Hinge Questions – whiteboard activity</vt:lpstr>
      <vt:lpstr>Hinge Questions – whiteboard activity</vt:lpstr>
      <vt:lpstr>Independent practice</vt:lpstr>
      <vt:lpstr>Reflection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a Bold Headline.</dc:title>
  <dc:creator>Ryan Stewart</dc:creator>
  <cp:lastModifiedBy>Ryan Stewart</cp:lastModifiedBy>
  <cp:revision>108</cp:revision>
  <cp:lastPrinted>2024-09-26T14:53:48Z</cp:lastPrinted>
  <dcterms:created xsi:type="dcterms:W3CDTF">2023-01-12T15:04:44Z</dcterms:created>
  <dcterms:modified xsi:type="dcterms:W3CDTF">2024-10-11T14:18:26Z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0x010100FFE6D389AE74CA48BAB789FD3B0EF217</vt:lpwstr>
  </property>
  <property fmtid="{D5CDD505-2E9C-101B-9397-08002B2CF9AE}" pid="3" name="_MarkAsFinal">
    <vt:bool>true</vt:bool>
  </property>
</Properties>
</file>