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18" r:id="rId8"/>
    <p:sldMasterId id="2147483854" r:id="rId9"/>
  </p:sldMasterIdLst>
  <p:notesMasterIdLst>
    <p:notesMasterId r:id="rId45"/>
  </p:notesMasterIdLst>
  <p:handoutMasterIdLst>
    <p:handoutMasterId r:id="rId46"/>
  </p:handoutMasterIdLst>
  <p:sldIdLst>
    <p:sldId id="332" r:id="rId10"/>
    <p:sldId id="333" r:id="rId11"/>
    <p:sldId id="461" r:id="rId12"/>
    <p:sldId id="545" r:id="rId13"/>
    <p:sldId id="573" r:id="rId14"/>
    <p:sldId id="574" r:id="rId15"/>
    <p:sldId id="575" r:id="rId16"/>
    <p:sldId id="576" r:id="rId17"/>
    <p:sldId id="577" r:id="rId18"/>
    <p:sldId id="578" r:id="rId19"/>
    <p:sldId id="579" r:id="rId20"/>
    <p:sldId id="580" r:id="rId21"/>
    <p:sldId id="581" r:id="rId22"/>
    <p:sldId id="582" r:id="rId23"/>
    <p:sldId id="323" r:id="rId24"/>
    <p:sldId id="494" r:id="rId25"/>
    <p:sldId id="562" r:id="rId26"/>
    <p:sldId id="583" r:id="rId27"/>
    <p:sldId id="584" r:id="rId28"/>
    <p:sldId id="585" r:id="rId29"/>
    <p:sldId id="586" r:id="rId30"/>
    <p:sldId id="567" r:id="rId31"/>
    <p:sldId id="568" r:id="rId32"/>
    <p:sldId id="587" r:id="rId33"/>
    <p:sldId id="588" r:id="rId34"/>
    <p:sldId id="589" r:id="rId35"/>
    <p:sldId id="590" r:id="rId36"/>
    <p:sldId id="592" r:id="rId37"/>
    <p:sldId id="593" r:id="rId38"/>
    <p:sldId id="591" r:id="rId39"/>
    <p:sldId id="594" r:id="rId40"/>
    <p:sldId id="595" r:id="rId41"/>
    <p:sldId id="596" r:id="rId42"/>
    <p:sldId id="597" r:id="rId43"/>
    <p:sldId id="355" r:id="rId44"/>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JT3ylYCZi9UrUcijthPQ==" hashData="nCufiZp1K/Lr1BVrMsoe7DvPyZpt6zNTgo3QfSDdf1CfmC6qya5OcDRPmtFXHdsw8uyIVsZvZqUACgifdlXcDg=="/>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https://www.youtube.com/watch?v=iM4CKYCrW7Y</a:t>
            </a:r>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7</a:t>
            </a:fld>
            <a:endParaRPr lang="en-US"/>
          </a:p>
        </p:txBody>
      </p:sp>
    </p:spTree>
    <p:extLst>
      <p:ext uri="{BB962C8B-B14F-4D97-AF65-F5344CB8AC3E}">
        <p14:creationId xmlns:p14="http://schemas.microsoft.com/office/powerpoint/2010/main" val="419912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7.xml"/><Relationship Id="rId1" Type="http://schemas.openxmlformats.org/officeDocument/2006/relationships/video" Target="https://www.youtube.com/embed/iM4CKYCrW7Y?si=BpmsXcs-3n-qWKCE" TargetMode="Externa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a:t>The 3</a:t>
            </a:r>
            <a:r>
              <a:rPr lang="en-US" sz="6000" baseline="30000" dirty="0"/>
              <a:t>rd</a:t>
            </a:r>
            <a:r>
              <a:rPr lang="en-US" sz="6000" dirty="0"/>
              <a:t> step is</a:t>
            </a:r>
          </a:p>
          <a:p>
            <a:pPr marL="0" indent="0">
              <a:buNone/>
            </a:pPr>
            <a:endParaRPr lang="en-US" sz="6000" dirty="0"/>
          </a:p>
          <a:p>
            <a:pPr marL="0" indent="0">
              <a:buNone/>
            </a:pPr>
            <a:r>
              <a:rPr lang="en-US" sz="6000" dirty="0"/>
              <a:t>“A white paper is published”</a:t>
            </a:r>
          </a:p>
          <a:p>
            <a:pPr marL="0" indent="0">
              <a:buNone/>
            </a:pPr>
            <a:endParaRPr lang="en-US" sz="6000" dirty="0"/>
          </a:p>
          <a:p>
            <a:pPr marL="0" indent="0">
              <a:buNone/>
            </a:pPr>
            <a:r>
              <a:rPr lang="en-US" sz="6000" dirty="0"/>
              <a:t>This includes finding from the public consultation and outlines the proposed bill in more detail than the green paper</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48408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Autofit/>
          </a:bodyPr>
          <a:lstStyle/>
          <a:p>
            <a:pPr marL="0" indent="0">
              <a:buNone/>
            </a:pPr>
            <a:r>
              <a:rPr lang="en-US" sz="4000" dirty="0"/>
              <a:t>The 4th step is</a:t>
            </a:r>
          </a:p>
          <a:p>
            <a:pPr marL="0" indent="0">
              <a:buNone/>
            </a:pPr>
            <a:endParaRPr lang="en-US" sz="4000" dirty="0"/>
          </a:p>
          <a:p>
            <a:pPr marL="0" indent="0">
              <a:buNone/>
            </a:pPr>
            <a:r>
              <a:rPr lang="en-US" sz="4000" dirty="0"/>
              <a:t>“Government ministers must agree if the proposal is taken forward”</a:t>
            </a:r>
          </a:p>
          <a:p>
            <a:pPr marL="0" indent="0">
              <a:buNone/>
            </a:pPr>
            <a:endParaRPr lang="en-US" sz="4000" dirty="0"/>
          </a:p>
          <a:p>
            <a:pPr marL="0" indent="0">
              <a:buNone/>
            </a:pPr>
            <a:r>
              <a:rPr lang="en-US" sz="4000" dirty="0"/>
              <a:t>Government ministers are MP’s who are part of the Prime Ministers closest team. An easy way to think about this is SLT teachers support </a:t>
            </a:r>
            <a:r>
              <a:rPr lang="en-US" sz="4000" dirty="0" err="1"/>
              <a:t>Mrs</a:t>
            </a:r>
            <a:r>
              <a:rPr lang="en-US" sz="4000" dirty="0"/>
              <a:t> Herrmann. Government ministers have the same role for the Prime Minister.</a:t>
            </a:r>
          </a:p>
          <a:p>
            <a:pPr marL="0" indent="0">
              <a:buNone/>
            </a:pPr>
            <a:endParaRPr lang="en-US" sz="4000" dirty="0"/>
          </a:p>
          <a:p>
            <a:pPr marL="0" indent="0">
              <a:buNone/>
            </a:pPr>
            <a:r>
              <a:rPr lang="en-US" sz="4000" dirty="0"/>
              <a:t>These Government ministers have to agree that the proposal should be taken forward</a:t>
            </a:r>
          </a:p>
          <a:p>
            <a:pPr marL="0" indent="0">
              <a:buNone/>
            </a:pPr>
            <a:endParaRPr lang="en-US" sz="4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57387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a:t>The 5th step is</a:t>
            </a:r>
          </a:p>
          <a:p>
            <a:pPr marL="0" indent="0">
              <a:buNone/>
            </a:pPr>
            <a:endParaRPr lang="en-US" sz="6000" dirty="0"/>
          </a:p>
          <a:p>
            <a:pPr marL="0" indent="0">
              <a:buNone/>
            </a:pPr>
            <a:r>
              <a:rPr lang="en-US" sz="6000" dirty="0"/>
              <a:t>“The bill is presented to Parliament”</a:t>
            </a:r>
          </a:p>
          <a:p>
            <a:pPr marL="0" indent="0">
              <a:buNone/>
            </a:pPr>
            <a:endParaRPr lang="en-US" sz="6000" dirty="0"/>
          </a:p>
          <a:p>
            <a:pPr marL="0" indent="0">
              <a:buNone/>
            </a:pPr>
            <a:r>
              <a:rPr lang="en-US" sz="6000" dirty="0"/>
              <a:t>The Government Minister responsible for the area that will be impacted by the new or changed law presents it to all MP’s in the House of Commons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404665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20000"/>
          </a:bodyPr>
          <a:lstStyle/>
          <a:p>
            <a:pPr marL="0" indent="0">
              <a:buNone/>
            </a:pPr>
            <a:r>
              <a:rPr lang="en-US" sz="6000" dirty="0"/>
              <a:t>The 6th step is</a:t>
            </a:r>
          </a:p>
          <a:p>
            <a:pPr marL="0" indent="0">
              <a:buNone/>
            </a:pPr>
            <a:endParaRPr lang="en-US" sz="6000" dirty="0"/>
          </a:p>
          <a:p>
            <a:pPr marL="0" indent="0">
              <a:buNone/>
            </a:pPr>
            <a:r>
              <a:rPr lang="en-US" sz="6000" dirty="0"/>
              <a:t>“MPs in the House of Commons and the House of Lords debate the bill”</a:t>
            </a:r>
          </a:p>
          <a:p>
            <a:pPr marL="0" indent="0">
              <a:buNone/>
            </a:pPr>
            <a:endParaRPr lang="en-US" sz="6000" dirty="0"/>
          </a:p>
          <a:p>
            <a:pPr marL="0" indent="0">
              <a:buNone/>
            </a:pPr>
            <a:r>
              <a:rPr lang="en-US" sz="6000" dirty="0"/>
              <a:t>This can happen multiple times as both the House of Commons and House of Lords can make changes to the proposal. Before it goes any further both the House of Commons and House of Lords have to agree on all changes.</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403847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a:t>The 7th step is</a:t>
            </a:r>
          </a:p>
          <a:p>
            <a:pPr marL="0" indent="0">
              <a:buNone/>
            </a:pPr>
            <a:endParaRPr lang="en-US" sz="6000" dirty="0"/>
          </a:p>
          <a:p>
            <a:pPr marL="0" indent="0">
              <a:buNone/>
            </a:pPr>
            <a:r>
              <a:rPr lang="en-US" sz="6000" dirty="0"/>
              <a:t>“Passed to Monarch for formal approval”</a:t>
            </a:r>
          </a:p>
          <a:p>
            <a:pPr marL="0" indent="0">
              <a:buNone/>
            </a:pPr>
            <a:endParaRPr lang="en-US" sz="6000" dirty="0"/>
          </a:p>
          <a:p>
            <a:pPr marL="0" indent="0">
              <a:buNone/>
            </a:pPr>
            <a:r>
              <a:rPr lang="en-US" sz="6000" dirty="0"/>
              <a:t>The King is given a copy of the bill. Once they have approved it this is now law which is called an Act of Parliament</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314628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“a system of laws that a country have agreed to follow”</a:t>
            </a:r>
          </a:p>
          <a:p>
            <a:pPr marL="0" indent="0">
              <a:buNone/>
            </a:pPr>
            <a:endParaRPr lang="en-US" sz="6000" dirty="0" smtClean="0"/>
          </a:p>
          <a:p>
            <a:pPr marL="0" indent="0">
              <a:buNone/>
            </a:pPr>
            <a:r>
              <a:rPr lang="en-US" sz="6000" dirty="0" smtClean="0">
                <a:solidFill>
                  <a:srgbClr val="FF0000"/>
                </a:solidFill>
              </a:rPr>
              <a:t>Laws</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Breaking the law can lead to a criminal record that may affect future employment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355306" y="6937241"/>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Rule of Law is a British Value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355306" y="6158731"/>
            <a:ext cx="1986639" cy="1987656"/>
          </a:xfrm>
          <a:prstGeom prst="rect">
            <a:avLst/>
          </a:prstGeom>
        </p:spPr>
      </p:pic>
    </p:spTree>
    <p:extLst>
      <p:ext uri="{BB962C8B-B14F-4D97-AF65-F5344CB8AC3E}">
        <p14:creationId xmlns:p14="http://schemas.microsoft.com/office/powerpoint/2010/main" val="1904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Laws are unnecessary and they do not keep people safe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499322" y="8164627"/>
            <a:ext cx="1986639" cy="1987656"/>
          </a:xfrm>
          <a:prstGeom prst="rect">
            <a:avLst/>
          </a:prstGeom>
        </p:spPr>
      </p:pic>
    </p:spTree>
    <p:extLst>
      <p:ext uri="{BB962C8B-B14F-4D97-AF65-F5344CB8AC3E}">
        <p14:creationId xmlns:p14="http://schemas.microsoft.com/office/powerpoint/2010/main" val="8297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are laws?</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637097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Give an example of a Government Department</a:t>
            </a:r>
          </a:p>
          <a:p>
            <a:pPr marL="1211123" lvl="1"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What does MP stand for?</a:t>
            </a: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Name one UK Political Party that is not </a:t>
            </a:r>
            <a:r>
              <a:rPr lang="en-US" sz="4400" b="1" dirty="0" err="1" smtClean="0">
                <a:solidFill>
                  <a:prstClr val="black"/>
                </a:solidFill>
                <a:latin typeface="Franklin Gothic Book" panose="020B0503020102020204" pitchFamily="34" charset="0"/>
              </a:rPr>
              <a:t>Labour</a:t>
            </a:r>
            <a:r>
              <a:rPr lang="en-US" sz="4400" b="1" dirty="0" smtClean="0">
                <a:solidFill>
                  <a:prstClr val="black"/>
                </a:solidFill>
                <a:latin typeface="Franklin Gothic Book" panose="020B0503020102020204" pitchFamily="34" charset="0"/>
              </a:rPr>
              <a:t> or Conservative</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76697" y="7228561"/>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Member of Parliament</a:t>
            </a:r>
            <a:endParaRPr lang="en-GB" sz="3600" b="1" kern="0" dirty="0">
              <a:solidFill>
                <a:prstClr val="white"/>
              </a:solidFill>
              <a:latin typeface="Calibri" panose="020F0502020204030204"/>
            </a:endParaRPr>
          </a:p>
        </p:txBody>
      </p:sp>
      <p:sp>
        <p:nvSpPr>
          <p:cNvPr id="35" name="Rectangle 34"/>
          <p:cNvSpPr/>
          <p:nvPr/>
        </p:nvSpPr>
        <p:spPr>
          <a:xfrm>
            <a:off x="1009542" y="5693359"/>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HM Treasury, Home Office, Foreign Commonwealth &amp; Development Office, Department for Education, Department for Health &amp; Social Care, Ministry of </a:t>
            </a:r>
            <a:r>
              <a:rPr lang="en-US" sz="3200" b="1" kern="0" dirty="0" err="1" smtClean="0">
                <a:solidFill>
                  <a:prstClr val="white"/>
                </a:solidFill>
                <a:latin typeface="Calibri" panose="020F0502020204030204"/>
              </a:rPr>
              <a:t>Defence</a:t>
            </a:r>
            <a:r>
              <a:rPr lang="en-US" sz="3200" b="1" kern="0" dirty="0" smtClean="0">
                <a:solidFill>
                  <a:prstClr val="white"/>
                </a:solidFill>
                <a:latin typeface="Calibri" panose="020F0502020204030204"/>
              </a:rPr>
              <a:t>, Department for Environment Food &amp; Rural Affairs, Department for Transport, Department for Digital Culture Media &amp; Sport</a:t>
            </a:r>
            <a:endParaRPr lang="en-GB" sz="3200" b="1" kern="0" dirty="0">
              <a:solidFill>
                <a:prstClr val="white"/>
              </a:solidFill>
              <a:latin typeface="Calibri" panose="020F0502020204030204"/>
            </a:endParaRPr>
          </a:p>
        </p:txBody>
      </p:sp>
      <p:sp>
        <p:nvSpPr>
          <p:cNvPr id="36" name="Rectangle 35"/>
          <p:cNvSpPr/>
          <p:nvPr/>
        </p:nvSpPr>
        <p:spPr>
          <a:xfrm>
            <a:off x="1076697" y="8723220"/>
            <a:ext cx="17214718" cy="20871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a:solidFill>
                  <a:prstClr val="white"/>
                </a:solidFill>
              </a:rPr>
              <a:t>Reform UK, Liberal Democrats, SNP, Sinn Fein, DUP, Plaid </a:t>
            </a:r>
            <a:r>
              <a:rPr lang="en-US" sz="3200" b="1" kern="0" dirty="0" err="1">
                <a:solidFill>
                  <a:prstClr val="white"/>
                </a:solidFill>
              </a:rPr>
              <a:t>Cymru</a:t>
            </a:r>
            <a:r>
              <a:rPr lang="en-US" sz="3200" b="1" kern="0" dirty="0">
                <a:solidFill>
                  <a:prstClr val="white"/>
                </a:solidFill>
              </a:rPr>
              <a:t>, Green Party</a:t>
            </a:r>
            <a:endParaRPr lang="en-GB" sz="3200" b="1" kern="0" dirty="0">
              <a:solidFill>
                <a:prstClr val="white"/>
              </a:solidFill>
            </a:endParaRPr>
          </a:p>
          <a:p>
            <a:pPr defTabSz="914411">
              <a:defRPr/>
            </a:pP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The Prime Minister can immediately decide a law?</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499322" y="8164627"/>
            <a:ext cx="1986639" cy="1987656"/>
          </a:xfrm>
          <a:prstGeom prst="rect">
            <a:avLst/>
          </a:prstGeom>
        </p:spPr>
      </p:pic>
    </p:spTree>
    <p:extLst>
      <p:ext uri="{BB962C8B-B14F-4D97-AF65-F5344CB8AC3E}">
        <p14:creationId xmlns:p14="http://schemas.microsoft.com/office/powerpoint/2010/main" val="29216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There are 7 steps to a something becoming law. The final step is the Monarch (The King) giving approval</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499322" y="6945923"/>
            <a:ext cx="1986639" cy="1987656"/>
          </a:xfrm>
          <a:prstGeom prst="rect">
            <a:avLst/>
          </a:prstGeom>
        </p:spPr>
      </p:pic>
    </p:spTree>
    <p:extLst>
      <p:ext uri="{BB962C8B-B14F-4D97-AF65-F5344CB8AC3E}">
        <p14:creationId xmlns:p14="http://schemas.microsoft.com/office/powerpoint/2010/main" val="138308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6596" dirty="0"/>
              <a:t>Take out your </a:t>
            </a:r>
            <a:r>
              <a:rPr lang="en-US" sz="6596" dirty="0" err="1"/>
              <a:t>oracy</a:t>
            </a:r>
            <a:r>
              <a:rPr lang="en-US" sz="6596" dirty="0"/>
              <a:t> </a:t>
            </a:r>
            <a:r>
              <a:rPr lang="en-US" sz="6596" dirty="0" err="1"/>
              <a:t>helpsheet</a:t>
            </a:r>
            <a:r>
              <a:rPr lang="en-US" sz="6596" dirty="0"/>
              <a:t> from your learning wallet.</a:t>
            </a:r>
          </a:p>
          <a:p>
            <a:pPr marL="0" indent="0">
              <a:buNone/>
            </a:pPr>
            <a:endParaRPr lang="en-US" sz="6596" dirty="0"/>
          </a:p>
          <a:p>
            <a:pPr marL="0" indent="0">
              <a:buNone/>
            </a:pPr>
            <a:r>
              <a:rPr lang="en-US" sz="6596" dirty="0"/>
              <a:t>You have 1 minute to think about the following question:</a:t>
            </a:r>
          </a:p>
          <a:p>
            <a:pPr marL="0" indent="0">
              <a:buNone/>
            </a:pPr>
            <a:endParaRPr lang="en-US" sz="6596" dirty="0"/>
          </a:p>
          <a:p>
            <a:pPr marL="0" indent="0">
              <a:buNone/>
            </a:pPr>
            <a:r>
              <a:rPr lang="en-US" sz="5999" dirty="0" smtClean="0"/>
              <a:t>“If you could put forward a bill as the first step to making a new law in the UK, what would you suggest?”</a:t>
            </a:r>
          </a:p>
          <a:p>
            <a:pPr marL="0" indent="0">
              <a:buNone/>
            </a:pPr>
            <a:endParaRPr lang="en-US" sz="5999" dirty="0"/>
          </a:p>
          <a:p>
            <a:pPr marL="0" indent="0">
              <a:buNone/>
            </a:pPr>
            <a:r>
              <a:rPr lang="en-US" sz="5999" dirty="0" smtClean="0"/>
              <a:t>Write your ideas in your book</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are laws?</a:t>
            </a:r>
            <a:endParaRPr sz="4000" spc="45" dirty="0"/>
          </a:p>
        </p:txBody>
      </p:sp>
      <p:pic>
        <p:nvPicPr>
          <p:cNvPr id="2" name="Picture 1"/>
          <p:cNvPicPr>
            <a:picLocks noChangeAspect="1"/>
          </p:cNvPicPr>
          <p:nvPr/>
        </p:nvPicPr>
        <p:blipFill>
          <a:blip r:embed="rId4"/>
          <a:stretch>
            <a:fillRect/>
          </a:stretch>
        </p:blipFill>
        <p:spPr>
          <a:xfrm>
            <a:off x="11858841" y="1992155"/>
            <a:ext cx="6369476" cy="8990380"/>
          </a:xfrm>
          <a:prstGeom prst="rect">
            <a:avLst/>
          </a:prstGeom>
        </p:spPr>
      </p:pic>
    </p:spTree>
    <p:extLst>
      <p:ext uri="{BB962C8B-B14F-4D97-AF65-F5344CB8AC3E}">
        <p14:creationId xmlns:p14="http://schemas.microsoft.com/office/powerpoint/2010/main" val="231829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a:t>““If you could put forward a bill as the first step to making a new law in the UK, what would you suggest?”</a:t>
            </a:r>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are laws?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92816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lnSpcReduction="10000"/>
          </a:bodyPr>
          <a:lstStyle/>
          <a:p>
            <a:pPr marL="0" indent="0">
              <a:buNone/>
            </a:pPr>
            <a:r>
              <a:rPr lang="en-US" sz="6000" dirty="0" smtClean="0"/>
              <a:t>When someone breaks the law, they may face consequences based on the severity of their actions.</a:t>
            </a:r>
          </a:p>
          <a:p>
            <a:pPr marL="0" indent="0">
              <a:buNone/>
            </a:pPr>
            <a:endParaRPr lang="en-US" sz="6000" dirty="0"/>
          </a:p>
          <a:p>
            <a:pPr marL="0" indent="0">
              <a:buNone/>
            </a:pPr>
            <a:r>
              <a:rPr lang="en-US" sz="5999" dirty="0" smtClean="0"/>
              <a:t>Consequences can include:</a:t>
            </a:r>
          </a:p>
          <a:p>
            <a:pPr marL="0" indent="0">
              <a:buNone/>
            </a:pPr>
            <a:r>
              <a:rPr lang="en-US" sz="5999" b="1" dirty="0" smtClean="0"/>
              <a:t>1. Cautions </a:t>
            </a:r>
            <a:r>
              <a:rPr lang="en-US" sz="5999" dirty="0" smtClean="0"/>
              <a:t>– this is warning. If a person gets too many cautions then the consequence is escalated.</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happens when laws are broken?</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69733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lnSpcReduction="10000"/>
          </a:bodyPr>
          <a:lstStyle/>
          <a:p>
            <a:pPr marL="0" indent="0">
              <a:buNone/>
            </a:pPr>
            <a:r>
              <a:rPr lang="en-US" sz="6000" dirty="0" smtClean="0"/>
              <a:t>When someone breaks the law, they may face consequences based on the severity of their actions.</a:t>
            </a:r>
          </a:p>
          <a:p>
            <a:pPr marL="0" indent="0">
              <a:buNone/>
            </a:pPr>
            <a:endParaRPr lang="en-US" sz="6000" dirty="0"/>
          </a:p>
          <a:p>
            <a:pPr marL="0" indent="0">
              <a:buNone/>
            </a:pPr>
            <a:r>
              <a:rPr lang="en-US" sz="5999" dirty="0" smtClean="0"/>
              <a:t>Consequences can include:</a:t>
            </a:r>
          </a:p>
          <a:p>
            <a:pPr marL="0" indent="0">
              <a:buNone/>
            </a:pPr>
            <a:r>
              <a:rPr lang="en-US" sz="5999" b="1" dirty="0"/>
              <a:t>2</a:t>
            </a:r>
            <a:r>
              <a:rPr lang="en-US" sz="5999" b="1" dirty="0" smtClean="0"/>
              <a:t>. Fines</a:t>
            </a:r>
            <a:r>
              <a:rPr lang="en-US" sz="5999" dirty="0" smtClean="0"/>
              <a:t> – a person is required to pay a fine. These are for minor offences such as parking tickets or littering</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happens when laws are broken?</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377620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lnSpcReduction="10000"/>
          </a:bodyPr>
          <a:lstStyle/>
          <a:p>
            <a:pPr marL="0" indent="0">
              <a:buNone/>
            </a:pPr>
            <a:r>
              <a:rPr lang="en-US" sz="6000" dirty="0" smtClean="0"/>
              <a:t>When someone breaks the law, they may face consequences based on the severity of their actions.</a:t>
            </a:r>
          </a:p>
          <a:p>
            <a:pPr marL="0" indent="0">
              <a:buNone/>
            </a:pPr>
            <a:endParaRPr lang="en-US" sz="6000" dirty="0"/>
          </a:p>
          <a:p>
            <a:pPr marL="0" indent="0">
              <a:buNone/>
            </a:pPr>
            <a:r>
              <a:rPr lang="en-US" sz="5999" dirty="0" smtClean="0"/>
              <a:t>Consequences can include:</a:t>
            </a:r>
          </a:p>
          <a:p>
            <a:pPr marL="0" indent="0">
              <a:buNone/>
            </a:pPr>
            <a:r>
              <a:rPr lang="en-US" sz="5999" b="1" dirty="0" smtClean="0"/>
              <a:t>3. Community service</a:t>
            </a:r>
            <a:r>
              <a:rPr lang="en-US" sz="5999" dirty="0" smtClean="0"/>
              <a:t>. A person will have to help out in the community (litter picking, cleaning graffiti). This is normally given for vandalism offences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happens when laws are broken?</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88082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lnSpcReduction="10000"/>
          </a:bodyPr>
          <a:lstStyle/>
          <a:p>
            <a:pPr marL="0" indent="0">
              <a:buNone/>
            </a:pPr>
            <a:r>
              <a:rPr lang="en-US" sz="6000" dirty="0" smtClean="0"/>
              <a:t>When someone breaks the law, they may face consequences based on the severity of their actions.</a:t>
            </a:r>
          </a:p>
          <a:p>
            <a:pPr marL="0" indent="0">
              <a:buNone/>
            </a:pPr>
            <a:endParaRPr lang="en-US" sz="6000" dirty="0"/>
          </a:p>
          <a:p>
            <a:pPr marL="0" indent="0">
              <a:buNone/>
            </a:pPr>
            <a:r>
              <a:rPr lang="en-US" sz="5999" dirty="0" smtClean="0"/>
              <a:t>Consequences can include:</a:t>
            </a:r>
          </a:p>
          <a:p>
            <a:pPr marL="0" indent="0">
              <a:buNone/>
            </a:pPr>
            <a:r>
              <a:rPr lang="en-US" sz="5999" b="1" dirty="0" smtClean="0"/>
              <a:t>4. Prison</a:t>
            </a:r>
            <a:r>
              <a:rPr lang="en-US" sz="5999" dirty="0" smtClean="0"/>
              <a:t>. A person can go to prison for committing very serious crimes such as robbery, assault or murder.</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happens when laws are broken?</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75233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7500" lnSpcReduction="20000"/>
          </a:bodyPr>
          <a:lstStyle/>
          <a:p>
            <a:pPr marL="0" indent="0">
              <a:buNone/>
            </a:pPr>
            <a:r>
              <a:rPr lang="en-US" sz="6596" dirty="0"/>
              <a:t>Take out your </a:t>
            </a:r>
            <a:r>
              <a:rPr lang="en-US" sz="6596" dirty="0" err="1"/>
              <a:t>oracy</a:t>
            </a:r>
            <a:r>
              <a:rPr lang="en-US" sz="6596" dirty="0"/>
              <a:t> </a:t>
            </a:r>
            <a:r>
              <a:rPr lang="en-US" sz="6596" dirty="0" err="1"/>
              <a:t>helpsheet</a:t>
            </a:r>
            <a:r>
              <a:rPr lang="en-US" sz="6596" dirty="0"/>
              <a:t> from your learning wallet.</a:t>
            </a:r>
          </a:p>
          <a:p>
            <a:pPr marL="0" indent="0">
              <a:buNone/>
            </a:pPr>
            <a:endParaRPr lang="en-US" sz="6596" dirty="0"/>
          </a:p>
          <a:p>
            <a:pPr marL="0" indent="0">
              <a:buNone/>
            </a:pPr>
            <a:r>
              <a:rPr lang="en-US" sz="6596" dirty="0"/>
              <a:t>You have 1 minute to think about the following question:</a:t>
            </a:r>
          </a:p>
          <a:p>
            <a:pPr marL="0" indent="0">
              <a:buNone/>
            </a:pPr>
            <a:endParaRPr lang="en-US" sz="6596" dirty="0"/>
          </a:p>
          <a:p>
            <a:pPr marL="0" indent="0">
              <a:buNone/>
            </a:pPr>
            <a:r>
              <a:rPr lang="en-US" sz="5999" dirty="0" smtClean="0"/>
              <a:t>“After the summer riots, people have been sent to prison for things they posted online. Do you think people should go to prison for something posted on social media?”</a:t>
            </a:r>
          </a:p>
          <a:p>
            <a:pPr marL="0" indent="0">
              <a:buNone/>
            </a:pPr>
            <a:endParaRPr lang="en-US" sz="5999" dirty="0"/>
          </a:p>
          <a:p>
            <a:pPr marL="0" indent="0">
              <a:buNone/>
            </a:pPr>
            <a:r>
              <a:rPr lang="en-US" sz="5999" dirty="0" smtClean="0"/>
              <a:t>Write your ideas in your book</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Consequences for breaking the law</a:t>
            </a:r>
            <a:endParaRPr sz="4000" spc="45" dirty="0"/>
          </a:p>
        </p:txBody>
      </p:sp>
      <p:pic>
        <p:nvPicPr>
          <p:cNvPr id="2" name="Picture 1"/>
          <p:cNvPicPr>
            <a:picLocks noChangeAspect="1"/>
          </p:cNvPicPr>
          <p:nvPr/>
        </p:nvPicPr>
        <p:blipFill>
          <a:blip r:embed="rId4"/>
          <a:stretch>
            <a:fillRect/>
          </a:stretch>
        </p:blipFill>
        <p:spPr>
          <a:xfrm>
            <a:off x="11858841" y="1992155"/>
            <a:ext cx="6369476" cy="8990380"/>
          </a:xfrm>
          <a:prstGeom prst="rect">
            <a:avLst/>
          </a:prstGeom>
        </p:spPr>
      </p:pic>
    </p:spTree>
    <p:extLst>
      <p:ext uri="{BB962C8B-B14F-4D97-AF65-F5344CB8AC3E}">
        <p14:creationId xmlns:p14="http://schemas.microsoft.com/office/powerpoint/2010/main" val="236785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0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a:t>“After the summer riots, people have been sent to prison for things they posted online. Do you think people should go to prison for something posted on social media?”</a:t>
            </a:r>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Consequences of breaking the law</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92083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21" y="1751456"/>
            <a:ext cx="9312547" cy="9312547"/>
          </a:xfrm>
          <a:prstGeom prst="rect">
            <a:avLst/>
          </a:prstGeom>
        </p:spPr>
      </p:pic>
      <p:sp>
        <p:nvSpPr>
          <p:cNvPr id="20" name="TextBox 19"/>
          <p:cNvSpPr txBox="1"/>
          <p:nvPr/>
        </p:nvSpPr>
        <p:spPr>
          <a:xfrm>
            <a:off x="163756" y="113912"/>
            <a:ext cx="10742523" cy="2122376"/>
          </a:xfrm>
          <a:prstGeom prst="rect">
            <a:avLst/>
          </a:prstGeom>
          <a:noFill/>
        </p:spPr>
        <p:txBody>
          <a:bodyPr wrap="square" rtlCol="0">
            <a:spAutoFit/>
          </a:bodyPr>
          <a:lstStyle/>
          <a:p>
            <a:pPr algn="ctr" defTabSz="457179">
              <a:defRPr/>
            </a:pPr>
            <a:r>
              <a:rPr lang="en-GB" sz="6596" u="sng" dirty="0">
                <a:solidFill>
                  <a:prstClr val="black"/>
                </a:solidFill>
                <a:latin typeface="Comic Sans MS" panose="030F0702030302020204" pitchFamily="66" charset="0"/>
              </a:rPr>
              <a:t>Secure your </a:t>
            </a:r>
            <a:r>
              <a:rPr lang="en-GB" sz="6596" u="sng" dirty="0" smtClean="0">
                <a:solidFill>
                  <a:prstClr val="black"/>
                </a:solidFill>
                <a:latin typeface="Comic Sans MS" panose="030F0702030302020204" pitchFamily="66" charset="0"/>
              </a:rPr>
              <a:t>Voice: </a:t>
            </a:r>
            <a:r>
              <a:rPr lang="en-GB" sz="6596"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28" name="Rounded Rectangle 27"/>
          <p:cNvSpPr/>
          <p:nvPr/>
        </p:nvSpPr>
        <p:spPr>
          <a:xfrm>
            <a:off x="958523" y="2617111"/>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is democracy?</a:t>
            </a:r>
          </a:p>
        </p:txBody>
      </p:sp>
      <p:sp>
        <p:nvSpPr>
          <p:cNvPr id="29" name="Rounded Rectangle 28"/>
          <p:cNvSpPr/>
          <p:nvPr/>
        </p:nvSpPr>
        <p:spPr>
          <a:xfrm>
            <a:off x="4164898" y="2668668"/>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Political Parties in the UK</a:t>
            </a:r>
          </a:p>
        </p:txBody>
      </p:sp>
      <p:sp>
        <p:nvSpPr>
          <p:cNvPr id="30" name="Rounded Rectangle 29"/>
          <p:cNvSpPr/>
          <p:nvPr/>
        </p:nvSpPr>
        <p:spPr>
          <a:xfrm>
            <a:off x="7371274" y="2626952"/>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How did the UK General Election work?</a:t>
            </a:r>
            <a:endParaRPr lang="en-US" sz="2309" dirty="0">
              <a:solidFill>
                <a:prstClr val="black"/>
              </a:solidFill>
              <a:latin typeface="Comic Sans MS" panose="030F0702030302020204" pitchFamily="66" charset="0"/>
            </a:endParaRPr>
          </a:p>
        </p:txBody>
      </p:sp>
      <p:sp>
        <p:nvSpPr>
          <p:cNvPr id="31" name="Rounded Rectangle 30"/>
          <p:cNvSpPr/>
          <p:nvPr/>
        </p:nvSpPr>
        <p:spPr>
          <a:xfrm>
            <a:off x="10577649" y="2617110"/>
            <a:ext cx="2384476"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What does a MP do?</a:t>
            </a:r>
            <a:endParaRPr lang="en-US" sz="2309" dirty="0">
              <a:solidFill>
                <a:prstClr val="black"/>
              </a:solidFill>
              <a:latin typeface="Comic Sans MS" panose="030F0702030302020204" pitchFamily="66" charset="0"/>
            </a:endParaRPr>
          </a:p>
        </p:txBody>
      </p:sp>
      <p:sp>
        <p:nvSpPr>
          <p:cNvPr id="32" name="Rounded Rectangle 31"/>
          <p:cNvSpPr/>
          <p:nvPr/>
        </p:nvSpPr>
        <p:spPr>
          <a:xfrm>
            <a:off x="13888772" y="2649020"/>
            <a:ext cx="2497895" cy="1662218"/>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smtClean="0">
                <a:solidFill>
                  <a:prstClr val="black"/>
                </a:solidFill>
                <a:latin typeface="Comic Sans MS" panose="030F0702030302020204" pitchFamily="66" charset="0"/>
              </a:rPr>
              <a:t>Who is in the UK Government?</a:t>
            </a:r>
            <a:endParaRPr lang="en-US" sz="2309" dirty="0">
              <a:solidFill>
                <a:prstClr val="black"/>
              </a:solidFill>
              <a:latin typeface="Comic Sans MS" panose="030F0702030302020204" pitchFamily="66" charset="0"/>
            </a:endParaRPr>
          </a:p>
        </p:txBody>
      </p:sp>
      <p:sp>
        <p:nvSpPr>
          <p:cNvPr id="33" name="Rounded Rectangle 32"/>
          <p:cNvSpPr/>
          <p:nvPr/>
        </p:nvSpPr>
        <p:spPr>
          <a:xfrm>
            <a:off x="17313314" y="2647343"/>
            <a:ext cx="2384476" cy="1662218"/>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79">
              <a:defRPr/>
            </a:pPr>
            <a:r>
              <a:rPr lang="en-US" sz="2309" dirty="0">
                <a:solidFill>
                  <a:prstClr val="black"/>
                </a:solidFill>
                <a:latin typeface="Comic Sans MS" panose="030F0702030302020204" pitchFamily="66" charset="0"/>
              </a:rPr>
              <a:t>What </a:t>
            </a:r>
            <a:r>
              <a:rPr lang="en-US" sz="2309" dirty="0" smtClean="0">
                <a:solidFill>
                  <a:prstClr val="black"/>
                </a:solidFill>
                <a:latin typeface="Comic Sans MS" panose="030F0702030302020204" pitchFamily="66" charset="0"/>
              </a:rPr>
              <a:t>are laws?</a:t>
            </a:r>
            <a:endParaRPr lang="en-US" sz="2309" dirty="0">
              <a:solidFill>
                <a:prstClr val="black"/>
              </a:solidFill>
              <a:latin typeface="Comic Sans MS" panose="030F0702030302020204" pitchFamily="66" charset="0"/>
            </a:endParaRPr>
          </a:p>
        </p:txBody>
      </p:sp>
      <p:sp>
        <p:nvSpPr>
          <p:cNvPr id="34" name="Content Placeholder 2"/>
          <p:cNvSpPr txBox="1">
            <a:spLocks/>
          </p:cNvSpPr>
          <p:nvPr/>
        </p:nvSpPr>
        <p:spPr>
          <a:xfrm>
            <a:off x="289376" y="5150655"/>
            <a:ext cx="11171544"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199" b="1" dirty="0">
                <a:solidFill>
                  <a:prstClr val="black"/>
                </a:solidFill>
                <a:latin typeface="Comic Sans MS"/>
              </a:rPr>
              <a:t>Today we will look at:</a:t>
            </a: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smtClean="0">
                <a:solidFill>
                  <a:prstClr val="black"/>
                </a:solidFill>
                <a:latin typeface="Comic Sans MS"/>
              </a:rPr>
              <a:t>What are laws?</a:t>
            </a:r>
            <a:endParaRPr lang="en-US" sz="3199" b="1" dirty="0">
              <a:solidFill>
                <a:prstClr val="black"/>
              </a:solidFill>
              <a:latin typeface="Comic Sans MS"/>
            </a:endParaRPr>
          </a:p>
          <a:p>
            <a:pPr marL="0" indent="0" defTabSz="914369">
              <a:lnSpc>
                <a:spcPct val="110000"/>
              </a:lnSpc>
              <a:spcBef>
                <a:spcPts val="1001"/>
              </a:spcBef>
              <a:buNone/>
              <a:defRPr/>
            </a:pPr>
            <a:endParaRPr lang="en-US" sz="3199" b="1" dirty="0">
              <a:solidFill>
                <a:prstClr val="black"/>
              </a:solidFill>
              <a:latin typeface="Comic Sans MS"/>
            </a:endParaRPr>
          </a:p>
          <a:p>
            <a:pPr marL="0" indent="0" defTabSz="914369">
              <a:lnSpc>
                <a:spcPct val="110000"/>
              </a:lnSpc>
              <a:spcBef>
                <a:spcPts val="1001"/>
              </a:spcBef>
              <a:buNone/>
              <a:defRPr/>
            </a:pPr>
            <a:r>
              <a:rPr lang="en-US" sz="3199" b="1" dirty="0">
                <a:solidFill>
                  <a:prstClr val="black"/>
                </a:solidFill>
                <a:latin typeface="Comic Sans MS"/>
              </a:rPr>
              <a:t>This includes:</a:t>
            </a:r>
          </a:p>
          <a:p>
            <a:pPr marL="228589" indent="-228589" defTabSz="914369">
              <a:lnSpc>
                <a:spcPct val="110000"/>
              </a:lnSpc>
              <a:spcBef>
                <a:spcPts val="1001"/>
              </a:spcBef>
              <a:buFontTx/>
              <a:buChar char="-"/>
              <a:defRPr/>
            </a:pPr>
            <a:r>
              <a:rPr lang="en-US" sz="3199" b="1" dirty="0" smtClean="0">
                <a:solidFill>
                  <a:prstClr val="black"/>
                </a:solidFill>
                <a:latin typeface="Comic Sans MS"/>
              </a:rPr>
              <a:t>How are laws made?</a:t>
            </a:r>
          </a:p>
          <a:p>
            <a:pPr marL="228589" indent="-228589" defTabSz="914369">
              <a:lnSpc>
                <a:spcPct val="110000"/>
              </a:lnSpc>
              <a:spcBef>
                <a:spcPts val="1001"/>
              </a:spcBef>
              <a:buFontTx/>
              <a:buChar char="-"/>
              <a:defRPr/>
            </a:pPr>
            <a:r>
              <a:rPr lang="en-US" sz="3199" b="1" dirty="0" smtClean="0">
                <a:solidFill>
                  <a:prstClr val="black"/>
                </a:solidFill>
                <a:latin typeface="Comic Sans MS"/>
              </a:rPr>
              <a:t>What happens if laws are broken?</a:t>
            </a:r>
          </a:p>
          <a:p>
            <a:pPr marL="228589" indent="-228589" defTabSz="914369">
              <a:lnSpc>
                <a:spcPct val="110000"/>
              </a:lnSpc>
              <a:spcBef>
                <a:spcPts val="1001"/>
              </a:spcBef>
              <a:buFontTx/>
              <a:buChar char="-"/>
              <a:defRPr/>
            </a:pPr>
            <a:endParaRPr lang="en-US" sz="3199" b="1" dirty="0">
              <a:solidFill>
                <a:prstClr val="black"/>
              </a:solidFill>
              <a:latin typeface="Comic Sans MS"/>
            </a:endParaRPr>
          </a:p>
        </p:txBody>
      </p:sp>
      <p:sp>
        <p:nvSpPr>
          <p:cNvPr id="14" name="Content Placeholder 2"/>
          <p:cNvSpPr txBox="1">
            <a:spLocks/>
          </p:cNvSpPr>
          <p:nvPr/>
        </p:nvSpPr>
        <p:spPr>
          <a:xfrm>
            <a:off x="11996131" y="5105164"/>
            <a:ext cx="7708329" cy="5913348"/>
          </a:xfrm>
          <a:prstGeom prst="rect">
            <a:avLst/>
          </a:prstGeom>
          <a:ln>
            <a:solidFill>
              <a:srgbClr val="E74519"/>
            </a:solidFill>
          </a:ln>
        </p:spPr>
        <p:txBody>
          <a:bodyPr vert="horz" lIns="91433" tIns="45717" rIns="91433" bIns="4571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69">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69">
              <a:lnSpc>
                <a:spcPct val="110000"/>
              </a:lnSpc>
              <a:spcBef>
                <a:spcPts val="1001"/>
              </a:spcBef>
              <a:buNone/>
              <a:defRPr/>
            </a:pPr>
            <a:endParaRPr lang="en-US" sz="3600" b="1" dirty="0">
              <a:solidFill>
                <a:prstClr val="black"/>
              </a:solidFill>
              <a:latin typeface="Comic Sans MS"/>
            </a:endParaRPr>
          </a:p>
          <a:p>
            <a:pPr marL="0" indent="0" defTabSz="914369">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041740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02659"/>
          </a:xfrm>
        </p:spPr>
        <p:txBody>
          <a:bodyPr>
            <a:normAutofit/>
          </a:bodyPr>
          <a:lstStyle/>
          <a:p>
            <a:pPr marL="0" indent="0">
              <a:buNone/>
            </a:pPr>
            <a:r>
              <a:rPr lang="en-US" sz="6000" dirty="0" smtClean="0"/>
              <a:t>It is everyone’s responsibility to know what the law says and to obey it.</a:t>
            </a:r>
          </a:p>
          <a:p>
            <a:pPr marL="0" indent="0">
              <a:buNone/>
            </a:pPr>
            <a:endParaRPr lang="en-US" sz="6000" dirty="0"/>
          </a:p>
          <a:p>
            <a:pPr marL="0" indent="0">
              <a:buNone/>
            </a:pPr>
            <a:r>
              <a:rPr lang="en-US" sz="6000" dirty="0" smtClean="0"/>
              <a:t>Ignorance (saying “I didn’t know”) of the law is not regarded as a valid excuse if a person is found breaking the law.</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happens when laws are broken?</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44972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2774355"/>
            <a:ext cx="10403389" cy="6238363"/>
          </a:xfrm>
        </p:spPr>
        <p:txBody>
          <a:bodyPr>
            <a:normAutofit/>
          </a:bodyPr>
          <a:lstStyle/>
          <a:p>
            <a:pPr marL="0" indent="0">
              <a:buNone/>
            </a:pPr>
            <a:r>
              <a:rPr lang="en-US" sz="6000" dirty="0"/>
              <a:t>A student is at a park and leaves their phone on a bench while playing football. Another person walking by notices the phone and decides to take it home, knowing it doesn’t belong to them.</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Scenarios</a:t>
            </a:r>
            <a:endParaRPr sz="4000" spc="45" dirty="0"/>
          </a:p>
        </p:txBody>
      </p:sp>
      <p:sp>
        <p:nvSpPr>
          <p:cNvPr id="9" name="Content Placeholder 2"/>
          <p:cNvSpPr txBox="1">
            <a:spLocks/>
          </p:cNvSpPr>
          <p:nvPr/>
        </p:nvSpPr>
        <p:spPr>
          <a:xfrm>
            <a:off x="11780242" y="2051075"/>
            <a:ext cx="8171288" cy="8356128"/>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In your books answer the following questions:</a:t>
            </a:r>
          </a:p>
          <a:p>
            <a:pPr marL="0" indent="0">
              <a:buFont typeface="Arial" panose="020B0604020202020204" pitchFamily="34" charset="0"/>
              <a:buNone/>
            </a:pPr>
            <a:endParaRPr lang="en-US" sz="6000" dirty="0"/>
          </a:p>
          <a:p>
            <a:pPr marL="1143000" indent="-1143000">
              <a:buFont typeface="Arial" panose="020B0604020202020204" pitchFamily="34" charset="0"/>
              <a:buAutoNum type="arabicPeriod"/>
            </a:pPr>
            <a:r>
              <a:rPr lang="en-US" sz="6000" dirty="0" smtClean="0"/>
              <a:t>Has a law been broken?</a:t>
            </a:r>
          </a:p>
          <a:p>
            <a:pPr marL="1143000" indent="-1143000">
              <a:buFont typeface="Arial" panose="020B0604020202020204" pitchFamily="34" charset="0"/>
              <a:buAutoNum type="arabicPeriod"/>
            </a:pPr>
            <a:r>
              <a:rPr lang="en-US" sz="6000" dirty="0" smtClean="0"/>
              <a:t>What consequence could the person face?</a:t>
            </a:r>
            <a:endParaRPr lang="en-US" sz="5999" dirty="0"/>
          </a:p>
        </p:txBody>
      </p:sp>
    </p:spTree>
    <p:extLst>
      <p:ext uri="{BB962C8B-B14F-4D97-AF65-F5344CB8AC3E}">
        <p14:creationId xmlns:p14="http://schemas.microsoft.com/office/powerpoint/2010/main" val="92210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2774355"/>
            <a:ext cx="10403389" cy="6238363"/>
          </a:xfrm>
        </p:spPr>
        <p:txBody>
          <a:bodyPr>
            <a:normAutofit/>
          </a:bodyPr>
          <a:lstStyle/>
          <a:p>
            <a:pPr marL="0" indent="0">
              <a:buNone/>
            </a:pPr>
            <a:r>
              <a:rPr lang="en-US" sz="6000" dirty="0"/>
              <a:t>A student is at a park and leaves their phone on a bench while playing football. Another person walking by notices the phone and decides to take it home, knowing it doesn’t belong to them.</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Scenarios</a:t>
            </a:r>
            <a:endParaRPr sz="4000" spc="45" dirty="0"/>
          </a:p>
        </p:txBody>
      </p:sp>
      <p:sp>
        <p:nvSpPr>
          <p:cNvPr id="9" name="Content Placeholder 2"/>
          <p:cNvSpPr txBox="1">
            <a:spLocks/>
          </p:cNvSpPr>
          <p:nvPr/>
        </p:nvSpPr>
        <p:spPr>
          <a:xfrm>
            <a:off x="11780242" y="2051075"/>
            <a:ext cx="8171288" cy="8356128"/>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Using your </a:t>
            </a:r>
            <a:r>
              <a:rPr lang="en-US" sz="6000" dirty="0" err="1" smtClean="0"/>
              <a:t>oracy</a:t>
            </a:r>
            <a:r>
              <a:rPr lang="en-US" sz="6000" dirty="0" smtClean="0"/>
              <a:t> card, discuss with your partner your answers to the questions below. </a:t>
            </a:r>
          </a:p>
          <a:p>
            <a:pPr marL="1143000" indent="-1143000">
              <a:buFont typeface="Arial" panose="020B0604020202020204" pitchFamily="34" charset="0"/>
              <a:buAutoNum type="arabicPeriod"/>
            </a:pPr>
            <a:r>
              <a:rPr lang="en-US" sz="6000" dirty="0"/>
              <a:t>Has a law been broken?</a:t>
            </a:r>
          </a:p>
          <a:p>
            <a:pPr marL="1143000" indent="-1143000">
              <a:buFont typeface="Arial" panose="020B0604020202020204" pitchFamily="34" charset="0"/>
              <a:buAutoNum type="arabicPeriod"/>
            </a:pPr>
            <a:r>
              <a:rPr lang="en-US" sz="6000" dirty="0"/>
              <a:t>What consequence could the person face</a:t>
            </a:r>
            <a:r>
              <a:rPr lang="en-US" sz="6000" dirty="0" smtClean="0"/>
              <a:t>?</a:t>
            </a:r>
            <a:endParaRPr lang="en-US" sz="6000" dirty="0"/>
          </a:p>
          <a:p>
            <a:pPr marL="0" indent="0">
              <a:buFont typeface="Arial" panose="020B0604020202020204" pitchFamily="34" charset="0"/>
              <a:buNone/>
            </a:pPr>
            <a:r>
              <a:rPr lang="en-US" sz="6000" dirty="0" smtClean="0"/>
              <a:t>Remember to add, build or challenge.</a:t>
            </a:r>
            <a:endParaRPr lang="en-US" sz="5999" dirty="0"/>
          </a:p>
        </p:txBody>
      </p:sp>
    </p:spTree>
    <p:extLst>
      <p:ext uri="{BB962C8B-B14F-4D97-AF65-F5344CB8AC3E}">
        <p14:creationId xmlns:p14="http://schemas.microsoft.com/office/powerpoint/2010/main" val="159075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2774355"/>
            <a:ext cx="10403389" cy="6238363"/>
          </a:xfrm>
        </p:spPr>
        <p:txBody>
          <a:bodyPr>
            <a:normAutofit/>
          </a:bodyPr>
          <a:lstStyle/>
          <a:p>
            <a:pPr marL="0" indent="0">
              <a:buNone/>
            </a:pPr>
            <a:r>
              <a:rPr lang="en-US" sz="6000" dirty="0"/>
              <a:t>A car is driving through a school zone where the speed limit is 20 mph. The driver is in a rush and drives at 40 mph. They are pulled over by the police before anyone gets hurt.</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Scenarios</a:t>
            </a:r>
            <a:endParaRPr sz="4000" spc="45" dirty="0"/>
          </a:p>
        </p:txBody>
      </p:sp>
      <p:sp>
        <p:nvSpPr>
          <p:cNvPr id="9" name="Content Placeholder 2"/>
          <p:cNvSpPr txBox="1">
            <a:spLocks/>
          </p:cNvSpPr>
          <p:nvPr/>
        </p:nvSpPr>
        <p:spPr>
          <a:xfrm>
            <a:off x="11780242" y="2051075"/>
            <a:ext cx="8171288" cy="8356128"/>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In your books answer the following questions:</a:t>
            </a:r>
          </a:p>
          <a:p>
            <a:pPr marL="0" indent="0">
              <a:buFont typeface="Arial" panose="020B0604020202020204" pitchFamily="34" charset="0"/>
              <a:buNone/>
            </a:pPr>
            <a:endParaRPr lang="en-US" sz="6000" dirty="0"/>
          </a:p>
          <a:p>
            <a:pPr marL="1143000" indent="-1143000">
              <a:buFont typeface="Arial" panose="020B0604020202020204" pitchFamily="34" charset="0"/>
              <a:buAutoNum type="arabicPeriod"/>
            </a:pPr>
            <a:r>
              <a:rPr lang="en-US" sz="6000" dirty="0" smtClean="0"/>
              <a:t>Has a law been broken?</a:t>
            </a:r>
          </a:p>
          <a:p>
            <a:pPr marL="1143000" indent="-1143000">
              <a:buFont typeface="Arial" panose="020B0604020202020204" pitchFamily="34" charset="0"/>
              <a:buAutoNum type="arabicPeriod"/>
            </a:pPr>
            <a:r>
              <a:rPr lang="en-US" sz="6000" dirty="0" smtClean="0"/>
              <a:t>What consequence could the person face?</a:t>
            </a:r>
            <a:endParaRPr lang="en-US" sz="5999" dirty="0"/>
          </a:p>
        </p:txBody>
      </p:sp>
    </p:spTree>
    <p:extLst>
      <p:ext uri="{BB962C8B-B14F-4D97-AF65-F5344CB8AC3E}">
        <p14:creationId xmlns:p14="http://schemas.microsoft.com/office/powerpoint/2010/main" val="70873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37277" y="2774355"/>
            <a:ext cx="10403389" cy="6238363"/>
          </a:xfrm>
        </p:spPr>
        <p:txBody>
          <a:bodyPr>
            <a:normAutofit/>
          </a:bodyPr>
          <a:lstStyle/>
          <a:p>
            <a:pPr marL="0" indent="0">
              <a:buNone/>
            </a:pPr>
            <a:r>
              <a:rPr lang="en-US" sz="6000" dirty="0"/>
              <a:t>A car is driving through a school zone where the speed limit is 20 mph. The driver is in a rush and drives at 40 mph. They are pulled over by the police before anyone gets hurt.</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Scenarios</a:t>
            </a:r>
            <a:endParaRPr sz="4000" spc="45" dirty="0"/>
          </a:p>
        </p:txBody>
      </p:sp>
      <p:sp>
        <p:nvSpPr>
          <p:cNvPr id="9" name="Content Placeholder 2"/>
          <p:cNvSpPr txBox="1">
            <a:spLocks/>
          </p:cNvSpPr>
          <p:nvPr/>
        </p:nvSpPr>
        <p:spPr>
          <a:xfrm>
            <a:off x="11780242" y="2051075"/>
            <a:ext cx="8171288" cy="8356128"/>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Using your </a:t>
            </a:r>
            <a:r>
              <a:rPr lang="en-US" sz="6000" dirty="0" err="1" smtClean="0"/>
              <a:t>oracy</a:t>
            </a:r>
            <a:r>
              <a:rPr lang="en-US" sz="6000" dirty="0" smtClean="0"/>
              <a:t> card, discuss with your partner your answers to the questions below. </a:t>
            </a:r>
          </a:p>
          <a:p>
            <a:pPr marL="1143000" indent="-1143000">
              <a:buFont typeface="Arial" panose="020B0604020202020204" pitchFamily="34" charset="0"/>
              <a:buAutoNum type="arabicPeriod"/>
            </a:pPr>
            <a:r>
              <a:rPr lang="en-US" sz="6000" dirty="0"/>
              <a:t>Has a law been broken?</a:t>
            </a:r>
          </a:p>
          <a:p>
            <a:pPr marL="1143000" indent="-1143000">
              <a:buFont typeface="Arial" panose="020B0604020202020204" pitchFamily="34" charset="0"/>
              <a:buAutoNum type="arabicPeriod"/>
            </a:pPr>
            <a:r>
              <a:rPr lang="en-US" sz="6000" dirty="0"/>
              <a:t>What consequence could the person face</a:t>
            </a:r>
            <a:r>
              <a:rPr lang="en-US" sz="6000" dirty="0" smtClean="0"/>
              <a:t>?</a:t>
            </a:r>
            <a:endParaRPr lang="en-US" sz="6000" dirty="0"/>
          </a:p>
          <a:p>
            <a:pPr marL="0" indent="0">
              <a:buFont typeface="Arial" panose="020B0604020202020204" pitchFamily="34" charset="0"/>
              <a:buNone/>
            </a:pPr>
            <a:r>
              <a:rPr lang="en-US" sz="6000" dirty="0" smtClean="0"/>
              <a:t>Remember to add, build or challenge.</a:t>
            </a:r>
            <a:endParaRPr lang="en-US" sz="5999" dirty="0"/>
          </a:p>
        </p:txBody>
      </p:sp>
    </p:spTree>
    <p:extLst>
      <p:ext uri="{BB962C8B-B14F-4D97-AF65-F5344CB8AC3E}">
        <p14:creationId xmlns:p14="http://schemas.microsoft.com/office/powerpoint/2010/main" val="386930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Laws are “a system of rules that a country have agreed to follow.” </a:t>
            </a:r>
          </a:p>
          <a:p>
            <a:pPr marL="0" indent="0">
              <a:buNone/>
            </a:pPr>
            <a:endParaRPr lang="en-US" sz="6000" dirty="0"/>
          </a:p>
          <a:p>
            <a:pPr marL="0" indent="0">
              <a:buNone/>
            </a:pPr>
            <a:r>
              <a:rPr lang="en-US" sz="6000" dirty="0" smtClean="0"/>
              <a:t>Laws are necessary because they:</a:t>
            </a:r>
          </a:p>
          <a:p>
            <a:pPr marL="1143000" indent="-1143000">
              <a:buAutoNum type="arabicPeriod"/>
            </a:pPr>
            <a:r>
              <a:rPr lang="en-US" sz="6000" dirty="0" smtClean="0"/>
              <a:t>Keep everyone safe</a:t>
            </a:r>
          </a:p>
          <a:p>
            <a:pPr marL="1143000" indent="-1143000">
              <a:buAutoNum type="arabicPeriod"/>
            </a:pPr>
            <a:r>
              <a:rPr lang="en-US" sz="6000" dirty="0" smtClean="0"/>
              <a:t>Ensure everyone is treated fairly</a:t>
            </a:r>
          </a:p>
          <a:p>
            <a:pPr marL="1143000" indent="-1143000">
              <a:buAutoNum type="arabicPeriod"/>
            </a:pPr>
            <a:r>
              <a:rPr lang="en-US" sz="6000" dirty="0" smtClean="0"/>
              <a:t>Ensure everyone’s property is protected</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It helps to </a:t>
            </a:r>
            <a:r>
              <a:rPr lang="en-US" sz="6000" b="1" dirty="0" smtClean="0"/>
              <a:t>secure your future</a:t>
            </a:r>
            <a:r>
              <a:rPr lang="en-US" sz="6000" dirty="0" smtClean="0"/>
              <a:t> as breaking the law can lead to criminal records which can negatively impact job opportunities.</a:t>
            </a:r>
          </a:p>
          <a:p>
            <a:pPr marL="1143000" indent="-1143000">
              <a:buAutoNum type="arabicPeriod"/>
            </a:pPr>
            <a:r>
              <a:rPr lang="en-US" sz="6000" b="1" dirty="0" smtClean="0"/>
              <a:t>Rule of law</a:t>
            </a:r>
            <a:r>
              <a:rPr lang="en-US" sz="6000" dirty="0" smtClean="0"/>
              <a:t> is a British Value which means everyone living in the UK is required to follow the law</a:t>
            </a:r>
          </a:p>
          <a:p>
            <a:pPr marL="1143000" indent="-1143000">
              <a:buAutoNum type="arabicPeriod"/>
            </a:pPr>
            <a:r>
              <a:rPr lang="en-US" sz="6000" b="1" dirty="0" smtClean="0"/>
              <a:t>UN Rights of the Child </a:t>
            </a:r>
            <a:r>
              <a:rPr lang="en-US" sz="6000" dirty="0" smtClean="0"/>
              <a:t>is an example of international law which is designed to keep all children safe</a:t>
            </a:r>
          </a:p>
          <a:p>
            <a:pPr marL="1143000" indent="-1143000">
              <a:buAutoNum type="arabicPeriod"/>
            </a:pPr>
            <a:r>
              <a:rPr lang="en-US" sz="6000" b="1" dirty="0" smtClean="0"/>
              <a:t>Protected characteristics</a:t>
            </a:r>
            <a:r>
              <a:rPr lang="en-US" sz="6000" dirty="0" smtClean="0"/>
              <a:t> is an example of a law in the UK called the Equality Act (2010) which stops people being discriminated against due to any of the characteristics. </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In the UK it is up to the Government to make the laws.</a:t>
            </a:r>
          </a:p>
          <a:p>
            <a:pPr marL="0" indent="0">
              <a:buNone/>
            </a:pPr>
            <a:endParaRPr lang="en-US" sz="6000" b="1" dirty="0"/>
          </a:p>
          <a:p>
            <a:pPr marL="0" indent="0">
              <a:buNone/>
            </a:pPr>
            <a:r>
              <a:rPr lang="en-US" sz="6000" dirty="0" smtClean="0"/>
              <a:t>However it is not as simple as the Prime Minister deciding that something is now a law.</a:t>
            </a:r>
          </a:p>
          <a:p>
            <a:pPr marL="0" indent="0">
              <a:buNone/>
            </a:pPr>
            <a:endParaRPr lang="en-US" sz="6000" dirty="0"/>
          </a:p>
          <a:p>
            <a:pPr marL="0" indent="0">
              <a:buNone/>
            </a:pPr>
            <a:r>
              <a:rPr lang="en-US" sz="6000" dirty="0" smtClean="0"/>
              <a:t>There is a process that has to be followed</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09524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4732570" y="1795448"/>
            <a:ext cx="5371530" cy="9591979"/>
          </a:xfrm>
        </p:spPr>
        <p:txBody>
          <a:bodyPr>
            <a:normAutofit fontScale="77500" lnSpcReduction="20000"/>
          </a:bodyPr>
          <a:lstStyle/>
          <a:p>
            <a:pPr marL="0" indent="0">
              <a:buNone/>
            </a:pPr>
            <a:r>
              <a:rPr lang="en-US" sz="6000" dirty="0"/>
              <a:t>You have been given a worksheet with each step of the law making process. While watching the video you should write a number beside each step.</a:t>
            </a:r>
          </a:p>
          <a:p>
            <a:pPr marL="0" indent="0">
              <a:buNone/>
            </a:pPr>
            <a:endParaRPr lang="en-US" sz="6000" dirty="0"/>
          </a:p>
          <a:p>
            <a:pPr marL="0" indent="0">
              <a:buNone/>
            </a:pPr>
            <a:r>
              <a:rPr lang="en-US" sz="6000" dirty="0"/>
              <a:t>Example – The first step is “a bill is put forward” beside this is “1”</a:t>
            </a:r>
          </a:p>
          <a:p>
            <a:pPr marL="0" indent="0">
              <a:buNone/>
            </a:pPr>
            <a:endParaRPr lang="en-US" sz="6000" dirty="0"/>
          </a:p>
          <a:p>
            <a:pPr marL="0" indent="0">
              <a:buNone/>
            </a:pPr>
            <a:r>
              <a:rPr lang="en-US" sz="6000" dirty="0"/>
              <a:t>Label the next steps using numbers between 2 and 7</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2" name="iM4CKYCrW7Y"/>
          <p:cNvPicPr>
            <a:picLocks noRot="1" noChangeAspect="1"/>
          </p:cNvPicPr>
          <p:nvPr>
            <a:videoFile r:link="rId1"/>
          </p:nvPr>
        </p:nvPicPr>
        <p:blipFill>
          <a:blip r:embed="rId6"/>
          <a:stretch>
            <a:fillRect/>
          </a:stretch>
        </p:blipFill>
        <p:spPr>
          <a:xfrm>
            <a:off x="330970" y="2414315"/>
            <a:ext cx="14129628" cy="7947916"/>
          </a:xfrm>
          <a:prstGeom prst="rect">
            <a:avLst/>
          </a:prstGeom>
        </p:spPr>
      </p:pic>
    </p:spTree>
    <p:extLst>
      <p:ext uri="{BB962C8B-B14F-4D97-AF65-F5344CB8AC3E}">
        <p14:creationId xmlns:p14="http://schemas.microsoft.com/office/powerpoint/2010/main" val="259384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a:t>The first step is</a:t>
            </a:r>
          </a:p>
          <a:p>
            <a:pPr marL="0" indent="0">
              <a:buNone/>
            </a:pPr>
            <a:endParaRPr lang="en-US" sz="6000" dirty="0"/>
          </a:p>
          <a:p>
            <a:pPr marL="0" indent="0">
              <a:buNone/>
            </a:pPr>
            <a:r>
              <a:rPr lang="en-US" sz="6000" dirty="0"/>
              <a:t>“A bill is put forward”</a:t>
            </a:r>
          </a:p>
          <a:p>
            <a:pPr marL="0" indent="0">
              <a:buNone/>
            </a:pPr>
            <a:endParaRPr lang="en-US" sz="6000" dirty="0"/>
          </a:p>
          <a:p>
            <a:pPr marL="0" indent="0">
              <a:buNone/>
            </a:pPr>
            <a:r>
              <a:rPr lang="en-US" sz="6000" dirty="0"/>
              <a:t>This can be by a range of people or groups. The bill could be to propose a new law or to amend an existing law</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370802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a:t>The second step is</a:t>
            </a:r>
          </a:p>
          <a:p>
            <a:pPr marL="0" indent="0">
              <a:buNone/>
            </a:pPr>
            <a:endParaRPr lang="en-US" sz="6000" dirty="0"/>
          </a:p>
          <a:p>
            <a:pPr marL="0" indent="0">
              <a:buNone/>
            </a:pPr>
            <a:r>
              <a:rPr lang="en-US" sz="6000" dirty="0"/>
              <a:t>“A green paper is published”</a:t>
            </a:r>
          </a:p>
          <a:p>
            <a:pPr marL="0" indent="0">
              <a:buNone/>
            </a:pPr>
            <a:endParaRPr lang="en-US" sz="6000" dirty="0"/>
          </a:p>
          <a:p>
            <a:pPr marL="0" indent="0">
              <a:buNone/>
            </a:pPr>
            <a:r>
              <a:rPr lang="en-US" sz="6000" dirty="0"/>
              <a:t>This presents the Governments ideas for the bill and it is open to the public to discuss. This is called a public consultation.</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How laws are made</a:t>
            </a:r>
            <a:endParaRPr sz="4000" spc="45" dirty="0"/>
          </a:p>
        </p:txBody>
      </p:sp>
      <p:pic>
        <p:nvPicPr>
          <p:cNvPr id="3" name="Picture 2"/>
          <p:cNvPicPr>
            <a:picLocks noChangeAspect="1"/>
          </p:cNvPicPr>
          <p:nvPr/>
        </p:nvPicPr>
        <p:blipFill>
          <a:blip r:embed="rId4"/>
          <a:stretch>
            <a:fillRect/>
          </a:stretch>
        </p:blipFill>
        <p:spPr>
          <a:xfrm>
            <a:off x="12912992" y="1997331"/>
            <a:ext cx="6595386" cy="8553888"/>
          </a:xfrm>
          <a:prstGeom prst="rect">
            <a:avLst/>
          </a:prstGeom>
        </p:spPr>
      </p:pic>
    </p:spTree>
    <p:extLst>
      <p:ext uri="{BB962C8B-B14F-4D97-AF65-F5344CB8AC3E}">
        <p14:creationId xmlns:p14="http://schemas.microsoft.com/office/powerpoint/2010/main" val="163838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F18CE-0664-4747-9A36-DB6272ADADB8}">
  <ds:schemaRefs>
    <ds:schemaRef ds:uri="http://purl.org/dc/terms/"/>
    <ds:schemaRef ds:uri="http://schemas.openxmlformats.org/package/2006/metadata/core-properties"/>
    <ds:schemaRef ds:uri="http://purl.org/dc/dcmitype/"/>
    <ds:schemaRef ds:uri="http://schemas.microsoft.com/office/2006/documentManagement/types"/>
    <ds:schemaRef ds:uri="cf23988f-c488-42c3-82cd-5944801df941"/>
    <ds:schemaRef ds:uri="http://purl.org/dc/elements/1.1/"/>
    <ds:schemaRef ds:uri="http://schemas.microsoft.com/office/2006/metadata/properties"/>
    <ds:schemaRef ds:uri="http://schemas.microsoft.com/office/infopath/2007/PartnerControls"/>
    <ds:schemaRef ds:uri="aa278816-03e4-4886-8c06-bbee340b154a"/>
    <ds:schemaRef ds:uri="http://www.w3.org/XML/1998/namespace"/>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3525</TotalTime>
  <Words>1878</Words>
  <Application>Microsoft Office PowerPoint</Application>
  <PresentationFormat>Custom</PresentationFormat>
  <Paragraphs>244</Paragraphs>
  <Slides>35</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35</vt:i4>
      </vt:variant>
    </vt:vector>
  </HeadingPairs>
  <TitlesOfParts>
    <vt:vector size="47"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7_Office Theme</vt:lpstr>
      <vt:lpstr>PowerPoint Presentation</vt:lpstr>
      <vt:lpstr>PowerPoint Presentation</vt:lpstr>
      <vt:lpstr>PowerPoint Presentation</vt:lpstr>
      <vt:lpstr>Tutor Time Recap</vt:lpstr>
      <vt:lpstr>Tutor Time Recap</vt:lpstr>
      <vt:lpstr>How laws are made</vt:lpstr>
      <vt:lpstr>How laws are made</vt:lpstr>
      <vt:lpstr>How laws are made</vt:lpstr>
      <vt:lpstr>How laws are made</vt:lpstr>
      <vt:lpstr>How laws are made</vt:lpstr>
      <vt:lpstr>How laws are made</vt:lpstr>
      <vt:lpstr>How laws are made</vt:lpstr>
      <vt:lpstr>How laws are made</vt:lpstr>
      <vt:lpstr>How laws are made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What are laws?</vt:lpstr>
      <vt:lpstr>What are laws?</vt:lpstr>
      <vt:lpstr>What happens when laws are broken?</vt:lpstr>
      <vt:lpstr>What happens when laws are broken?</vt:lpstr>
      <vt:lpstr>What happens when laws are broken?</vt:lpstr>
      <vt:lpstr>What happens when laws are broken?</vt:lpstr>
      <vt:lpstr>Consequences for breaking the law</vt:lpstr>
      <vt:lpstr>Consequences of breaking the law</vt:lpstr>
      <vt:lpstr>What happens when laws are broken?</vt:lpstr>
      <vt:lpstr>Scenarios</vt:lpstr>
      <vt:lpstr>Scenarios</vt:lpstr>
      <vt:lpstr>Scenarios</vt:lpstr>
      <vt:lpstr>Scenarios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159</cp:revision>
  <cp:lastPrinted>2024-09-26T14:53:48Z</cp:lastPrinted>
  <dcterms:created xsi:type="dcterms:W3CDTF">2023-01-12T15:04:44Z</dcterms:created>
  <dcterms:modified xsi:type="dcterms:W3CDTF">2025-04-14T09:36:47Z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