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18" r:id="rId8"/>
    <p:sldMasterId id="2147483830" r:id="rId9"/>
    <p:sldMasterId id="2147483854" r:id="rId10"/>
    <p:sldMasterId id="2147483866" r:id="rId11"/>
    <p:sldMasterId id="2147483878" r:id="rId12"/>
    <p:sldMasterId id="2147483890" r:id="rId13"/>
  </p:sldMasterIdLst>
  <p:notesMasterIdLst>
    <p:notesMasterId r:id="rId42"/>
  </p:notesMasterIdLst>
  <p:sldIdLst>
    <p:sldId id="332" r:id="rId14"/>
    <p:sldId id="333" r:id="rId15"/>
    <p:sldId id="334" r:id="rId16"/>
    <p:sldId id="335" r:id="rId17"/>
    <p:sldId id="372" r:id="rId18"/>
    <p:sldId id="373" r:id="rId19"/>
    <p:sldId id="374" r:id="rId20"/>
    <p:sldId id="375" r:id="rId21"/>
    <p:sldId id="346" r:id="rId22"/>
    <p:sldId id="376" r:id="rId23"/>
    <p:sldId id="377" r:id="rId24"/>
    <p:sldId id="378" r:id="rId25"/>
    <p:sldId id="379" r:id="rId26"/>
    <p:sldId id="380" r:id="rId27"/>
    <p:sldId id="381" r:id="rId28"/>
    <p:sldId id="382" r:id="rId29"/>
    <p:sldId id="383" r:id="rId30"/>
    <p:sldId id="384" r:id="rId31"/>
    <p:sldId id="385" r:id="rId32"/>
    <p:sldId id="323" r:id="rId33"/>
    <p:sldId id="324" r:id="rId34"/>
    <p:sldId id="362" r:id="rId35"/>
    <p:sldId id="363" r:id="rId36"/>
    <p:sldId id="368" r:id="rId37"/>
    <p:sldId id="386" r:id="rId38"/>
    <p:sldId id="387" r:id="rId39"/>
    <p:sldId id="388" r:id="rId40"/>
    <p:sldId id="355" r:id="rId41"/>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tjig0D7h2cKzJ090jJ0ug==" hashData="G+nstchmNeNdQHlwBa4lZYYCE+D4lEodEDerXQ0BQmVj+2fRuFQXK8x3BAGNZUYmjvqGCLqjn5SAt78N9l57P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5" d="100"/>
          <a:sy n="65" d="100"/>
        </p:scale>
        <p:origin x="624"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10/11/2024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9</a:t>
            </a:fld>
            <a:endParaRPr lang="en-US"/>
          </a:p>
        </p:txBody>
      </p:sp>
    </p:spTree>
    <p:extLst>
      <p:ext uri="{BB962C8B-B14F-4D97-AF65-F5344CB8AC3E}">
        <p14:creationId xmlns:p14="http://schemas.microsoft.com/office/powerpoint/2010/main" val="299747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https://www.youtube.com/watch?v=34U2K_c-s3k</a:t>
            </a:r>
            <a:endParaRPr lang="en-GB"/>
          </a:p>
        </p:txBody>
      </p:sp>
      <p:sp>
        <p:nvSpPr>
          <p:cNvPr id="4" name="Slide Number Placeholder 3"/>
          <p:cNvSpPr>
            <a:spLocks noGrp="1"/>
          </p:cNvSpPr>
          <p:nvPr>
            <p:ph type="sldNum" sz="quarter" idx="10"/>
          </p:nvPr>
        </p:nvSpPr>
        <p:spPr/>
        <p:txBody>
          <a:bodyPr/>
          <a:lstStyle/>
          <a:p>
            <a:fld id="{A44EEB56-BCA5-684F-88D0-DE52578AC918}" type="slidenum">
              <a:rPr lang="en-US" smtClean="0"/>
              <a:t>25</a:t>
            </a:fld>
            <a:endParaRPr lang="en-US"/>
          </a:p>
        </p:txBody>
      </p:sp>
    </p:spTree>
    <p:extLst>
      <p:ext uri="{BB962C8B-B14F-4D97-AF65-F5344CB8AC3E}">
        <p14:creationId xmlns:p14="http://schemas.microsoft.com/office/powerpoint/2010/main" val="151174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236848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433489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9427183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1747702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2350448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997899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832430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2894845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02302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871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74107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49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2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829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92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41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59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343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868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20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29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0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37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227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92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7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69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9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26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889176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93822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29371941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590141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1532642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2593612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0278804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2267244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9669186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317426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49521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704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192422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780494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11092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637962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7601467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8597188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674697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7305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0373539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13760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10/11/2024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234997380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22323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11/10/2024</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8678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23874028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285551285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34U2K_c-s3k?si=kI0BfTPu2pwrhKwg" TargetMode="Externa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9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a:bodyPr>
          <a:lstStyle/>
          <a:p>
            <a:pPr marL="0" indent="0">
              <a:buNone/>
            </a:pPr>
            <a:r>
              <a:rPr lang="en-US" sz="5999" dirty="0" smtClean="0"/>
              <a:t>Harry Kane showed resilience throughout his career. From being released by Arsenal at 8 years old he has become England </a:t>
            </a:r>
            <a:r>
              <a:rPr lang="en-US" sz="5999" dirty="0" err="1" smtClean="0"/>
              <a:t>Mens</a:t>
            </a:r>
            <a:r>
              <a:rPr lang="en-US" sz="5999" dirty="0" smtClean="0"/>
              <a:t> Football captain.</a:t>
            </a:r>
          </a:p>
          <a:p>
            <a:pPr marL="0" indent="0">
              <a:buNone/>
            </a:pPr>
            <a:endParaRPr lang="en-US" sz="5999" dirty="0"/>
          </a:p>
          <a:p>
            <a:pPr marL="0" indent="0">
              <a:buNone/>
            </a:pPr>
            <a:r>
              <a:rPr lang="en-US" sz="5999" dirty="0" smtClean="0"/>
              <a:t>In September 2024 he won his 100</a:t>
            </a:r>
            <a:r>
              <a:rPr lang="en-US" sz="5999" baseline="30000" dirty="0" smtClean="0"/>
              <a:t>th</a:t>
            </a:r>
            <a:r>
              <a:rPr lang="en-US" sz="5999" dirty="0" smtClean="0"/>
              <a:t> England </a:t>
            </a:r>
            <a:r>
              <a:rPr lang="en-US" sz="5999" dirty="0" err="1" smtClean="0"/>
              <a:t>Mens</a:t>
            </a:r>
            <a:r>
              <a:rPr lang="en-US" sz="5999" dirty="0" smtClean="0"/>
              <a:t> cap and is currently the </a:t>
            </a:r>
            <a:r>
              <a:rPr lang="en-US" sz="5999" dirty="0" err="1" smtClean="0"/>
              <a:t>Englans</a:t>
            </a:r>
            <a:r>
              <a:rPr lang="en-US" sz="5999" dirty="0" smtClean="0"/>
              <a:t> </a:t>
            </a:r>
            <a:r>
              <a:rPr lang="en-US" sz="5999" dirty="0" err="1" smtClean="0"/>
              <a:t>Mens</a:t>
            </a:r>
            <a:r>
              <a:rPr lang="en-US" sz="5999" dirty="0" smtClean="0"/>
              <a:t> record </a:t>
            </a:r>
            <a:r>
              <a:rPr lang="en-US" sz="5999" dirty="0" err="1" smtClean="0"/>
              <a:t>goalscorer</a:t>
            </a:r>
            <a:r>
              <a:rPr lang="en-US" sz="5999" dirty="0" smtClean="0"/>
              <a:t>.</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Resilience example – Harry Kane</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123426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Ultimately Harry Kane showed resilience by working hard and believing in himself despite numerous setbacks and challenges.</a:t>
            </a:r>
          </a:p>
          <a:p>
            <a:pPr marL="0" indent="0">
              <a:buNone/>
            </a:pPr>
            <a:endParaRPr lang="en-US" sz="5999" dirty="0"/>
          </a:p>
          <a:p>
            <a:pPr marL="0" indent="0">
              <a:buNone/>
            </a:pPr>
            <a:r>
              <a:rPr lang="en-US" sz="5999" dirty="0" smtClean="0"/>
              <a:t>This is an example of helpful thinking.</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Resilience example – Harry Kane</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340471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lnSpcReduction="10000"/>
          </a:bodyPr>
          <a:lstStyle/>
          <a:p>
            <a:pPr marL="0" indent="0">
              <a:buNone/>
            </a:pPr>
            <a:r>
              <a:rPr lang="en-US" sz="5999" dirty="0" smtClean="0"/>
              <a:t>Helpful thinking can make a person feel better about a setback or challenge. This is what helps you build resilience.</a:t>
            </a:r>
          </a:p>
          <a:p>
            <a:pPr marL="0" indent="0">
              <a:buNone/>
            </a:pPr>
            <a:endParaRPr lang="en-US" sz="5999" dirty="0"/>
          </a:p>
          <a:p>
            <a:pPr marL="0" indent="0">
              <a:buNone/>
            </a:pPr>
            <a:r>
              <a:rPr lang="en-US" sz="5999" dirty="0" smtClean="0"/>
              <a:t>Unhelpful thinking can make a setback seem worse than it is and can stop a person from bouncing back positively</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Helpful vs Unhelpful thinking</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30542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a:t>F</a:t>
            </a:r>
            <a:r>
              <a:rPr lang="en-US" sz="5999" dirty="0" smtClean="0"/>
              <a:t>or each sentence write on your whiteboard either “</a:t>
            </a:r>
            <a:r>
              <a:rPr lang="en-US" sz="5999" b="1" dirty="0" smtClean="0"/>
              <a:t>helpful” </a:t>
            </a:r>
            <a:r>
              <a:rPr lang="en-US" sz="5999" dirty="0" smtClean="0"/>
              <a:t>or </a:t>
            </a:r>
            <a:r>
              <a:rPr lang="en-US" sz="5999" b="1" dirty="0" smtClean="0"/>
              <a:t>“unhelpful”</a:t>
            </a:r>
          </a:p>
          <a:p>
            <a:pPr marL="0" indent="0">
              <a:buNone/>
            </a:pPr>
            <a:endParaRPr lang="en-US" sz="5999" b="1" dirty="0"/>
          </a:p>
          <a:p>
            <a:pPr marL="0" indent="0">
              <a:buNone/>
            </a:pPr>
            <a:r>
              <a:rPr lang="en-US" sz="5999" b="1" dirty="0" smtClean="0"/>
              <a:t>“</a:t>
            </a:r>
            <a:r>
              <a:rPr lang="en-US" sz="5999" dirty="0" smtClean="0"/>
              <a:t>everything always goes wrong for me”</a:t>
            </a:r>
          </a:p>
          <a:p>
            <a:pPr marL="0" indent="0">
              <a:buNone/>
            </a:pPr>
            <a:endParaRPr lang="en-US" sz="5999" dirty="0"/>
          </a:p>
          <a:p>
            <a:pPr marL="0" indent="0">
              <a:buNone/>
            </a:pPr>
            <a:r>
              <a:rPr lang="en-US" sz="5999" dirty="0" smtClean="0"/>
              <a:t>This is an example of unhelpful thinking</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Helpful vs Unhelpful thinking</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116854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a:t>F</a:t>
            </a:r>
            <a:r>
              <a:rPr lang="en-US" sz="5999" dirty="0" smtClean="0"/>
              <a:t>or each sentence write on your whiteboard either “</a:t>
            </a:r>
            <a:r>
              <a:rPr lang="en-US" sz="5999" b="1" dirty="0" smtClean="0"/>
              <a:t>helpful” </a:t>
            </a:r>
            <a:r>
              <a:rPr lang="en-US" sz="5999" dirty="0" smtClean="0"/>
              <a:t>or </a:t>
            </a:r>
            <a:r>
              <a:rPr lang="en-US" sz="5999" b="1" dirty="0" smtClean="0"/>
              <a:t>“unhelpful”</a:t>
            </a:r>
          </a:p>
          <a:p>
            <a:pPr marL="0" indent="0">
              <a:buNone/>
            </a:pPr>
            <a:endParaRPr lang="en-US" sz="5999" b="1" dirty="0"/>
          </a:p>
          <a:p>
            <a:pPr marL="0" indent="0">
              <a:buNone/>
            </a:pPr>
            <a:r>
              <a:rPr lang="en-US" sz="5999" b="1" dirty="0" smtClean="0"/>
              <a:t>“</a:t>
            </a:r>
            <a:r>
              <a:rPr lang="en-US" sz="5999" dirty="0" smtClean="0"/>
              <a:t>Everyone else gets it right. Why can’t I?”</a:t>
            </a:r>
          </a:p>
          <a:p>
            <a:pPr marL="0" indent="0">
              <a:buNone/>
            </a:pPr>
            <a:endParaRPr lang="en-US" sz="5999" dirty="0"/>
          </a:p>
          <a:p>
            <a:pPr marL="0" indent="0">
              <a:buNone/>
            </a:pPr>
            <a:r>
              <a:rPr lang="en-US" sz="5999" dirty="0" smtClean="0"/>
              <a:t>This is an example of unhelpful thinking</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Helpful vs Unhelpful thinking</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37965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a:t>F</a:t>
            </a:r>
            <a:r>
              <a:rPr lang="en-US" sz="5999" dirty="0" smtClean="0"/>
              <a:t>or each sentence write on your whiteboard either “</a:t>
            </a:r>
            <a:r>
              <a:rPr lang="en-US" sz="5999" b="1" dirty="0" smtClean="0"/>
              <a:t>helpful” </a:t>
            </a:r>
            <a:r>
              <a:rPr lang="en-US" sz="5999" dirty="0" smtClean="0"/>
              <a:t>or </a:t>
            </a:r>
            <a:r>
              <a:rPr lang="en-US" sz="5999" b="1" dirty="0" smtClean="0"/>
              <a:t>“unhelpful”</a:t>
            </a:r>
          </a:p>
          <a:p>
            <a:pPr marL="0" indent="0">
              <a:buNone/>
            </a:pPr>
            <a:endParaRPr lang="en-US" sz="5999" b="1" dirty="0"/>
          </a:p>
          <a:p>
            <a:pPr marL="0" indent="0">
              <a:buNone/>
            </a:pPr>
            <a:r>
              <a:rPr lang="en-US" sz="5999" b="1" dirty="0" smtClean="0"/>
              <a:t>“</a:t>
            </a:r>
            <a:r>
              <a:rPr lang="en-US" sz="5999" dirty="0" smtClean="0"/>
              <a:t>We didn’t win but everyone tried their best”</a:t>
            </a:r>
          </a:p>
          <a:p>
            <a:pPr marL="0" indent="0">
              <a:buNone/>
            </a:pPr>
            <a:endParaRPr lang="en-US" sz="5999" dirty="0"/>
          </a:p>
          <a:p>
            <a:pPr marL="0" indent="0">
              <a:buNone/>
            </a:pPr>
            <a:r>
              <a:rPr lang="en-US" sz="5999" dirty="0" smtClean="0"/>
              <a:t>This is an example of helpful thinking</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Helpful vs Unhelpful thinking</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3617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lnSpcReduction="10000"/>
          </a:bodyPr>
          <a:lstStyle/>
          <a:p>
            <a:pPr marL="0" indent="0">
              <a:buNone/>
            </a:pPr>
            <a:r>
              <a:rPr lang="en-US" sz="5999" dirty="0"/>
              <a:t>F</a:t>
            </a:r>
            <a:r>
              <a:rPr lang="en-US" sz="5999" dirty="0" smtClean="0"/>
              <a:t>or each sentence write on your whiteboard either “</a:t>
            </a:r>
            <a:r>
              <a:rPr lang="en-US" sz="5999" b="1" dirty="0" smtClean="0"/>
              <a:t>helpful” </a:t>
            </a:r>
            <a:r>
              <a:rPr lang="en-US" sz="5999" dirty="0" smtClean="0"/>
              <a:t>or </a:t>
            </a:r>
            <a:r>
              <a:rPr lang="en-US" sz="5999" b="1" dirty="0" smtClean="0"/>
              <a:t>“unhelpful”</a:t>
            </a:r>
          </a:p>
          <a:p>
            <a:pPr marL="0" indent="0">
              <a:buNone/>
            </a:pPr>
            <a:endParaRPr lang="en-US" sz="5999" b="1" dirty="0"/>
          </a:p>
          <a:p>
            <a:pPr marL="0" indent="0">
              <a:buNone/>
            </a:pPr>
            <a:r>
              <a:rPr lang="en-US" sz="5999" b="1" dirty="0" smtClean="0"/>
              <a:t>“</a:t>
            </a:r>
            <a:r>
              <a:rPr lang="en-US" sz="5999" dirty="0" smtClean="0"/>
              <a:t>I want to be healthier so I’m going to find out how I can do that”</a:t>
            </a:r>
          </a:p>
          <a:p>
            <a:pPr marL="0" indent="0">
              <a:buNone/>
            </a:pPr>
            <a:endParaRPr lang="en-US" sz="5999" dirty="0"/>
          </a:p>
          <a:p>
            <a:pPr marL="0" indent="0">
              <a:buNone/>
            </a:pPr>
            <a:r>
              <a:rPr lang="en-US" sz="5999" dirty="0" smtClean="0"/>
              <a:t>This is an example of helpful thinking</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Helpful vs Unhelpful thinking</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395040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lnSpcReduction="10000"/>
          </a:bodyPr>
          <a:lstStyle/>
          <a:p>
            <a:pPr marL="0" indent="0">
              <a:buNone/>
            </a:pPr>
            <a:r>
              <a:rPr lang="en-US" sz="5999" dirty="0"/>
              <a:t>F</a:t>
            </a:r>
            <a:r>
              <a:rPr lang="en-US" sz="5999" dirty="0" smtClean="0"/>
              <a:t>or each sentence write on your whiteboard either “</a:t>
            </a:r>
            <a:r>
              <a:rPr lang="en-US" sz="5999" b="1" dirty="0" smtClean="0"/>
              <a:t>helpful” </a:t>
            </a:r>
            <a:r>
              <a:rPr lang="en-US" sz="5999" dirty="0" smtClean="0"/>
              <a:t>or </a:t>
            </a:r>
            <a:r>
              <a:rPr lang="en-US" sz="5999" b="1" dirty="0" smtClean="0"/>
              <a:t>“unhelpful”</a:t>
            </a:r>
          </a:p>
          <a:p>
            <a:pPr marL="0" indent="0">
              <a:buNone/>
            </a:pPr>
            <a:endParaRPr lang="en-US" sz="5999" b="1" dirty="0"/>
          </a:p>
          <a:p>
            <a:pPr marL="0" indent="0">
              <a:buNone/>
            </a:pPr>
            <a:r>
              <a:rPr lang="en-US" sz="5999" b="1" dirty="0" smtClean="0"/>
              <a:t>“</a:t>
            </a:r>
            <a:r>
              <a:rPr lang="en-US" sz="5999" dirty="0" smtClean="0"/>
              <a:t>I’m really nervous about this but at least I’m brave enough to try it”</a:t>
            </a:r>
          </a:p>
          <a:p>
            <a:pPr marL="0" indent="0">
              <a:buNone/>
            </a:pPr>
            <a:endParaRPr lang="en-US" sz="5999" dirty="0"/>
          </a:p>
          <a:p>
            <a:pPr marL="0" indent="0">
              <a:buNone/>
            </a:pPr>
            <a:r>
              <a:rPr lang="en-US" sz="5999" dirty="0" smtClean="0"/>
              <a:t>This is an example of helpful thinking</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Helpful vs Unhelpful thinking</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48882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77500" lnSpcReduction="20000"/>
          </a:bodyPr>
          <a:lstStyle/>
          <a:p>
            <a:pPr marL="0" indent="0">
              <a:buNone/>
            </a:pPr>
            <a:r>
              <a:rPr lang="en-US" sz="5999" dirty="0" smtClean="0"/>
              <a:t>Emily has always found </a:t>
            </a:r>
            <a:r>
              <a:rPr lang="en-US" sz="5999" dirty="0" err="1" smtClean="0"/>
              <a:t>Maths</a:t>
            </a:r>
            <a:r>
              <a:rPr lang="en-US" sz="5999" dirty="0" smtClean="0"/>
              <a:t> difficult. This year she is finding even more difficult and gets frustrated in every lesson that she can’t get the right answer no matter how hard she tries. Needless to say Emily failed her first </a:t>
            </a:r>
            <a:r>
              <a:rPr lang="en-US" sz="5999" dirty="0" err="1" smtClean="0"/>
              <a:t>maths</a:t>
            </a:r>
            <a:r>
              <a:rPr lang="en-US" sz="5999" dirty="0" smtClean="0"/>
              <a:t> test that year.</a:t>
            </a:r>
          </a:p>
          <a:p>
            <a:pPr marL="0" indent="0">
              <a:buNone/>
            </a:pPr>
            <a:r>
              <a:rPr lang="en-US" sz="5999" dirty="0" smtClean="0"/>
              <a:t>Instead of quitting, Emily decided to ask her teacher for extra help and if there was a </a:t>
            </a:r>
            <a:r>
              <a:rPr lang="en-US" sz="5999" dirty="0" err="1" smtClean="0"/>
              <a:t>Maths</a:t>
            </a:r>
            <a:r>
              <a:rPr lang="en-US" sz="5999" dirty="0" smtClean="0"/>
              <a:t> club she could join. At first things didn’t get much easier and she still struggled but little by little she began to improve. </a:t>
            </a:r>
          </a:p>
          <a:p>
            <a:pPr marL="0" indent="0">
              <a:buNone/>
            </a:pPr>
            <a:r>
              <a:rPr lang="en-US" sz="5999" dirty="0" smtClean="0"/>
              <a:t>On her next test, Emily still didn’t do particularly well but much better than she did in her first test.</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Scenario</a:t>
            </a:r>
            <a:endParaRPr sz="4000" spc="45" dirty="0"/>
          </a:p>
        </p:txBody>
      </p:sp>
      <p:sp>
        <p:nvSpPr>
          <p:cNvPr id="12" name="Content Placeholder 2"/>
          <p:cNvSpPr txBox="1">
            <a:spLocks/>
          </p:cNvSpPr>
          <p:nvPr/>
        </p:nvSpPr>
        <p:spPr>
          <a:xfrm>
            <a:off x="12068274" y="2130424"/>
            <a:ext cx="8035826" cy="8424345"/>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b="1" dirty="0" smtClean="0"/>
              <a:t>Questions</a:t>
            </a:r>
          </a:p>
          <a:p>
            <a:pPr marL="0" indent="0">
              <a:buFont typeface="Arial" panose="020B0604020202020204" pitchFamily="34" charset="0"/>
              <a:buNone/>
            </a:pPr>
            <a:endParaRPr lang="en-US" sz="5999" b="1" dirty="0"/>
          </a:p>
          <a:p>
            <a:pPr marL="1143000" indent="-1143000">
              <a:buFont typeface="Arial" panose="020B0604020202020204" pitchFamily="34" charset="0"/>
              <a:buAutoNum type="arabicPeriod"/>
            </a:pPr>
            <a:r>
              <a:rPr lang="en-US" sz="5999" dirty="0" smtClean="0"/>
              <a:t>Did Emily show an example of helpful or unhelp thinking?]</a:t>
            </a:r>
          </a:p>
          <a:p>
            <a:pPr marL="1143000" indent="-1143000">
              <a:buFont typeface="Arial" panose="020B0604020202020204" pitchFamily="34" charset="0"/>
              <a:buAutoNum type="arabicPeriod"/>
            </a:pPr>
            <a:r>
              <a:rPr lang="en-US" sz="5999" dirty="0" smtClean="0"/>
              <a:t>What did Emily do when she faced a challenge?</a:t>
            </a:r>
          </a:p>
          <a:p>
            <a:pPr marL="1143000" indent="-1143000">
              <a:buFont typeface="Arial" panose="020B0604020202020204" pitchFamily="34" charset="0"/>
              <a:buAutoNum type="arabicPeriod"/>
            </a:pPr>
            <a:r>
              <a:rPr lang="en-US" sz="5999" dirty="0" smtClean="0"/>
              <a:t>What was the result of Emily showing resilience?</a:t>
            </a:r>
          </a:p>
          <a:p>
            <a:pPr marL="0" indent="0">
              <a:buFont typeface="Arial" panose="020B0604020202020204" pitchFamily="34" charset="0"/>
              <a:buNone/>
            </a:pPr>
            <a:endParaRPr lang="en-US" sz="5999" dirty="0" smtClean="0"/>
          </a:p>
          <a:p>
            <a:pPr marL="0" indent="0">
              <a:buFont typeface="Arial" panose="020B0604020202020204" pitchFamily="34" charset="0"/>
              <a:buNone/>
            </a:pPr>
            <a:endParaRPr lang="en-US" sz="5999" dirty="0" smtClean="0"/>
          </a:p>
          <a:p>
            <a:pPr marL="0" indent="0">
              <a:buFont typeface="Arial" panose="020B0604020202020204" pitchFamily="34" charset="0"/>
              <a:buNone/>
            </a:pPr>
            <a:endParaRPr lang="en-US" sz="5999" dirty="0" smtClean="0"/>
          </a:p>
          <a:p>
            <a:pPr marL="0" indent="0">
              <a:buFont typeface="Arial" panose="020B0604020202020204" pitchFamily="34" charset="0"/>
              <a:buNone/>
            </a:pPr>
            <a:endParaRPr lang="en-US" sz="5999" dirty="0" smtClean="0"/>
          </a:p>
          <a:p>
            <a:pPr marL="0" indent="0">
              <a:buFont typeface="Arial" panose="020B0604020202020204" pitchFamily="34" charset="0"/>
              <a:buNone/>
            </a:pPr>
            <a:endParaRPr lang="en-US" sz="5999" dirty="0" smtClean="0"/>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426702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smtClean="0"/>
              <a:t>In your books write the following sentence as neat as you can</a:t>
            </a:r>
          </a:p>
          <a:p>
            <a:pPr marL="0" indent="0">
              <a:buNone/>
            </a:pPr>
            <a:endParaRPr lang="en-US" sz="5999" dirty="0"/>
          </a:p>
          <a:p>
            <a:pPr marL="0" indent="0">
              <a:buNone/>
            </a:pPr>
            <a:r>
              <a:rPr lang="en-US" sz="5999" dirty="0" smtClean="0"/>
              <a:t>“The five boxing wizards jump quickly”</a:t>
            </a:r>
          </a:p>
          <a:p>
            <a:pPr marL="0" indent="0">
              <a:buNone/>
            </a:pPr>
            <a:endParaRPr lang="en-US" sz="5999" dirty="0"/>
          </a:p>
          <a:p>
            <a:pPr marL="0" indent="0">
              <a:buNone/>
            </a:pPr>
            <a:r>
              <a:rPr lang="en-US" sz="5999" dirty="0" smtClean="0"/>
              <a:t>Now you have 5 attempts at rewriting the sentence as neat as possible but with </a:t>
            </a:r>
            <a:r>
              <a:rPr lang="en-US" sz="5999" b="1" dirty="0" smtClean="0"/>
              <a:t>other hand.</a:t>
            </a:r>
            <a:r>
              <a:rPr lang="en-US" sz="5999" dirty="0" smtClean="0"/>
              <a:t> </a:t>
            </a:r>
          </a:p>
          <a:p>
            <a:pPr marL="0" indent="0">
              <a:buNone/>
            </a:pPr>
            <a:r>
              <a:rPr lang="en-US" sz="5999" dirty="0" smtClean="0"/>
              <a:t>Try to improve with each attempt. How close can you get your 5</a:t>
            </a:r>
            <a:r>
              <a:rPr lang="en-US" sz="5999" baseline="30000" dirty="0" smtClean="0"/>
              <a:t>th</a:t>
            </a:r>
            <a:r>
              <a:rPr lang="en-US" sz="5999" dirty="0" smtClean="0"/>
              <a:t> attempt to the sentence with your dominant hand?</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Can you show resilience?</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381990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11 October 2024</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Resilience</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671139"/>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617"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endPar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kumimoji="0" lang="en-US" sz="4800" b="1" i="0" u="none" strike="noStrike" kern="1200" cap="none" spc="0" normalizeH="0" baseline="0" noProof="0" dirty="0" smtClean="0">
                <a:ln>
                  <a:noFill/>
                </a:ln>
                <a:solidFill>
                  <a:prstClr val="black"/>
                </a:solidFill>
                <a:effectLst/>
                <a:uLnTx/>
                <a:uFillTx/>
                <a:latin typeface="Franklin Gothic Book" panose="020B0503020102020204" pitchFamily="34" charset="0"/>
              </a:rPr>
              <a:t>True or False – You should cross the road anywhere</a:t>
            </a:r>
            <a:r>
              <a:rPr kumimoji="0" lang="en-US" sz="4800" b="1" i="0" u="none" strike="noStrike" kern="1200" cap="none" spc="0" normalizeH="0" noProof="0" dirty="0" smtClean="0">
                <a:ln>
                  <a:noFill/>
                </a:ln>
                <a:solidFill>
                  <a:prstClr val="black"/>
                </a:solidFill>
                <a:effectLst/>
                <a:uLnTx/>
                <a:uFillTx/>
                <a:latin typeface="Franklin Gothic Book" panose="020B0503020102020204" pitchFamily="34" charset="0"/>
              </a:rPr>
              <a:t> you want?</a:t>
            </a:r>
            <a:endParaRPr lang="en-US" sz="4800" b="1" dirty="0" smtClean="0">
              <a:solidFill>
                <a:prstClr val="black"/>
              </a:solidFill>
              <a:latin typeface="Franklin Gothic Book" panose="020B0503020102020204" pitchFamily="34" charset="0"/>
            </a:endParaRPr>
          </a:p>
          <a:p>
            <a:pPr marL="1211123" lvl="1" indent="-753923" defTabSz="1507864">
              <a:buFont typeface="+mj-lt"/>
              <a:buAutoNum type="arabicPeriod"/>
              <a:defRPr/>
            </a:pPr>
            <a:endParaRPr lang="en-US" sz="48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800" b="1" dirty="0" smtClean="0">
                <a:solidFill>
                  <a:prstClr val="black"/>
                </a:solidFill>
                <a:latin typeface="Franklin Gothic Book" panose="020B0503020102020204" pitchFamily="34" charset="0"/>
              </a:rPr>
              <a:t>Where should you stand when crossing the road?</a:t>
            </a:r>
          </a:p>
          <a:p>
            <a:pPr marL="753923" indent="-753923" defTabSz="1507864">
              <a:buFont typeface="+mj-lt"/>
              <a:buAutoNum type="arabicPeriod"/>
              <a:defRPr/>
            </a:pPr>
            <a:endParaRPr lang="en-US" sz="48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800" b="1" dirty="0" smtClean="0">
                <a:solidFill>
                  <a:prstClr val="black"/>
                </a:solidFill>
                <a:latin typeface="Franklin Gothic Book" panose="020B0503020102020204" pitchFamily="34" charset="0"/>
              </a:rPr>
              <a:t>True or False – if you fall out with a friend you should complain about that friend on a group chat?</a:t>
            </a:r>
            <a:endParaRPr lang="en-US" sz="48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958"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974925" y="5886514"/>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False – you should cross at pedestrian crossings/zebra crossing</a:t>
            </a:r>
            <a:endParaRPr lang="en-GB" sz="3600" b="1" kern="0" dirty="0">
              <a:solidFill>
                <a:prstClr val="white"/>
              </a:solidFill>
              <a:latin typeface="Calibri" panose="020F0502020204030204"/>
            </a:endParaRPr>
          </a:p>
        </p:txBody>
      </p:sp>
      <p:sp>
        <p:nvSpPr>
          <p:cNvPr id="35" name="Rectangle 34"/>
          <p:cNvSpPr/>
          <p:nvPr/>
        </p:nvSpPr>
        <p:spPr>
          <a:xfrm>
            <a:off x="959594" y="7619731"/>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Away from the </a:t>
            </a:r>
            <a:r>
              <a:rPr lang="en-US" sz="3600" b="1" kern="0" dirty="0" err="1" smtClean="0">
                <a:solidFill>
                  <a:prstClr val="white"/>
                </a:solidFill>
                <a:latin typeface="Calibri" panose="020F0502020204030204"/>
              </a:rPr>
              <a:t>kerb</a:t>
            </a:r>
            <a:r>
              <a:rPr lang="en-US" sz="3600" b="1" kern="0" dirty="0" smtClean="0">
                <a:solidFill>
                  <a:prstClr val="white"/>
                </a:solidFill>
                <a:latin typeface="Calibri" panose="020F0502020204030204"/>
              </a:rPr>
              <a:t>, not right at the edge</a:t>
            </a:r>
            <a:endParaRPr lang="en-GB" sz="3600" b="1" kern="0" dirty="0">
              <a:solidFill>
                <a:prstClr val="white"/>
              </a:solidFill>
              <a:latin typeface="Calibri" panose="020F0502020204030204"/>
            </a:endParaRPr>
          </a:p>
        </p:txBody>
      </p:sp>
      <p:sp>
        <p:nvSpPr>
          <p:cNvPr id="36" name="Rectangle 35"/>
          <p:cNvSpPr/>
          <p:nvPr/>
        </p:nvSpPr>
        <p:spPr>
          <a:xfrm>
            <a:off x="959594" y="9285928"/>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False – you should not broadcast your feelings to other people or online</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5999" dirty="0"/>
              <a:t>“never giving up, working hard and going through tough times and coming out the other side”</a:t>
            </a:r>
          </a:p>
          <a:p>
            <a:pPr marL="0" indent="0">
              <a:buNone/>
            </a:pPr>
            <a:endParaRPr lang="en-US" sz="6000" dirty="0" smtClean="0"/>
          </a:p>
          <a:p>
            <a:pPr marL="0" indent="0">
              <a:buNone/>
            </a:pPr>
            <a:r>
              <a:rPr lang="en-US" sz="6000" dirty="0" smtClean="0">
                <a:solidFill>
                  <a:srgbClr val="FF0000"/>
                </a:solidFill>
              </a:rPr>
              <a:t>Resilience</a:t>
            </a:r>
            <a:endParaRPr lang="en-US" sz="6000" dirty="0">
              <a:solidFill>
                <a:srgbClr val="FF0000"/>
              </a:solidFill>
            </a:endParaRPr>
          </a:p>
          <a:p>
            <a:pPr marL="0" indent="0">
              <a:buNone/>
            </a:pPr>
            <a:endParaRPr lang="en-US" sz="48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7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You are resilient if you can think of excuses not to do something that is difficult</a:t>
            </a:r>
          </a:p>
          <a:p>
            <a:pPr marL="0" indent="0">
              <a:buNone/>
            </a:pPr>
            <a:endParaRPr lang="en-US" sz="6000" dirty="0" smtClean="0"/>
          </a:p>
          <a:p>
            <a:pPr marL="0" indent="0">
              <a:buNone/>
            </a:pPr>
            <a:r>
              <a:rPr lang="en-US" sz="6000" dirty="0" smtClean="0">
                <a:solidFill>
                  <a:srgbClr val="FF0000"/>
                </a:solidFill>
              </a:rPr>
              <a:t>False</a:t>
            </a:r>
            <a:endParaRPr lang="en-US" sz="6000" dirty="0">
              <a:solidFill>
                <a:srgbClr val="FF0000"/>
              </a:solidFill>
            </a:endParaRPr>
          </a:p>
          <a:p>
            <a:pPr marL="0" indent="0">
              <a:buNone/>
            </a:pPr>
            <a:endParaRPr lang="en-US" sz="48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82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Thoughts that </a:t>
            </a:r>
            <a:r>
              <a:rPr lang="en-US" sz="5999" dirty="0"/>
              <a:t>can make a person feel better about a setback or challenge. This is what helps you build resilience.</a:t>
            </a:r>
          </a:p>
          <a:p>
            <a:pPr marL="0" indent="0">
              <a:buNone/>
            </a:pPr>
            <a:endParaRPr lang="en-US" sz="6000" dirty="0" smtClean="0"/>
          </a:p>
          <a:p>
            <a:pPr marL="0" indent="0">
              <a:buNone/>
            </a:pPr>
            <a:endParaRPr lang="en-US" sz="6000" dirty="0" smtClean="0"/>
          </a:p>
          <a:p>
            <a:pPr marL="0" indent="0">
              <a:buNone/>
            </a:pPr>
            <a:r>
              <a:rPr lang="en-US" sz="6000" dirty="0" smtClean="0">
                <a:solidFill>
                  <a:srgbClr val="FF0000"/>
                </a:solidFill>
              </a:rPr>
              <a:t>Helpful thinking</a:t>
            </a:r>
            <a:endParaRPr lang="en-US" sz="6000" dirty="0">
              <a:solidFill>
                <a:srgbClr val="FF0000"/>
              </a:solidFill>
            </a:endParaRPr>
          </a:p>
          <a:p>
            <a:pPr marL="0" indent="0">
              <a:buNone/>
            </a:pPr>
            <a:endParaRPr lang="en-US" sz="4800"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49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034388" y="2382289"/>
            <a:ext cx="18956014" cy="4235645"/>
          </a:xfrm>
        </p:spPr>
        <p:txBody>
          <a:bodyPr>
            <a:normAutofit/>
          </a:bodyPr>
          <a:lstStyle/>
          <a:p>
            <a:pPr marL="0" indent="0">
              <a:buNone/>
            </a:pPr>
            <a:r>
              <a:rPr lang="en-US" sz="6000" dirty="0" smtClean="0"/>
              <a:t>Setbacks and challenges can also come in the form of making mistakes.</a:t>
            </a:r>
          </a:p>
          <a:p>
            <a:pPr marL="0" indent="0">
              <a:buNone/>
            </a:pPr>
            <a:endParaRPr lang="en-US" sz="6000" dirty="0"/>
          </a:p>
          <a:p>
            <a:pPr marL="0" indent="0">
              <a:buNone/>
            </a:pPr>
            <a:r>
              <a:rPr lang="en-US" sz="6000" dirty="0" smtClean="0"/>
              <a:t>Learning from mistakes can help build resilience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smtClean="0"/>
              <a:t>Developing Resilience</a:t>
            </a:r>
            <a:endParaRPr sz="4000" spc="45" dirty="0"/>
          </a:p>
        </p:txBody>
      </p:sp>
    </p:spTree>
    <p:extLst>
      <p:ext uri="{BB962C8B-B14F-4D97-AF65-F5344CB8AC3E}">
        <p14:creationId xmlns:p14="http://schemas.microsoft.com/office/powerpoint/2010/main" val="296893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5812690" y="2558331"/>
            <a:ext cx="3978350" cy="6336704"/>
          </a:xfrm>
        </p:spPr>
        <p:txBody>
          <a:bodyPr>
            <a:normAutofit fontScale="92500"/>
          </a:bodyPr>
          <a:lstStyle/>
          <a:p>
            <a:pPr marL="0" indent="0">
              <a:buNone/>
            </a:pPr>
            <a:r>
              <a:rPr lang="en-US" sz="6000" dirty="0" smtClean="0"/>
              <a:t>While watching the video write down the 3 top tips for when a mistake is made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smtClean="0"/>
              <a:t>Developing Resilience</a:t>
            </a:r>
            <a:endParaRPr sz="4000" spc="45" dirty="0"/>
          </a:p>
        </p:txBody>
      </p:sp>
      <p:pic>
        <p:nvPicPr>
          <p:cNvPr id="2" name="34U2K_c-s3k"/>
          <p:cNvPicPr>
            <a:picLocks noRot="1" noChangeAspect="1"/>
          </p:cNvPicPr>
          <p:nvPr>
            <a:videoFile r:link="rId1"/>
          </p:nvPr>
        </p:nvPicPr>
        <p:blipFill>
          <a:blip r:embed="rId6"/>
          <a:stretch>
            <a:fillRect/>
          </a:stretch>
        </p:blipFill>
        <p:spPr>
          <a:xfrm>
            <a:off x="146050" y="2021154"/>
            <a:ext cx="15352657" cy="8635869"/>
          </a:xfrm>
          <a:prstGeom prst="rect">
            <a:avLst/>
          </a:prstGeom>
        </p:spPr>
      </p:pic>
    </p:spTree>
    <p:extLst>
      <p:ext uri="{BB962C8B-B14F-4D97-AF65-F5344CB8AC3E}">
        <p14:creationId xmlns:p14="http://schemas.microsoft.com/office/powerpoint/2010/main" val="91146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5999" dirty="0" smtClean="0"/>
              <a:t>The top 3 tips for when a mistake is made are:</a:t>
            </a:r>
          </a:p>
          <a:p>
            <a:pPr marL="0" indent="0">
              <a:buNone/>
            </a:pPr>
            <a:endParaRPr lang="en-US" sz="5999" dirty="0"/>
          </a:p>
          <a:p>
            <a:pPr marL="1143000" indent="-1143000">
              <a:buAutoNum type="arabicPeriod"/>
            </a:pPr>
            <a:r>
              <a:rPr lang="en-US" sz="5999" dirty="0" err="1" smtClean="0"/>
              <a:t>Recognising</a:t>
            </a:r>
            <a:r>
              <a:rPr lang="en-US" sz="5999" dirty="0" smtClean="0"/>
              <a:t> that making mistakes is the normal process for learning</a:t>
            </a:r>
          </a:p>
          <a:p>
            <a:pPr marL="1143000" indent="-1143000">
              <a:buAutoNum type="arabicPeriod"/>
            </a:pPr>
            <a:r>
              <a:rPr lang="en-US" sz="5999" dirty="0" smtClean="0"/>
              <a:t>Question what went wrong when a mistake was made</a:t>
            </a:r>
          </a:p>
          <a:p>
            <a:pPr marL="1143000" indent="-1143000">
              <a:buAutoNum type="arabicPeriod"/>
            </a:pPr>
            <a:r>
              <a:rPr lang="en-US" sz="5999" dirty="0" smtClean="0"/>
              <a:t>Try not to make the same mistake again and again</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Developing resilience</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12316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20000"/>
          </a:bodyPr>
          <a:lstStyle/>
          <a:p>
            <a:pPr marL="0" indent="0">
              <a:buNone/>
            </a:pPr>
            <a:r>
              <a:rPr lang="en-US" sz="5999" dirty="0" smtClean="0"/>
              <a:t>Write yourself a promise for the next time you find something difficult.</a:t>
            </a:r>
          </a:p>
          <a:p>
            <a:pPr marL="0" indent="0">
              <a:buNone/>
            </a:pPr>
            <a:endParaRPr lang="en-US" sz="5999" dirty="0"/>
          </a:p>
          <a:p>
            <a:pPr marL="0" indent="0">
              <a:buNone/>
            </a:pPr>
            <a:r>
              <a:rPr lang="en-US" sz="5999" dirty="0" smtClean="0"/>
              <a:t>Example – The next time I find a question hard in </a:t>
            </a:r>
            <a:r>
              <a:rPr lang="en-US" sz="5999" dirty="0" err="1" smtClean="0"/>
              <a:t>Maths</a:t>
            </a:r>
            <a:r>
              <a:rPr lang="en-US" sz="5999" dirty="0" smtClean="0"/>
              <a:t> I am not going to give up. I will try my best and if I get the answer wrong that is ok. I can ask the teacher to show me what I did wrong and I can try again on a different question.</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41144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362393"/>
            <a:ext cx="20134169" cy="2588425"/>
          </a:xfrm>
          <a:prstGeom prst="rect">
            <a:avLst/>
          </a:prstGeom>
        </p:spPr>
      </p:pic>
    </p:spTree>
    <p:extLst>
      <p:ext uri="{BB962C8B-B14F-4D97-AF65-F5344CB8AC3E}">
        <p14:creationId xmlns:p14="http://schemas.microsoft.com/office/powerpoint/2010/main" val="259308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34" y="1751182"/>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Secure your Future: Learning Journey</a:t>
            </a:r>
            <a:endPar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957885" y="261689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smtClean="0">
                <a:solidFill>
                  <a:prstClr val="black"/>
                </a:solidFill>
                <a:latin typeface="Comic Sans MS" panose="030F0702030302020204" pitchFamily="66" charset="0"/>
              </a:rPr>
              <a:t>Making new friends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4164485" y="2668456"/>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Road Safety</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7371085" y="2626738"/>
            <a:ext cx="2384644" cy="1662335"/>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09" dirty="0" smtClean="0">
                <a:solidFill>
                  <a:prstClr val="black"/>
                </a:solidFill>
                <a:latin typeface="Comic Sans MS" panose="030F0702030302020204" pitchFamily="66" charset="0"/>
              </a:rPr>
              <a:t>What is resilience</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10577685" y="2616895"/>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Healthy food choices</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13889041" y="2648808"/>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sleep</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Importance of physical activity</a:t>
            </a:r>
            <a:endPar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Resilience</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Recap of resilience</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dirty="0" smtClean="0">
                <a:solidFill>
                  <a:prstClr val="black"/>
                </a:solidFill>
                <a:latin typeface="Comic Sans MS"/>
              </a:rPr>
              <a:t>Examples of resilience</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smtClean="0">
                <a:ln>
                  <a:noFill/>
                </a:ln>
                <a:solidFill>
                  <a:prstClr val="black"/>
                </a:solidFill>
                <a:effectLst/>
                <a:uLnTx/>
                <a:uFillTx/>
                <a:latin typeface="Comic Sans MS"/>
                <a:ea typeface="+mn-ea"/>
                <a:cs typeface="+mn-cs"/>
              </a:rPr>
              <a:t>Helpful vs unhelpful</a:t>
            </a:r>
            <a:r>
              <a:rPr kumimoji="0" lang="en-US" sz="3200" b="1" i="0" u="none" strike="noStrike" kern="1200" cap="none" spc="0" normalizeH="0" noProof="0" dirty="0" smtClean="0">
                <a:ln>
                  <a:noFill/>
                </a:ln>
                <a:solidFill>
                  <a:prstClr val="black"/>
                </a:solidFill>
                <a:effectLst/>
                <a:uLnTx/>
                <a:uFillTx/>
                <a:latin typeface="Comic Sans MS"/>
                <a:ea typeface="+mn-ea"/>
                <a:cs typeface="+mn-cs"/>
              </a:rPr>
              <a:t> thinking</a:t>
            </a:r>
            <a:endParaRPr kumimoji="0" lang="en-US" sz="3200" b="1" i="0" u="none" strike="noStrike" kern="1200" cap="none" spc="0" normalizeH="0" baseline="0" noProof="0" dirty="0" smtClean="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smtClean="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133761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smtClean="0"/>
              <a:t>In tutor time this week you looked at the definition of resilience.</a:t>
            </a:r>
          </a:p>
          <a:p>
            <a:pPr marL="0" indent="0">
              <a:buNone/>
            </a:pPr>
            <a:endParaRPr lang="en-US" sz="5999" dirty="0"/>
          </a:p>
          <a:p>
            <a:pPr marL="0" indent="0">
              <a:buNone/>
            </a:pPr>
            <a:r>
              <a:rPr lang="en-US" sz="5999" dirty="0" smtClean="0"/>
              <a:t>What can you remember about resilience? What is the definition? What is the importance of resilience?</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a:t>What is resilience?</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294015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a:t>The definition of resilience is…</a:t>
            </a:r>
          </a:p>
          <a:p>
            <a:pPr marL="0" indent="0">
              <a:buNone/>
            </a:pPr>
            <a:endParaRPr lang="en-US" sz="5999" dirty="0"/>
          </a:p>
          <a:p>
            <a:pPr marL="0" indent="0">
              <a:buNone/>
            </a:pPr>
            <a:r>
              <a:rPr lang="en-US" sz="5999" dirty="0"/>
              <a:t>“never giving up, working hard and going through tough times and coming out the other side”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a:t>What is resilience?</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181477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a:t>Resilience helps people deal with challenges that they face in everyday life. This could be their school work, their friendships/relationships or just if they are having a tough day.</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a:t>Why is resilience important?</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193050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5999" dirty="0"/>
              <a:t>Being resilient over a long period of time builds confidence and makes people mentally stronger when faced with a challenge.</a:t>
            </a:r>
          </a:p>
          <a:p>
            <a:pPr marL="0" indent="0">
              <a:buNone/>
            </a:pPr>
            <a:endParaRPr lang="en-US" sz="5999" dirty="0"/>
          </a:p>
          <a:p>
            <a:pPr marL="0" indent="0">
              <a:buNone/>
            </a:pPr>
            <a:r>
              <a:rPr lang="en-US" sz="5999" dirty="0"/>
              <a:t>This means that resilient people do not give up easily.</a:t>
            </a:r>
          </a:p>
          <a:p>
            <a:pPr marL="0" indent="0">
              <a:buNone/>
            </a:pPr>
            <a:endParaRPr lang="en-US" sz="5999" dirty="0"/>
          </a:p>
          <a:p>
            <a:pPr marL="0" indent="0">
              <a:buNone/>
            </a:pPr>
            <a:endParaRPr lang="en-US" sz="5999" dirty="0"/>
          </a:p>
          <a:p>
            <a:pPr marL="0" indent="0">
              <a:buNone/>
            </a:pP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a:t>Why is resilience important?</a:t>
            </a:r>
            <a:endParaRPr sz="4000" spc="45" dirty="0"/>
          </a:p>
        </p:txBody>
      </p:sp>
      <p:pic>
        <p:nvPicPr>
          <p:cNvPr id="5" name="Picture 4"/>
          <p:cNvPicPr>
            <a:picLocks noChangeAspect="1"/>
          </p:cNvPicPr>
          <p:nvPr/>
        </p:nvPicPr>
        <p:blipFill>
          <a:blip r:embed="rId4"/>
          <a:stretch>
            <a:fillRect/>
          </a:stretch>
        </p:blipFill>
        <p:spPr>
          <a:xfrm>
            <a:off x="13355187" y="2245799"/>
            <a:ext cx="4319240" cy="2874258"/>
          </a:xfrm>
          <a:prstGeom prst="rect">
            <a:avLst/>
          </a:prstGeom>
        </p:spPr>
      </p:pic>
      <p:pic>
        <p:nvPicPr>
          <p:cNvPr id="9" name="Picture 8"/>
          <p:cNvPicPr>
            <a:picLocks noChangeAspect="1"/>
          </p:cNvPicPr>
          <p:nvPr/>
        </p:nvPicPr>
        <p:blipFill>
          <a:blip r:embed="rId5"/>
          <a:stretch>
            <a:fillRect/>
          </a:stretch>
        </p:blipFill>
        <p:spPr>
          <a:xfrm>
            <a:off x="11821524" y="4974218"/>
            <a:ext cx="4711898" cy="2638663"/>
          </a:xfrm>
          <a:prstGeom prst="rect">
            <a:avLst/>
          </a:prstGeom>
        </p:spPr>
      </p:pic>
      <p:pic>
        <p:nvPicPr>
          <p:cNvPr id="11" name="Picture 10"/>
          <p:cNvPicPr>
            <a:picLocks noChangeAspect="1"/>
          </p:cNvPicPr>
          <p:nvPr/>
        </p:nvPicPr>
        <p:blipFill>
          <a:blip r:embed="rId6"/>
          <a:stretch>
            <a:fillRect/>
          </a:stretch>
        </p:blipFill>
        <p:spPr>
          <a:xfrm>
            <a:off x="13355187" y="7467043"/>
            <a:ext cx="4738504" cy="3153258"/>
          </a:xfrm>
          <a:prstGeom prst="rect">
            <a:avLst/>
          </a:prstGeom>
        </p:spPr>
      </p:pic>
    </p:spTree>
    <p:extLst>
      <p:ext uri="{BB962C8B-B14F-4D97-AF65-F5344CB8AC3E}">
        <p14:creationId xmlns:p14="http://schemas.microsoft.com/office/powerpoint/2010/main" val="128269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6650" y="1715770"/>
            <a:ext cx="838200" cy="52705"/>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endParaRPr dirty="0">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6" name="Content Placeholder 2"/>
          <p:cNvSpPr>
            <a:spLocks noGrp="1"/>
          </p:cNvSpPr>
          <p:nvPr>
            <p:ph idx="1"/>
          </p:nvPr>
        </p:nvSpPr>
        <p:spPr>
          <a:xfrm>
            <a:off x="15452650" y="2068169"/>
            <a:ext cx="4358083" cy="8902141"/>
          </a:xfrm>
        </p:spPr>
        <p:txBody>
          <a:bodyPr>
            <a:normAutofit/>
          </a:bodyPr>
          <a:lstStyle/>
          <a:p>
            <a:pPr marL="0" indent="0">
              <a:buNone/>
            </a:pPr>
            <a:r>
              <a:rPr lang="en-US" sz="6000" dirty="0" smtClean="0"/>
              <a:t>While watching the video, answer:</a:t>
            </a:r>
          </a:p>
          <a:p>
            <a:pPr marL="0" indent="0">
              <a:buNone/>
            </a:pPr>
            <a:endParaRPr lang="en-US" sz="6000" dirty="0"/>
          </a:p>
          <a:p>
            <a:pPr marL="0" indent="0">
              <a:buNone/>
            </a:pPr>
            <a:r>
              <a:rPr lang="en-US" sz="6000" dirty="0" smtClean="0"/>
              <a:t>1. How did Harry Kane show resilience in his career?</a:t>
            </a:r>
            <a:endParaRPr lang="en-US" sz="6000" dirty="0"/>
          </a:p>
          <a:p>
            <a:pPr marL="0" indent="0">
              <a:buNone/>
            </a:pPr>
            <a:endParaRPr lang="en-US" sz="6000" dirty="0" smtClean="0"/>
          </a:p>
          <a:p>
            <a:pPr marL="0" indent="0">
              <a:buNone/>
            </a:pPr>
            <a:endParaRPr lang="en-US" sz="6000" b="1" dirty="0"/>
          </a:p>
          <a:p>
            <a:pPr marL="0" indent="0">
              <a:buNone/>
            </a:pPr>
            <a:endParaRPr lang="en-US" sz="6000" dirty="0"/>
          </a:p>
          <a:p>
            <a:pPr marL="0" indent="0">
              <a:buNone/>
            </a:pPr>
            <a:endParaRPr lang="en-US" sz="6000" b="1"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4388" y="934570"/>
            <a:ext cx="9932062"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smtClean="0"/>
              <a:t>Resilience example – Harry Kane</a:t>
            </a:r>
            <a:endParaRPr sz="4000" spc="45" dirty="0"/>
          </a:p>
        </p:txBody>
      </p:sp>
    </p:spTree>
    <p:extLst>
      <p:ext uri="{BB962C8B-B14F-4D97-AF65-F5344CB8AC3E}">
        <p14:creationId xmlns:p14="http://schemas.microsoft.com/office/powerpoint/2010/main" val="388035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10.xml><?xml version="1.0" encoding="utf-8"?>
<a:theme xmlns:a="http://schemas.openxmlformats.org/drawingml/2006/main" name="10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8.xml><?xml version="1.0" encoding="utf-8"?>
<a:theme xmlns:a="http://schemas.openxmlformats.org/drawingml/2006/main" name="8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9.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f23988f-c488-42c3-82cd-5944801df941"/>
    <ds:schemaRef ds:uri="http://purl.org/dc/terms/"/>
    <ds:schemaRef ds:uri="http://schemas.microsoft.com/office/2006/documentManagement/types"/>
    <ds:schemaRef ds:uri="http://purl.org/dc/dcmitype/"/>
    <ds:schemaRef ds:uri="aa278816-03e4-4886-8c06-bbee340b154a"/>
    <ds:schemaRef ds:uri="http://www.w3.org/XML/1998/namespace"/>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3064</TotalTime>
  <Words>1216</Words>
  <Application>Microsoft Office PowerPoint</Application>
  <PresentationFormat>Custom</PresentationFormat>
  <Paragraphs>219</Paragraphs>
  <Slides>28</Slides>
  <Notes>2</Notes>
  <HiddenSlides>0</HiddenSlides>
  <MMClips>1</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28</vt:i4>
      </vt:variant>
    </vt:vector>
  </HeadingPairs>
  <TitlesOfParts>
    <vt:vector size="44"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3_Office Theme</vt:lpstr>
      <vt:lpstr>2_Office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What is resilience?</vt:lpstr>
      <vt:lpstr>What is resilience?</vt:lpstr>
      <vt:lpstr>Why is resilience important?</vt:lpstr>
      <vt:lpstr>Why is resilience important?</vt:lpstr>
      <vt:lpstr>Resilience example – Harry Kane</vt:lpstr>
      <vt:lpstr>Resilience example – Harry Kane</vt:lpstr>
      <vt:lpstr>Resilience example – Harry Kane</vt:lpstr>
      <vt:lpstr>Helpful vs Unhelpful thinking</vt:lpstr>
      <vt:lpstr>Helpful vs Unhelpful thinking</vt:lpstr>
      <vt:lpstr>Helpful vs Unhelpful thinking</vt:lpstr>
      <vt:lpstr>Helpful vs Unhelpful thinking</vt:lpstr>
      <vt:lpstr>Helpful vs Unhelpful thinking</vt:lpstr>
      <vt:lpstr>Helpful vs Unhelpful thinking</vt:lpstr>
      <vt:lpstr>Scenario</vt:lpstr>
      <vt:lpstr>Can you show resilience?</vt:lpstr>
      <vt:lpstr>Hinge Questions – whiteboard activity</vt:lpstr>
      <vt:lpstr>Hinge Questions – whiteboard activity</vt:lpstr>
      <vt:lpstr>Hinge Questions – whiteboard activity</vt:lpstr>
      <vt:lpstr>Hinge Questions – whiteboard activity</vt:lpstr>
      <vt:lpstr>Developing Resilience</vt:lpstr>
      <vt:lpstr>Developing Resilience</vt:lpstr>
      <vt:lpstr>Developing resilience</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102</cp:revision>
  <dcterms:created xsi:type="dcterms:W3CDTF">2023-01-12T15:04:44Z</dcterms:created>
  <dcterms:modified xsi:type="dcterms:W3CDTF">2024-10-11T14:20:38Z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ies>
</file>