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0" r:id="rId4"/>
    <p:sldMasterId id="2147483782" r:id="rId5"/>
    <p:sldMasterId id="2147483794" r:id="rId6"/>
    <p:sldMasterId id="2147483806" r:id="rId7"/>
    <p:sldMasterId id="2147483854" r:id="rId8"/>
    <p:sldMasterId id="2147483866" r:id="rId9"/>
  </p:sldMasterIdLst>
  <p:notesMasterIdLst>
    <p:notesMasterId r:id="rId44"/>
  </p:notesMasterIdLst>
  <p:handoutMasterIdLst>
    <p:handoutMasterId r:id="rId45"/>
  </p:handoutMasterIdLst>
  <p:sldIdLst>
    <p:sldId id="332" r:id="rId10"/>
    <p:sldId id="333" r:id="rId11"/>
    <p:sldId id="619" r:id="rId12"/>
    <p:sldId id="545" r:id="rId13"/>
    <p:sldId id="573" r:id="rId14"/>
    <p:sldId id="620" r:id="rId15"/>
    <p:sldId id="621" r:id="rId16"/>
    <p:sldId id="622" r:id="rId17"/>
    <p:sldId id="623" r:id="rId18"/>
    <p:sldId id="624" r:id="rId19"/>
    <p:sldId id="568" r:id="rId20"/>
    <p:sldId id="625" r:id="rId21"/>
    <p:sldId id="626" r:id="rId22"/>
    <p:sldId id="323" r:id="rId23"/>
    <p:sldId id="494" r:id="rId24"/>
    <p:sldId id="562" r:id="rId25"/>
    <p:sldId id="583" r:id="rId26"/>
    <p:sldId id="627" r:id="rId27"/>
    <p:sldId id="628" r:id="rId28"/>
    <p:sldId id="605" r:id="rId29"/>
    <p:sldId id="567" r:id="rId30"/>
    <p:sldId id="613" r:id="rId31"/>
    <p:sldId id="629" r:id="rId32"/>
    <p:sldId id="630" r:id="rId33"/>
    <p:sldId id="631" r:id="rId34"/>
    <p:sldId id="632" r:id="rId35"/>
    <p:sldId id="633" r:id="rId36"/>
    <p:sldId id="606" r:id="rId37"/>
    <p:sldId id="634" r:id="rId38"/>
    <p:sldId id="635" r:id="rId39"/>
    <p:sldId id="636" r:id="rId40"/>
    <p:sldId id="637" r:id="rId41"/>
    <p:sldId id="616" r:id="rId42"/>
    <p:sldId id="355" r:id="rId43"/>
  </p:sldIdLst>
  <p:sldSz cx="20104100" cy="1130935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P3rDth4cPryJTgfDmj/1A==" hashData="6YZ6e5nkrNPNfvWvA7fhFmvlA7wkpaPvlDfSwlXbHlFI7D5QMVFXEelEgQkW5gq0Js0+6q24axucRTsN+jnh7A=="/>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A33"/>
    <a:srgbClr val="2A2C65"/>
    <a:srgbClr val="C12827"/>
    <a:srgbClr val="F6A02D"/>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4810"/>
  </p:normalViewPr>
  <p:slideViewPr>
    <p:cSldViewPr>
      <p:cViewPr varScale="1">
        <p:scale>
          <a:sx n="69" d="100"/>
          <a:sy n="69" d="100"/>
        </p:scale>
        <p:origin x="360"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69" Type="http://schemas.microsoft.com/office/2015/10/relationships/revisionInfo" Target="revisionInfo.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GB"/>
          </a:p>
        </p:txBody>
      </p:sp>
      <p:sp>
        <p:nvSpPr>
          <p:cNvPr id="3" name="Date Placeholder 2"/>
          <p:cNvSpPr>
            <a:spLocks noGrp="1"/>
          </p:cNvSpPr>
          <p:nvPr>
            <p:ph type="dt" sz="quarter" idx="1"/>
          </p:nvPr>
        </p:nvSpPr>
        <p:spPr>
          <a:xfrm>
            <a:off x="5622535" y="0"/>
            <a:ext cx="4301752" cy="340647"/>
          </a:xfrm>
          <a:prstGeom prst="rect">
            <a:avLst/>
          </a:prstGeom>
        </p:spPr>
        <p:txBody>
          <a:bodyPr vert="horz" lIns="48674" tIns="24337" rIns="48674" bIns="24337" rtlCol="0"/>
          <a:lstStyle>
            <a:lvl1pPr algn="r">
              <a:defRPr sz="600"/>
            </a:lvl1pPr>
          </a:lstStyle>
          <a:p>
            <a:fld id="{FE4794BF-FAC2-40C9-9B05-D2AA730E6474}" type="datetimeFigureOut">
              <a:rPr lang="en-GB" smtClean="0"/>
              <a:t>14/04/2025</a:t>
            </a:fld>
            <a:endParaRPr lang="en-GB"/>
          </a:p>
        </p:txBody>
      </p:sp>
      <p:sp>
        <p:nvSpPr>
          <p:cNvPr id="4" name="Footer Placeholder 3"/>
          <p:cNvSpPr>
            <a:spLocks noGrp="1"/>
          </p:cNvSpPr>
          <p:nvPr>
            <p:ph type="ftr" sz="quarter" idx="2"/>
          </p:nvPr>
        </p:nvSpPr>
        <p:spPr>
          <a:xfrm>
            <a:off x="0" y="6457028"/>
            <a:ext cx="4301752" cy="340647"/>
          </a:xfrm>
          <a:prstGeom prst="rect">
            <a:avLst/>
          </a:prstGeom>
        </p:spPr>
        <p:txBody>
          <a:bodyPr vert="horz" lIns="48674" tIns="24337" rIns="48674" bIns="24337" rtlCol="0" anchor="b"/>
          <a:lstStyle>
            <a:lvl1pPr algn="l">
              <a:defRPr sz="600"/>
            </a:lvl1pPr>
          </a:lstStyle>
          <a:p>
            <a:endParaRPr lang="en-GB"/>
          </a:p>
        </p:txBody>
      </p:sp>
      <p:sp>
        <p:nvSpPr>
          <p:cNvPr id="5" name="Slide Number Placeholder 4"/>
          <p:cNvSpPr>
            <a:spLocks noGrp="1"/>
          </p:cNvSpPr>
          <p:nvPr>
            <p:ph type="sldNum" sz="quarter" idx="3"/>
          </p:nvPr>
        </p:nvSpPr>
        <p:spPr>
          <a:xfrm>
            <a:off x="5622535" y="6457028"/>
            <a:ext cx="4301752" cy="340647"/>
          </a:xfrm>
          <a:prstGeom prst="rect">
            <a:avLst/>
          </a:prstGeom>
        </p:spPr>
        <p:txBody>
          <a:bodyPr vert="horz" lIns="48674" tIns="24337" rIns="48674" bIns="24337" rtlCol="0" anchor="b"/>
          <a:lstStyle>
            <a:lvl1pPr algn="r">
              <a:defRPr sz="600"/>
            </a:lvl1pPr>
          </a:lstStyle>
          <a:p>
            <a:fld id="{13B0013D-96C2-4CA4-9AB5-E214CC957E0E}" type="slidenum">
              <a:rPr lang="en-GB" smtClean="0"/>
              <a:t>‹#›</a:t>
            </a:fld>
            <a:endParaRPr lang="en-GB"/>
          </a:p>
        </p:txBody>
      </p:sp>
    </p:spTree>
    <p:extLst>
      <p:ext uri="{BB962C8B-B14F-4D97-AF65-F5344CB8AC3E}">
        <p14:creationId xmlns:p14="http://schemas.microsoft.com/office/powerpoint/2010/main" val="368250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43CBA066-C176-1747-8343-ABBBC0BEFBAB}" type="datetimeFigureOut">
              <a:rPr lang="en-US" smtClean="0"/>
              <a:t>4/14/2025</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https://www.youtube.com/watch?v=Fl3RPRvI5JE</a:t>
            </a:r>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28</a:t>
            </a:fld>
            <a:endParaRPr lang="en-US"/>
          </a:p>
        </p:txBody>
      </p:sp>
    </p:spTree>
    <p:extLst>
      <p:ext uri="{BB962C8B-B14F-4D97-AF65-F5344CB8AC3E}">
        <p14:creationId xmlns:p14="http://schemas.microsoft.com/office/powerpoint/2010/main" val="623293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16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5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7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9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5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55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45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328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83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193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769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765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234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331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02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3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084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553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9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89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975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272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518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237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056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62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582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5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82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149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41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3420482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0092821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3001964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8416624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38236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350827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0603486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680396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530851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2357677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9165604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63" indent="0" algn="ctr">
              <a:buNone/>
              <a:defRPr sz="3298"/>
            </a:lvl2pPr>
            <a:lvl3pPr marL="1507724" indent="0" algn="ctr">
              <a:buNone/>
              <a:defRPr sz="2970"/>
            </a:lvl3pPr>
            <a:lvl4pPr marL="2261585" indent="0" algn="ctr">
              <a:buNone/>
              <a:defRPr sz="2638"/>
            </a:lvl4pPr>
            <a:lvl5pPr marL="3015449" indent="0" algn="ctr">
              <a:buNone/>
              <a:defRPr sz="2638"/>
            </a:lvl5pPr>
            <a:lvl6pPr marL="3769312" indent="0" algn="ctr">
              <a:buNone/>
              <a:defRPr sz="2638"/>
            </a:lvl6pPr>
            <a:lvl7pPr marL="4523172" indent="0" algn="ctr">
              <a:buNone/>
              <a:defRPr sz="2638"/>
            </a:lvl7pPr>
            <a:lvl8pPr marL="5277037" indent="0" algn="ctr">
              <a:buNone/>
              <a:defRPr sz="2638"/>
            </a:lvl8pPr>
            <a:lvl9pPr marL="603089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4218939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5074781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9"/>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70"/>
            <a:ext cx="17339786" cy="2473919"/>
          </a:xfrm>
        </p:spPr>
        <p:txBody>
          <a:bodyPr/>
          <a:lstStyle>
            <a:lvl1pPr marL="0" indent="0">
              <a:buNone/>
              <a:defRPr sz="3958">
                <a:solidFill>
                  <a:schemeClr val="tx1">
                    <a:tint val="75000"/>
                  </a:schemeClr>
                </a:solidFill>
              </a:defRPr>
            </a:lvl1pPr>
            <a:lvl2pPr marL="753863" indent="0">
              <a:buNone/>
              <a:defRPr sz="3298">
                <a:solidFill>
                  <a:schemeClr val="tx1">
                    <a:tint val="75000"/>
                  </a:schemeClr>
                </a:solidFill>
              </a:defRPr>
            </a:lvl2pPr>
            <a:lvl3pPr marL="1507724" indent="0">
              <a:buNone/>
              <a:defRPr sz="2970">
                <a:solidFill>
                  <a:schemeClr val="tx1">
                    <a:tint val="75000"/>
                  </a:schemeClr>
                </a:solidFill>
              </a:defRPr>
            </a:lvl3pPr>
            <a:lvl4pPr marL="2261585" indent="0">
              <a:buNone/>
              <a:defRPr sz="2638">
                <a:solidFill>
                  <a:schemeClr val="tx1">
                    <a:tint val="75000"/>
                  </a:schemeClr>
                </a:solidFill>
              </a:defRPr>
            </a:lvl4pPr>
            <a:lvl5pPr marL="3015449" indent="0">
              <a:buNone/>
              <a:defRPr sz="2638">
                <a:solidFill>
                  <a:schemeClr val="tx1">
                    <a:tint val="75000"/>
                  </a:schemeClr>
                </a:solidFill>
              </a:defRPr>
            </a:lvl5pPr>
            <a:lvl6pPr marL="3769312" indent="0">
              <a:buNone/>
              <a:defRPr sz="2638">
                <a:solidFill>
                  <a:schemeClr val="tx1">
                    <a:tint val="75000"/>
                  </a:schemeClr>
                </a:solidFill>
              </a:defRPr>
            </a:lvl6pPr>
            <a:lvl7pPr marL="4523172" indent="0">
              <a:buNone/>
              <a:defRPr sz="2638">
                <a:solidFill>
                  <a:schemeClr val="tx1">
                    <a:tint val="75000"/>
                  </a:schemeClr>
                </a:solidFill>
              </a:defRPr>
            </a:lvl7pPr>
            <a:lvl8pPr marL="5277037" indent="0">
              <a:buNone/>
              <a:defRPr sz="2638">
                <a:solidFill>
                  <a:schemeClr val="tx1">
                    <a:tint val="75000"/>
                  </a:schemeClr>
                </a:solidFill>
              </a:defRPr>
            </a:lvl8pPr>
            <a:lvl9pPr marL="603089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12066430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24020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20"/>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9" y="2772362"/>
            <a:ext cx="8504976" cy="1358692"/>
          </a:xfrm>
        </p:spPr>
        <p:txBody>
          <a:bodyPr anchor="b"/>
          <a:lstStyle>
            <a:lvl1pPr marL="0" indent="0">
              <a:buNone/>
              <a:defRPr sz="3958" b="1"/>
            </a:lvl1pPr>
            <a:lvl2pPr marL="753863" indent="0">
              <a:buNone/>
              <a:defRPr sz="3298" b="1"/>
            </a:lvl2pPr>
            <a:lvl3pPr marL="1507724" indent="0">
              <a:buNone/>
              <a:defRPr sz="2970" b="1"/>
            </a:lvl3pPr>
            <a:lvl4pPr marL="2261585" indent="0">
              <a:buNone/>
              <a:defRPr sz="2638" b="1"/>
            </a:lvl4pPr>
            <a:lvl5pPr marL="3015449" indent="0">
              <a:buNone/>
              <a:defRPr sz="2638" b="1"/>
            </a:lvl5pPr>
            <a:lvl6pPr marL="3769312" indent="0">
              <a:buNone/>
              <a:defRPr sz="2638" b="1"/>
            </a:lvl6pPr>
            <a:lvl7pPr marL="4523172" indent="0">
              <a:buNone/>
              <a:defRPr sz="2638" b="1"/>
            </a:lvl7pPr>
            <a:lvl8pPr marL="5277037" indent="0">
              <a:buNone/>
              <a:defRPr sz="2638" b="1"/>
            </a:lvl8pPr>
            <a:lvl9pPr marL="603089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9" y="4131057"/>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863" indent="0">
              <a:buNone/>
              <a:defRPr sz="3298" b="1"/>
            </a:lvl2pPr>
            <a:lvl3pPr marL="1507724" indent="0">
              <a:buNone/>
              <a:defRPr sz="2970" b="1"/>
            </a:lvl3pPr>
            <a:lvl4pPr marL="2261585" indent="0">
              <a:buNone/>
              <a:defRPr sz="2638" b="1"/>
            </a:lvl4pPr>
            <a:lvl5pPr marL="3015449" indent="0">
              <a:buNone/>
              <a:defRPr sz="2638" b="1"/>
            </a:lvl5pPr>
            <a:lvl6pPr marL="3769312" indent="0">
              <a:buNone/>
              <a:defRPr sz="2638" b="1"/>
            </a:lvl6pPr>
            <a:lvl7pPr marL="4523172" indent="0">
              <a:buNone/>
              <a:defRPr sz="2638" b="1"/>
            </a:lvl7pPr>
            <a:lvl8pPr marL="5277037" indent="0">
              <a:buNone/>
              <a:defRPr sz="2638" b="1"/>
            </a:lvl8pPr>
            <a:lvl9pPr marL="603089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7"/>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18528122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9878358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8674197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41"/>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863" indent="0">
              <a:buNone/>
              <a:defRPr sz="2310"/>
            </a:lvl2pPr>
            <a:lvl3pPr marL="1507724" indent="0">
              <a:buNone/>
              <a:defRPr sz="1979"/>
            </a:lvl3pPr>
            <a:lvl4pPr marL="2261585" indent="0">
              <a:buNone/>
              <a:defRPr sz="1651"/>
            </a:lvl4pPr>
            <a:lvl5pPr marL="3015449" indent="0">
              <a:buNone/>
              <a:defRPr sz="1651"/>
            </a:lvl5pPr>
            <a:lvl6pPr marL="3769312" indent="0">
              <a:buNone/>
              <a:defRPr sz="1651"/>
            </a:lvl6pPr>
            <a:lvl7pPr marL="4523172" indent="0">
              <a:buNone/>
              <a:defRPr sz="1651"/>
            </a:lvl7pPr>
            <a:lvl8pPr marL="5277037" indent="0">
              <a:buNone/>
              <a:defRPr sz="1651"/>
            </a:lvl8pPr>
            <a:lvl9pPr marL="603089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11258960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41"/>
            <a:ext cx="10177702" cy="8036969"/>
          </a:xfrm>
        </p:spPr>
        <p:txBody>
          <a:bodyPr/>
          <a:lstStyle>
            <a:lvl1pPr marL="0" indent="0">
              <a:buNone/>
              <a:defRPr sz="5277"/>
            </a:lvl1pPr>
            <a:lvl2pPr marL="753863" indent="0">
              <a:buNone/>
              <a:defRPr sz="4617"/>
            </a:lvl2pPr>
            <a:lvl3pPr marL="1507724" indent="0">
              <a:buNone/>
              <a:defRPr sz="3958"/>
            </a:lvl3pPr>
            <a:lvl4pPr marL="2261585" indent="0">
              <a:buNone/>
              <a:defRPr sz="3298"/>
            </a:lvl4pPr>
            <a:lvl5pPr marL="3015449" indent="0">
              <a:buNone/>
              <a:defRPr sz="3298"/>
            </a:lvl5pPr>
            <a:lvl6pPr marL="3769312" indent="0">
              <a:buNone/>
              <a:defRPr sz="3298"/>
            </a:lvl6pPr>
            <a:lvl7pPr marL="4523172" indent="0">
              <a:buNone/>
              <a:defRPr sz="3298"/>
            </a:lvl7pPr>
            <a:lvl8pPr marL="5277037" indent="0">
              <a:buNone/>
              <a:defRPr sz="3298"/>
            </a:lvl8pPr>
            <a:lvl9pPr marL="603089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863" indent="0">
              <a:buNone/>
              <a:defRPr sz="2310"/>
            </a:lvl2pPr>
            <a:lvl3pPr marL="1507724" indent="0">
              <a:buNone/>
              <a:defRPr sz="1979"/>
            </a:lvl3pPr>
            <a:lvl4pPr marL="2261585" indent="0">
              <a:buNone/>
              <a:defRPr sz="1651"/>
            </a:lvl4pPr>
            <a:lvl5pPr marL="3015449" indent="0">
              <a:buNone/>
              <a:defRPr sz="1651"/>
            </a:lvl5pPr>
            <a:lvl6pPr marL="3769312" indent="0">
              <a:buNone/>
              <a:defRPr sz="1651"/>
            </a:lvl6pPr>
            <a:lvl7pPr marL="4523172" indent="0">
              <a:buNone/>
              <a:defRPr sz="1651"/>
            </a:lvl7pPr>
            <a:lvl8pPr marL="5277037" indent="0">
              <a:buNone/>
              <a:defRPr sz="1651"/>
            </a:lvl8pPr>
            <a:lvl9pPr marL="603089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1614166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4162094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022457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044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63894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3472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695735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6"/>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6"/>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6"/>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82770838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150772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32" indent="-376932" algn="l" defTabSz="150772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794" indent="-376932" algn="l" defTabSz="150772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657" indent="-376932" algn="l" defTabSz="150772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519"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382"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242"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106"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3969"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7831"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724" rtl="0" eaLnBrk="1" latinLnBrk="0" hangingPunct="1">
        <a:defRPr sz="2970" kern="1200">
          <a:solidFill>
            <a:schemeClr val="tx1"/>
          </a:solidFill>
          <a:latin typeface="+mn-lt"/>
          <a:ea typeface="+mn-ea"/>
          <a:cs typeface="+mn-cs"/>
        </a:defRPr>
      </a:lvl1pPr>
      <a:lvl2pPr marL="753863" algn="l" defTabSz="1507724" rtl="0" eaLnBrk="1" latinLnBrk="0" hangingPunct="1">
        <a:defRPr sz="2970" kern="1200">
          <a:solidFill>
            <a:schemeClr val="tx1"/>
          </a:solidFill>
          <a:latin typeface="+mn-lt"/>
          <a:ea typeface="+mn-ea"/>
          <a:cs typeface="+mn-cs"/>
        </a:defRPr>
      </a:lvl2pPr>
      <a:lvl3pPr marL="1507724" algn="l" defTabSz="1507724" rtl="0" eaLnBrk="1" latinLnBrk="0" hangingPunct="1">
        <a:defRPr sz="2970" kern="1200">
          <a:solidFill>
            <a:schemeClr val="tx1"/>
          </a:solidFill>
          <a:latin typeface="+mn-lt"/>
          <a:ea typeface="+mn-ea"/>
          <a:cs typeface="+mn-cs"/>
        </a:defRPr>
      </a:lvl3pPr>
      <a:lvl4pPr marL="2261585" algn="l" defTabSz="1507724" rtl="0" eaLnBrk="1" latinLnBrk="0" hangingPunct="1">
        <a:defRPr sz="2970" kern="1200">
          <a:solidFill>
            <a:schemeClr val="tx1"/>
          </a:solidFill>
          <a:latin typeface="+mn-lt"/>
          <a:ea typeface="+mn-ea"/>
          <a:cs typeface="+mn-cs"/>
        </a:defRPr>
      </a:lvl4pPr>
      <a:lvl5pPr marL="3015449" algn="l" defTabSz="1507724" rtl="0" eaLnBrk="1" latinLnBrk="0" hangingPunct="1">
        <a:defRPr sz="2970" kern="1200">
          <a:solidFill>
            <a:schemeClr val="tx1"/>
          </a:solidFill>
          <a:latin typeface="+mn-lt"/>
          <a:ea typeface="+mn-ea"/>
          <a:cs typeface="+mn-cs"/>
        </a:defRPr>
      </a:lvl5pPr>
      <a:lvl6pPr marL="3769312" algn="l" defTabSz="1507724" rtl="0" eaLnBrk="1" latinLnBrk="0" hangingPunct="1">
        <a:defRPr sz="2970" kern="1200">
          <a:solidFill>
            <a:schemeClr val="tx1"/>
          </a:solidFill>
          <a:latin typeface="+mn-lt"/>
          <a:ea typeface="+mn-ea"/>
          <a:cs typeface="+mn-cs"/>
        </a:defRPr>
      </a:lvl6pPr>
      <a:lvl7pPr marL="4523172" algn="l" defTabSz="1507724" rtl="0" eaLnBrk="1" latinLnBrk="0" hangingPunct="1">
        <a:defRPr sz="2970" kern="1200">
          <a:solidFill>
            <a:schemeClr val="tx1"/>
          </a:solidFill>
          <a:latin typeface="+mn-lt"/>
          <a:ea typeface="+mn-ea"/>
          <a:cs typeface="+mn-cs"/>
        </a:defRPr>
      </a:lvl7pPr>
      <a:lvl8pPr marL="5277037" algn="l" defTabSz="1507724" rtl="0" eaLnBrk="1" latinLnBrk="0" hangingPunct="1">
        <a:defRPr sz="2970" kern="1200">
          <a:solidFill>
            <a:schemeClr val="tx1"/>
          </a:solidFill>
          <a:latin typeface="+mn-lt"/>
          <a:ea typeface="+mn-ea"/>
          <a:cs typeface="+mn-cs"/>
        </a:defRPr>
      </a:lvl8pPr>
      <a:lvl9pPr marL="6030898" algn="l" defTabSz="1507724" rtl="0" eaLnBrk="1" latinLnBrk="0" hangingPunct="1">
        <a:defRPr sz="29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6.xml"/><Relationship Id="rId1" Type="http://schemas.openxmlformats.org/officeDocument/2006/relationships/video" Target="https://www.youtube.com/embed/Fl3RPRvI5JE?si=jYp4Y0FoJYqlhVW-" TargetMode="Externa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917407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20000"/>
          </a:bodyPr>
          <a:lstStyle/>
          <a:p>
            <a:pPr marL="0" indent="0">
              <a:buNone/>
            </a:pPr>
            <a:r>
              <a:rPr lang="en-US" sz="6000" dirty="0" smtClean="0"/>
              <a:t>“Your friend tells you to try out for the football team even though you are nervous”</a:t>
            </a:r>
          </a:p>
          <a:p>
            <a:pPr marL="0" indent="0">
              <a:buNone/>
            </a:pPr>
            <a:endParaRPr lang="en-US" sz="6000" dirty="0"/>
          </a:p>
          <a:p>
            <a:pPr marL="0" indent="0">
              <a:buNone/>
            </a:pPr>
            <a:r>
              <a:rPr lang="en-US" sz="6000" dirty="0" smtClean="0"/>
              <a:t>In your books answer the following questions:</a:t>
            </a:r>
          </a:p>
          <a:p>
            <a:pPr marL="0" indent="0">
              <a:buNone/>
            </a:pPr>
            <a:endParaRPr lang="en-US" sz="6000" dirty="0"/>
          </a:p>
          <a:p>
            <a:pPr marL="1143000" indent="-1143000">
              <a:buAutoNum type="arabicPeriod"/>
            </a:pPr>
            <a:r>
              <a:rPr lang="en-US" sz="6000" dirty="0" smtClean="0"/>
              <a:t>Is this direct or indirect peer pressure?</a:t>
            </a:r>
          </a:p>
          <a:p>
            <a:pPr marL="1143000" indent="-1143000">
              <a:buAutoNum type="arabicPeriod"/>
            </a:pPr>
            <a:r>
              <a:rPr lang="en-US" sz="6000" dirty="0" smtClean="0"/>
              <a:t>Is this positive or negative peer pressure?</a:t>
            </a:r>
          </a:p>
          <a:p>
            <a:pPr marL="1143000" indent="-1143000">
              <a:buAutoNum type="arabicPeriod"/>
            </a:pPr>
            <a:r>
              <a:rPr lang="en-US" sz="6000" dirty="0" smtClean="0"/>
              <a:t>What would you do if you were in this scenario?</a:t>
            </a:r>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 of Peer Pressure - scenario</a:t>
            </a:r>
            <a:endParaRPr sz="4000" spc="45" dirty="0"/>
          </a:p>
        </p:txBody>
      </p:sp>
      <p:pic>
        <p:nvPicPr>
          <p:cNvPr id="3" name="Picture 2"/>
          <p:cNvPicPr>
            <a:picLocks noChangeAspect="1"/>
          </p:cNvPicPr>
          <p:nvPr/>
        </p:nvPicPr>
        <p:blipFill>
          <a:blip r:embed="rId4"/>
          <a:stretch>
            <a:fillRect/>
          </a:stretch>
        </p:blipFill>
        <p:spPr>
          <a:xfrm>
            <a:off x="12903846" y="2159394"/>
            <a:ext cx="6479739" cy="8364942"/>
          </a:xfrm>
          <a:prstGeom prst="rect">
            <a:avLst/>
          </a:prstGeom>
        </p:spPr>
      </p:pic>
    </p:spTree>
    <p:extLst>
      <p:ext uri="{BB962C8B-B14F-4D97-AF65-F5344CB8AC3E}">
        <p14:creationId xmlns:p14="http://schemas.microsoft.com/office/powerpoint/2010/main" val="1938046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dirty="0" smtClean="0"/>
              <a:t>“Your 3 answers to the scenario. Do you agree on how you would both react?”</a:t>
            </a:r>
            <a:endParaRPr lang="en-US" sz="5999" dirty="0"/>
          </a:p>
          <a:p>
            <a:pPr marL="0" indent="0">
              <a:buNone/>
            </a:pPr>
            <a:endParaRPr lang="en-US" sz="5999"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is peer pressure</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392816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85000" lnSpcReduction="20000"/>
          </a:bodyPr>
          <a:lstStyle/>
          <a:p>
            <a:pPr marL="0" indent="0">
              <a:buNone/>
            </a:pPr>
            <a:r>
              <a:rPr lang="en-US" sz="6000" dirty="0" smtClean="0"/>
              <a:t>“You are meeting your friend after school. You know they have lied to their parents about where they are going. You decide to do the same.”</a:t>
            </a:r>
          </a:p>
          <a:p>
            <a:pPr marL="0" indent="0">
              <a:buNone/>
            </a:pPr>
            <a:endParaRPr lang="en-US" sz="6000" dirty="0"/>
          </a:p>
          <a:p>
            <a:pPr marL="0" indent="0">
              <a:buNone/>
            </a:pPr>
            <a:r>
              <a:rPr lang="en-US" sz="6000" dirty="0" smtClean="0"/>
              <a:t>In your books answer the following questions:</a:t>
            </a:r>
          </a:p>
          <a:p>
            <a:pPr marL="0" indent="0">
              <a:buNone/>
            </a:pPr>
            <a:endParaRPr lang="en-US" sz="6000" dirty="0"/>
          </a:p>
          <a:p>
            <a:pPr marL="1143000" indent="-1143000">
              <a:buAutoNum type="arabicPeriod"/>
            </a:pPr>
            <a:r>
              <a:rPr lang="en-US" sz="6000" dirty="0" smtClean="0"/>
              <a:t>Is this direct or indirect peer pressure?</a:t>
            </a:r>
          </a:p>
          <a:p>
            <a:pPr marL="1143000" indent="-1143000">
              <a:buAutoNum type="arabicPeriod"/>
            </a:pPr>
            <a:r>
              <a:rPr lang="en-US" sz="6000" dirty="0" smtClean="0"/>
              <a:t>Is this positive or negative peer pressure?</a:t>
            </a:r>
          </a:p>
          <a:p>
            <a:pPr marL="1143000" indent="-1143000">
              <a:buAutoNum type="arabicPeriod"/>
            </a:pPr>
            <a:r>
              <a:rPr lang="en-US" sz="6000" dirty="0" smtClean="0"/>
              <a:t>What would you do if you were in this scenario?</a:t>
            </a:r>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 of Peer Pressure - scenario</a:t>
            </a:r>
            <a:endParaRPr sz="4000" spc="45" dirty="0"/>
          </a:p>
        </p:txBody>
      </p:sp>
      <p:pic>
        <p:nvPicPr>
          <p:cNvPr id="3" name="Picture 2"/>
          <p:cNvPicPr>
            <a:picLocks noChangeAspect="1"/>
          </p:cNvPicPr>
          <p:nvPr/>
        </p:nvPicPr>
        <p:blipFill>
          <a:blip r:embed="rId4"/>
          <a:stretch>
            <a:fillRect/>
          </a:stretch>
        </p:blipFill>
        <p:spPr>
          <a:xfrm>
            <a:off x="12903846" y="2159394"/>
            <a:ext cx="6479739" cy="8364942"/>
          </a:xfrm>
          <a:prstGeom prst="rect">
            <a:avLst/>
          </a:prstGeom>
        </p:spPr>
      </p:pic>
    </p:spTree>
    <p:extLst>
      <p:ext uri="{BB962C8B-B14F-4D97-AF65-F5344CB8AC3E}">
        <p14:creationId xmlns:p14="http://schemas.microsoft.com/office/powerpoint/2010/main" val="3271780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dirty="0" smtClean="0"/>
              <a:t>“Your 3 answers to the scenario. Do you agree on how you would both react?”</a:t>
            </a:r>
            <a:endParaRPr lang="en-US" sz="5999" dirty="0"/>
          </a:p>
          <a:p>
            <a:pPr marL="0" indent="0">
              <a:buNone/>
            </a:pPr>
            <a:endParaRPr lang="en-US" sz="5999"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is peer pressure</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101521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16896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is being described?</a:t>
            </a:r>
          </a:p>
          <a:p>
            <a:pPr marL="0" indent="0">
              <a:buNone/>
            </a:pPr>
            <a:endParaRPr lang="en-US" sz="6000" dirty="0"/>
          </a:p>
          <a:p>
            <a:pPr marL="0" indent="0">
              <a:buNone/>
            </a:pPr>
            <a:r>
              <a:rPr lang="en-US" sz="6000" dirty="0"/>
              <a:t>“being influenced by other people (peers) to act in a certain way”</a:t>
            </a:r>
            <a:endParaRPr lang="en-US" sz="6000" dirty="0" smtClean="0"/>
          </a:p>
          <a:p>
            <a:pPr marL="0" indent="0">
              <a:buNone/>
            </a:pPr>
            <a:endParaRPr lang="en-US" sz="6000" dirty="0" smtClean="0"/>
          </a:p>
          <a:p>
            <a:pPr marL="0" indent="0">
              <a:buNone/>
            </a:pPr>
            <a:r>
              <a:rPr lang="en-US" sz="6000" dirty="0" smtClean="0">
                <a:solidFill>
                  <a:srgbClr val="FF0000"/>
                </a:solidFill>
              </a:rPr>
              <a:t>Peer Pressure</a:t>
            </a:r>
            <a:endParaRPr lang="en-US" sz="6000" dirty="0">
              <a:solidFill>
                <a:srgbClr val="FF0000"/>
              </a:solidFill>
            </a:endParaRPr>
          </a:p>
        </p:txBody>
      </p:sp>
    </p:spTree>
    <p:extLst>
      <p:ext uri="{BB962C8B-B14F-4D97-AF65-F5344CB8AC3E}">
        <p14:creationId xmlns:p14="http://schemas.microsoft.com/office/powerpoint/2010/main" val="195229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10000"/>
          </a:bodyPr>
          <a:lstStyle/>
          <a:p>
            <a:pPr marL="0" indent="0">
              <a:buNone/>
            </a:pPr>
            <a:r>
              <a:rPr lang="en-US" sz="6000" dirty="0" smtClean="0"/>
              <a:t>What golden thread does this topic relate to?</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Secure your Future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Secure your Wellbeing</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Secure your Relationships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Secure your Voice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9403978" y="7310859"/>
            <a:ext cx="1986639" cy="1987656"/>
          </a:xfrm>
          <a:prstGeom prst="rect">
            <a:avLst/>
          </a:prstGeom>
        </p:spPr>
      </p:pic>
    </p:spTree>
    <p:extLst>
      <p:ext uri="{BB962C8B-B14F-4D97-AF65-F5344CB8AC3E}">
        <p14:creationId xmlns:p14="http://schemas.microsoft.com/office/powerpoint/2010/main" val="119893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7500" lnSpcReduction="20000"/>
          </a:bodyPr>
          <a:lstStyle/>
          <a:p>
            <a:pPr marL="0" indent="0">
              <a:buNone/>
            </a:pPr>
            <a:r>
              <a:rPr lang="en-US" sz="6000" dirty="0" smtClean="0"/>
              <a:t>What type of peer pressure is being described?</a:t>
            </a:r>
          </a:p>
          <a:p>
            <a:pPr marL="0" indent="0">
              <a:buNone/>
            </a:pPr>
            <a:endParaRPr lang="en-US" sz="6000" dirty="0"/>
          </a:p>
          <a:p>
            <a:pPr marL="0" indent="0">
              <a:buNone/>
            </a:pPr>
            <a:r>
              <a:rPr lang="en-US" sz="6000" dirty="0" smtClean="0"/>
              <a:t>“someone explicitly telling you to do something”</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Direct Peer Pressure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Indirect Peer Pressure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Positive Peer Pressure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Negative Peer Pressure</a:t>
            </a: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6549335" y="4430539"/>
            <a:ext cx="1986639" cy="1987656"/>
          </a:xfrm>
          <a:prstGeom prst="rect">
            <a:avLst/>
          </a:prstGeom>
        </p:spPr>
      </p:pic>
    </p:spTree>
    <p:extLst>
      <p:ext uri="{BB962C8B-B14F-4D97-AF65-F5344CB8AC3E}">
        <p14:creationId xmlns:p14="http://schemas.microsoft.com/office/powerpoint/2010/main" val="190422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7500" lnSpcReduction="20000"/>
          </a:bodyPr>
          <a:lstStyle/>
          <a:p>
            <a:pPr marL="0" indent="0">
              <a:buNone/>
            </a:pPr>
            <a:r>
              <a:rPr lang="en-US" sz="6000" dirty="0" smtClean="0"/>
              <a:t>What type of peer pressure is being described?</a:t>
            </a:r>
          </a:p>
          <a:p>
            <a:pPr marL="0" indent="0">
              <a:buNone/>
            </a:pPr>
            <a:endParaRPr lang="en-US" sz="6000" dirty="0"/>
          </a:p>
          <a:p>
            <a:pPr marL="0" indent="0">
              <a:buNone/>
            </a:pPr>
            <a:r>
              <a:rPr lang="en-US" sz="6000" dirty="0" smtClean="0"/>
              <a:t>“encouraging risky </a:t>
            </a:r>
            <a:r>
              <a:rPr lang="en-US" sz="6000" dirty="0" err="1" smtClean="0"/>
              <a:t>behaviour</a:t>
            </a:r>
            <a:r>
              <a:rPr lang="en-US" sz="6000" dirty="0" smtClean="0"/>
              <a: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Direct Peer Pressure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Indirect Peer Pressure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Positive Peer Pressure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Negative Peer Pressure</a:t>
            </a: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7243738" y="8975571"/>
            <a:ext cx="1986639" cy="1987656"/>
          </a:xfrm>
          <a:prstGeom prst="rect">
            <a:avLst/>
          </a:prstGeom>
        </p:spPr>
      </p:pic>
    </p:spTree>
    <p:extLst>
      <p:ext uri="{BB962C8B-B14F-4D97-AF65-F5344CB8AC3E}">
        <p14:creationId xmlns:p14="http://schemas.microsoft.com/office/powerpoint/2010/main" val="189657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7500" lnSpcReduction="20000"/>
          </a:bodyPr>
          <a:lstStyle/>
          <a:p>
            <a:pPr marL="0" indent="0">
              <a:buNone/>
            </a:pPr>
            <a:r>
              <a:rPr lang="en-US" sz="6000" dirty="0" smtClean="0"/>
              <a:t>What type of peer pressure is being described?</a:t>
            </a:r>
          </a:p>
          <a:p>
            <a:pPr marL="0" indent="0">
              <a:buNone/>
            </a:pPr>
            <a:endParaRPr lang="en-US" sz="6000" dirty="0"/>
          </a:p>
          <a:p>
            <a:pPr marL="0" indent="0">
              <a:buNone/>
            </a:pPr>
            <a:r>
              <a:rPr lang="en-US" sz="6000" dirty="0" smtClean="0"/>
              <a:t>“a subtle way of being influenced”</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Direct Peer Pressure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Indirect Peer Pressure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Positive Peer Pressure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Negative Peer Pressure</a:t>
            </a: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7099722" y="5968624"/>
            <a:ext cx="1986639" cy="1987656"/>
          </a:xfrm>
          <a:prstGeom prst="rect">
            <a:avLst/>
          </a:prstGeom>
        </p:spPr>
      </p:pic>
    </p:spTree>
    <p:extLst>
      <p:ext uri="{BB962C8B-B14F-4D97-AF65-F5344CB8AC3E}">
        <p14:creationId xmlns:p14="http://schemas.microsoft.com/office/powerpoint/2010/main" val="67585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Write the date: </a:t>
              </a:r>
              <a:fld id="{E9B3C7B6-A1A6-4450-882E-8E81154708EB}" type="datetime4">
                <a:rPr kumimoji="0" lang="en-GB" sz="4617" b="1"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pPr marL="0" marR="0" lvl="0" indent="0" algn="l" defTabSz="1507864" rtl="0" eaLnBrk="1" fontAlgn="auto" latinLnBrk="0" hangingPunct="1">
                  <a:lnSpc>
                    <a:spcPct val="100000"/>
                  </a:lnSpc>
                  <a:spcBef>
                    <a:spcPts val="0"/>
                  </a:spcBef>
                  <a:spcAft>
                    <a:spcPts val="0"/>
                  </a:spcAft>
                  <a:buClrTx/>
                  <a:buSzTx/>
                  <a:buFontTx/>
                  <a:buNone/>
                  <a:tabLst/>
                  <a:defRPr/>
                </a:pPr>
                <a:t>14 April 2025</a:t>
              </a:fld>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5800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Write the title: </a:t>
              </a:r>
              <a:r>
                <a:rPr lang="en-US" sz="4617" b="1" kern="0" noProof="0" dirty="0" smtClean="0">
                  <a:solidFill>
                    <a:prstClr val="black"/>
                  </a:solidFill>
                  <a:latin typeface="Franklin Gothic Book" panose="020B0503020102020204" pitchFamily="34" charset="0"/>
                </a:rPr>
                <a:t>What is peer pressure?</a:t>
              </a:r>
              <a:endParaRPr kumimoji="0" lang="en-US" sz="4617"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grpSp>
        <p:nvGrpSpPr>
          <p:cNvPr id="27" name="Group 26"/>
          <p:cNvGrpSpPr/>
          <p:nvPr/>
        </p:nvGrpSpPr>
        <p:grpSpPr>
          <a:xfrm>
            <a:off x="0" y="3332129"/>
            <a:ext cx="20104100" cy="1731445"/>
            <a:chOff x="0" y="2892959"/>
            <a:chExt cx="12192000" cy="741107"/>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29" name="TextBox 28"/>
            <p:cNvSpPr txBox="1"/>
            <p:nvPr/>
          </p:nvSpPr>
          <p:spPr>
            <a:xfrm>
              <a:off x="652956" y="2986304"/>
              <a:ext cx="8248524" cy="647762"/>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Underline </a:t>
              </a:r>
              <a:r>
                <a:rPr kumimoji="0" lang="en-US" sz="4617" b="1" i="0" u="none" strike="noStrike" kern="0" cap="none" spc="0" normalizeH="0" baseline="0" noProof="0" dirty="0" smtClean="0">
                  <a:ln>
                    <a:noFill/>
                  </a:ln>
                  <a:solidFill>
                    <a:prstClr val="black"/>
                  </a:solidFill>
                  <a:effectLst/>
                  <a:uLnTx/>
                  <a:uFillTx/>
                  <a:latin typeface="Franklin Gothic Book" panose="020B0503020102020204" pitchFamily="34" charset="0"/>
                  <a:ea typeface="+mn-ea"/>
                  <a:cs typeface="+mn-cs"/>
                </a:rPr>
                <a:t>both</a:t>
              </a:r>
              <a:r>
                <a:rPr kumimoji="0" lang="en-US" sz="4617" b="1" i="0" u="none" strike="noStrike" kern="0" cap="none" spc="0" normalizeH="0" noProof="0" dirty="0" smtClean="0">
                  <a:ln>
                    <a:noFill/>
                  </a:ln>
                  <a:solidFill>
                    <a:prstClr val="black"/>
                  </a:solidFill>
                  <a:effectLst/>
                  <a:uLnTx/>
                  <a:uFillTx/>
                  <a:latin typeface="Franklin Gothic Book" panose="020B0503020102020204" pitchFamily="34" charset="0"/>
                  <a:ea typeface="+mn-ea"/>
                  <a:cs typeface="+mn-cs"/>
                </a:rPr>
                <a:t> using your ruler in your learning wallet. </a:t>
              </a:r>
              <a:r>
                <a:rPr kumimoji="0" lang="en-US" sz="4617" b="1" i="0" u="none" strike="noStrike" kern="0" cap="none" spc="0" normalizeH="0" noProof="0" dirty="0" err="1" smtClean="0">
                  <a:ln>
                    <a:noFill/>
                  </a:ln>
                  <a:solidFill>
                    <a:prstClr val="black"/>
                  </a:solidFill>
                  <a:effectLst/>
                  <a:uLnTx/>
                  <a:uFillTx/>
                  <a:latin typeface="Franklin Gothic Book" panose="020B0503020102020204" pitchFamily="34" charset="0"/>
                  <a:ea typeface="+mn-ea"/>
                  <a:cs typeface="+mn-cs"/>
                </a:rPr>
                <a:t>Tak</a:t>
              </a:r>
              <a:r>
                <a:rPr lang="en-US" sz="4617" b="1" kern="0" dirty="0" smtClean="0">
                  <a:solidFill>
                    <a:prstClr val="black"/>
                  </a:solidFill>
                  <a:latin typeface="Franklin Gothic Book" panose="020B0503020102020204" pitchFamily="34" charset="0"/>
                </a:rPr>
                <a:t>e out your </a:t>
              </a:r>
              <a:r>
                <a:rPr lang="en-US" sz="4617" b="1" kern="0" dirty="0" err="1" smtClean="0">
                  <a:solidFill>
                    <a:prstClr val="black"/>
                  </a:solidFill>
                  <a:latin typeface="Franklin Gothic Book" panose="020B0503020102020204" pitchFamily="34" charset="0"/>
                </a:rPr>
                <a:t>oracy</a:t>
              </a:r>
              <a:r>
                <a:rPr lang="en-US" sz="4617" b="1" kern="0" dirty="0" smtClean="0">
                  <a:solidFill>
                    <a:prstClr val="black"/>
                  </a:solidFill>
                  <a:latin typeface="Franklin Gothic Book" panose="020B0503020102020204" pitchFamily="34" charset="0"/>
                </a:rPr>
                <a:t> </a:t>
              </a:r>
              <a:r>
                <a:rPr lang="en-US" sz="4617" b="1" kern="0" dirty="0" err="1" smtClean="0">
                  <a:solidFill>
                    <a:prstClr val="black"/>
                  </a:solidFill>
                  <a:latin typeface="Franklin Gothic Book" panose="020B0503020102020204" pitchFamily="34" charset="0"/>
                </a:rPr>
                <a:t>helpsheet</a:t>
              </a:r>
              <a:r>
                <a:rPr lang="en-US" sz="4617" b="1" kern="0" dirty="0" smtClean="0">
                  <a:solidFill>
                    <a:prstClr val="black"/>
                  </a:solidFill>
                  <a:latin typeface="Franklin Gothic Book" panose="020B0503020102020204" pitchFamily="34" charset="0"/>
                </a:rPr>
                <a:t> too.</a:t>
              </a:r>
              <a:endPar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7048083"/>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Complete the following </a:t>
            </a:r>
            <a:r>
              <a:rPr kumimoji="0" lang="en-US" sz="4400" b="1" i="0" u="none" strike="noStrike" kern="1200" cap="none" spc="0" normalizeH="0" baseline="0" noProof="0" dirty="0" smtClean="0">
                <a:ln>
                  <a:noFill/>
                </a:ln>
                <a:solidFill>
                  <a:prstClr val="black"/>
                </a:solidFill>
                <a:effectLst/>
                <a:uLnTx/>
                <a:uFillTx/>
                <a:latin typeface="Franklin Gothic Book" panose="020B0503020102020204" pitchFamily="34" charset="0"/>
                <a:ea typeface="+mn-ea"/>
                <a:cs typeface="+mn-cs"/>
              </a:rPr>
              <a:t>questions:</a:t>
            </a: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lvl="0" indent="-753923" defTabSz="1507864">
              <a:buFont typeface="+mj-lt"/>
              <a:buAutoNum type="arabicPeriod"/>
              <a:defRPr/>
            </a:pPr>
            <a:r>
              <a:rPr lang="en-US" sz="4400" b="1" dirty="0" smtClean="0">
                <a:solidFill>
                  <a:prstClr val="black"/>
                </a:solidFill>
                <a:latin typeface="Franklin Gothic Book" panose="020B0503020102020204" pitchFamily="34" charset="0"/>
              </a:rPr>
              <a:t>What is being described: “</a:t>
            </a:r>
            <a:r>
              <a:rPr lang="en-US" sz="4400" dirty="0"/>
              <a:t>a close relationship between 2 or more people who care about and support each </a:t>
            </a:r>
            <a:r>
              <a:rPr lang="en-US" sz="4400" dirty="0" smtClean="0"/>
              <a:t>other”</a:t>
            </a:r>
          </a:p>
          <a:p>
            <a:pPr marL="753923" lvl="0" indent="-753923" defTabSz="1507864">
              <a:buFont typeface="+mj-lt"/>
              <a:buAutoNum type="arabicPeriod"/>
              <a:defRPr/>
            </a:pPr>
            <a:endParaRPr lang="en-US" sz="4400"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4400" b="1" dirty="0" smtClean="0">
                <a:solidFill>
                  <a:prstClr val="black"/>
                </a:solidFill>
                <a:latin typeface="Franklin Gothic Book" panose="020B0503020102020204" pitchFamily="34" charset="0"/>
              </a:rPr>
              <a:t>True or False – “</a:t>
            </a:r>
            <a:r>
              <a:rPr lang="en-US" sz="4400" dirty="0" smtClean="0">
                <a:solidFill>
                  <a:prstClr val="black"/>
                </a:solidFill>
                <a:latin typeface="Franklin Gothic Book" panose="020B0503020102020204" pitchFamily="34" charset="0"/>
              </a:rPr>
              <a:t>The Prime Minister decides all laws”</a:t>
            </a:r>
            <a:endParaRPr lang="en-US" sz="4400" b="1" dirty="0" smtClean="0">
              <a:solidFill>
                <a:prstClr val="black"/>
              </a:solidFill>
              <a:latin typeface="Franklin Gothic Book" panose="020B0503020102020204" pitchFamily="34" charset="0"/>
            </a:endParaRPr>
          </a:p>
          <a:p>
            <a:pPr marL="753923" indent="-753923" defTabSz="1507864">
              <a:buFont typeface="+mj-lt"/>
              <a:buAutoNum type="arabicPeriod"/>
              <a:defRPr/>
            </a:pPr>
            <a:endParaRPr lang="en-US" sz="4400"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4400" b="1" dirty="0" smtClean="0">
                <a:solidFill>
                  <a:prstClr val="black"/>
                </a:solidFill>
                <a:latin typeface="Franklin Gothic Book" panose="020B0503020102020204" pitchFamily="34" charset="0"/>
              </a:rPr>
              <a:t>What political party won 412 seats in the last General Election?</a:t>
            </a:r>
            <a:endParaRPr lang="en-US" sz="4400" b="1" dirty="0">
              <a:solidFill>
                <a:prstClr val="black"/>
              </a:solidFill>
              <a:latin typeface="Franklin Gothic Book" panose="020B0503020102020204" pitchFamily="34" charset="0"/>
            </a:endParaRPr>
          </a:p>
          <a:p>
            <a:pPr marR="0" lvl="0" algn="l" defTabSz="1507864" rtl="0" eaLnBrk="1" fontAlgn="auto" latinLnBrk="0" hangingPunct="1">
              <a:lnSpc>
                <a:spcPct val="100000"/>
              </a:lnSpc>
              <a:spcBef>
                <a:spcPts val="0"/>
              </a:spcBef>
              <a:spcAft>
                <a:spcPts val="0"/>
              </a:spcAft>
              <a:buClrTx/>
              <a:buSzTx/>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92417" y="1907166"/>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GB" sz="2970" b="0" i="0" u="none" strike="noStrike" kern="1200" cap="none" spc="0" normalizeH="0" baseline="0" noProof="0">
              <a:ln>
                <a:noFill/>
              </a:ln>
              <a:solidFill>
                <a:prstClr val="black"/>
              </a:solidFill>
              <a:effectLst/>
              <a:uLnTx/>
              <a:uFillTx/>
              <a:latin typeface="Comic Sans MS"/>
              <a:ea typeface="+mn-ea"/>
              <a:cs typeface="+mn-c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
        <p:nvSpPr>
          <p:cNvPr id="34" name="Rectangle 33"/>
          <p:cNvSpPr/>
          <p:nvPr/>
        </p:nvSpPr>
        <p:spPr>
          <a:xfrm>
            <a:off x="1133762" y="6285584"/>
            <a:ext cx="17214718" cy="16661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600" b="1" kern="0" dirty="0" smtClean="0">
                <a:solidFill>
                  <a:prstClr val="white"/>
                </a:solidFill>
                <a:latin typeface="Calibri" panose="020F0502020204030204"/>
              </a:rPr>
              <a:t>Friendship</a:t>
            </a:r>
            <a:endParaRPr lang="en-GB" sz="3600" b="1" kern="0" dirty="0">
              <a:solidFill>
                <a:prstClr val="white"/>
              </a:solidFill>
              <a:latin typeface="Calibri" panose="020F0502020204030204"/>
            </a:endParaRPr>
          </a:p>
        </p:txBody>
      </p:sp>
      <p:sp>
        <p:nvSpPr>
          <p:cNvPr id="35" name="Rectangle 34"/>
          <p:cNvSpPr/>
          <p:nvPr/>
        </p:nvSpPr>
        <p:spPr>
          <a:xfrm>
            <a:off x="1153121" y="8176718"/>
            <a:ext cx="17214718" cy="104226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False</a:t>
            </a:r>
            <a:endParaRPr lang="en-GB" sz="3200" b="1" kern="0" dirty="0">
              <a:solidFill>
                <a:prstClr val="white"/>
              </a:solidFill>
              <a:latin typeface="Calibri" panose="020F0502020204030204"/>
            </a:endParaRPr>
          </a:p>
        </p:txBody>
      </p:sp>
      <p:sp>
        <p:nvSpPr>
          <p:cNvPr id="36" name="Rectangle 35"/>
          <p:cNvSpPr/>
          <p:nvPr/>
        </p:nvSpPr>
        <p:spPr>
          <a:xfrm>
            <a:off x="1143520" y="9529173"/>
            <a:ext cx="17214718" cy="118468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GB" sz="3200" b="1" kern="0" dirty="0" smtClean="0">
                <a:solidFill>
                  <a:prstClr val="white"/>
                </a:solidFill>
              </a:rPr>
              <a:t>Labour</a:t>
            </a:r>
            <a:endParaRPr lang="en-GB" sz="3200" b="1" kern="0" dirty="0">
              <a:solidFill>
                <a:prstClr val="white"/>
              </a:solidFill>
            </a:endParaRPr>
          </a:p>
          <a:p>
            <a:pPr defTabSz="914411">
              <a:defRPr/>
            </a:pPr>
            <a:endParaRPr lang="en-GB" sz="3200" b="1" kern="0" dirty="0">
              <a:solidFill>
                <a:prstClr val="white"/>
              </a:solidFill>
              <a:latin typeface="Calibri" panose="020F0502020204030204"/>
            </a:endParaRPr>
          </a:p>
        </p:txBody>
      </p:sp>
    </p:spTree>
    <p:extLst>
      <p:ext uri="{BB962C8B-B14F-4D97-AF65-F5344CB8AC3E}">
        <p14:creationId xmlns:p14="http://schemas.microsoft.com/office/powerpoint/2010/main" val="55234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10000"/>
          </a:bodyPr>
          <a:lstStyle/>
          <a:p>
            <a:pPr marL="0" indent="0">
              <a:buNone/>
            </a:pPr>
            <a:r>
              <a:rPr lang="en-US" sz="6000" dirty="0" smtClean="0"/>
              <a:t>Which statement below is not a reason why friendship matter</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Emotional Support</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Encourages Personal Development</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Helps handle challenges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Makes you be more like them</a:t>
            </a: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10481045" y="8960006"/>
            <a:ext cx="1986639" cy="1987656"/>
          </a:xfrm>
          <a:prstGeom prst="rect">
            <a:avLst/>
          </a:prstGeom>
        </p:spPr>
      </p:pic>
    </p:spTree>
    <p:extLst>
      <p:ext uri="{BB962C8B-B14F-4D97-AF65-F5344CB8AC3E}">
        <p14:creationId xmlns:p14="http://schemas.microsoft.com/office/powerpoint/2010/main" val="34432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a:bodyPr>
          <a:lstStyle/>
          <a:p>
            <a:pPr marL="0" indent="0">
              <a:buNone/>
            </a:pPr>
            <a:r>
              <a:rPr lang="en-US" sz="6596" dirty="0" smtClean="0"/>
              <a:t>You have 1 minute to answer the following question in your book:</a:t>
            </a:r>
          </a:p>
          <a:p>
            <a:pPr marL="0" indent="0">
              <a:buNone/>
            </a:pPr>
            <a:endParaRPr lang="en-US" sz="6596" dirty="0"/>
          </a:p>
          <a:p>
            <a:pPr marL="0" indent="0">
              <a:buNone/>
            </a:pPr>
            <a:r>
              <a:rPr lang="en-US" sz="6596" dirty="0" smtClean="0"/>
              <a:t>“Is peer pressure normally positive or negative?”</a:t>
            </a: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80"/>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Peer Pressure</a:t>
            </a:r>
            <a:endParaRPr sz="4000" spc="45" dirty="0"/>
          </a:p>
        </p:txBody>
      </p:sp>
      <p:pic>
        <p:nvPicPr>
          <p:cNvPr id="2" name="Picture 1"/>
          <p:cNvPicPr>
            <a:picLocks noChangeAspect="1"/>
          </p:cNvPicPr>
          <p:nvPr/>
        </p:nvPicPr>
        <p:blipFill>
          <a:blip r:embed="rId4"/>
          <a:stretch>
            <a:fillRect/>
          </a:stretch>
        </p:blipFill>
        <p:spPr>
          <a:xfrm>
            <a:off x="11858841" y="1992155"/>
            <a:ext cx="6369476" cy="8990380"/>
          </a:xfrm>
          <a:prstGeom prst="rect">
            <a:avLst/>
          </a:prstGeom>
        </p:spPr>
      </p:pic>
    </p:spTree>
    <p:extLst>
      <p:ext uri="{BB962C8B-B14F-4D97-AF65-F5344CB8AC3E}">
        <p14:creationId xmlns:p14="http://schemas.microsoft.com/office/powerpoint/2010/main" val="2318295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6596" dirty="0"/>
              <a:t>Take out your </a:t>
            </a:r>
            <a:r>
              <a:rPr lang="en-US" sz="6596" dirty="0" err="1"/>
              <a:t>oracy</a:t>
            </a:r>
            <a:r>
              <a:rPr lang="en-US" sz="6596" dirty="0"/>
              <a:t> </a:t>
            </a:r>
            <a:r>
              <a:rPr lang="en-US" sz="6596" dirty="0" err="1"/>
              <a:t>helpsheet</a:t>
            </a:r>
            <a:r>
              <a:rPr lang="en-US" sz="6596" dirty="0"/>
              <a:t> from your learning wallet.</a:t>
            </a:r>
          </a:p>
          <a:p>
            <a:pPr marL="0" indent="0">
              <a:buNone/>
            </a:pPr>
            <a:endParaRPr lang="en-US" sz="6596" dirty="0"/>
          </a:p>
          <a:p>
            <a:pPr marL="0" indent="0">
              <a:buNone/>
            </a:pPr>
            <a:r>
              <a:rPr lang="en-US" sz="6596" dirty="0"/>
              <a:t>You have 1 minute to </a:t>
            </a:r>
            <a:r>
              <a:rPr lang="en-US" sz="6596" dirty="0" smtClean="0"/>
              <a:t>discuss the following question with the person next to you:</a:t>
            </a:r>
            <a:endParaRPr lang="en-US" sz="6596" dirty="0"/>
          </a:p>
          <a:p>
            <a:pPr marL="0" indent="0">
              <a:buNone/>
            </a:pPr>
            <a:endParaRPr lang="en-US" sz="6596" dirty="0"/>
          </a:p>
          <a:p>
            <a:pPr marL="0" indent="0">
              <a:buNone/>
            </a:pPr>
            <a:r>
              <a:rPr lang="en-US" sz="5999" smtClean="0"/>
              <a:t>“</a:t>
            </a:r>
            <a:r>
              <a:rPr lang="en-US" sz="6000"/>
              <a:t>Is peer pressure normally positive or negative</a:t>
            </a:r>
            <a:r>
              <a:rPr lang="en-US" sz="6000" smtClean="0"/>
              <a:t>?”</a:t>
            </a:r>
          </a:p>
          <a:p>
            <a:pPr marL="0" indent="0">
              <a:buNone/>
            </a:pPr>
            <a:endParaRPr lang="en-US" sz="5999" dirty="0"/>
          </a:p>
          <a:p>
            <a:pPr marL="0" indent="0">
              <a:buNone/>
            </a:pPr>
            <a:r>
              <a:rPr lang="en-US" sz="5999" dirty="0" smtClean="0"/>
              <a:t>Be ready to share your discussion with the class.</a:t>
            </a: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80"/>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Peer Pressure</a:t>
            </a:r>
            <a:endParaRPr sz="4000" spc="45" dirty="0"/>
          </a:p>
        </p:txBody>
      </p:sp>
      <p:pic>
        <p:nvPicPr>
          <p:cNvPr id="2" name="Picture 1"/>
          <p:cNvPicPr>
            <a:picLocks noChangeAspect="1"/>
          </p:cNvPicPr>
          <p:nvPr/>
        </p:nvPicPr>
        <p:blipFill>
          <a:blip r:embed="rId4"/>
          <a:stretch>
            <a:fillRect/>
          </a:stretch>
        </p:blipFill>
        <p:spPr>
          <a:xfrm>
            <a:off x="11858841" y="1992155"/>
            <a:ext cx="6369476" cy="8990380"/>
          </a:xfrm>
          <a:prstGeom prst="rect">
            <a:avLst/>
          </a:prstGeom>
        </p:spPr>
      </p:pic>
    </p:spTree>
    <p:extLst>
      <p:ext uri="{BB962C8B-B14F-4D97-AF65-F5344CB8AC3E}">
        <p14:creationId xmlns:p14="http://schemas.microsoft.com/office/powerpoint/2010/main" val="3529970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10000"/>
          </a:bodyPr>
          <a:lstStyle/>
          <a:p>
            <a:pPr marL="0" indent="0">
              <a:buNone/>
            </a:pPr>
            <a:r>
              <a:rPr lang="en-US" sz="6000" dirty="0" smtClean="0"/>
              <a:t>When peer pressure is referred to it is normally in a negative context.</a:t>
            </a:r>
          </a:p>
          <a:p>
            <a:pPr marL="0" indent="0">
              <a:buNone/>
            </a:pPr>
            <a:endParaRPr lang="en-US" sz="6000" dirty="0"/>
          </a:p>
          <a:p>
            <a:pPr marL="0" indent="0">
              <a:buNone/>
            </a:pPr>
            <a:r>
              <a:rPr lang="en-US" sz="6000" dirty="0" smtClean="0"/>
              <a:t>This means that a person has been influenced directly or indirectly to do something or behave in a way that is not normally like them.</a:t>
            </a:r>
          </a:p>
          <a:p>
            <a:pPr marL="0" indent="0">
              <a:buNone/>
            </a:pPr>
            <a:endParaRPr lang="en-US" sz="6000" dirty="0"/>
          </a:p>
          <a:p>
            <a:pPr marL="0" indent="0">
              <a:buNone/>
            </a:pPr>
            <a:r>
              <a:rPr lang="en-US" sz="6000" dirty="0" smtClean="0"/>
              <a:t>This is the type of peer pressure that should be avoided. However it is easier said than done.</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Negative Peer Pressure</a:t>
            </a:r>
            <a:endParaRPr sz="4000" spc="45" dirty="0"/>
          </a:p>
        </p:txBody>
      </p:sp>
      <p:pic>
        <p:nvPicPr>
          <p:cNvPr id="3" name="Picture 2"/>
          <p:cNvPicPr>
            <a:picLocks noChangeAspect="1"/>
          </p:cNvPicPr>
          <p:nvPr/>
        </p:nvPicPr>
        <p:blipFill>
          <a:blip r:embed="rId4"/>
          <a:stretch>
            <a:fillRect/>
          </a:stretch>
        </p:blipFill>
        <p:spPr>
          <a:xfrm>
            <a:off x="12903846" y="2159394"/>
            <a:ext cx="6479739" cy="8364942"/>
          </a:xfrm>
          <a:prstGeom prst="rect">
            <a:avLst/>
          </a:prstGeom>
        </p:spPr>
      </p:pic>
    </p:spTree>
    <p:extLst>
      <p:ext uri="{BB962C8B-B14F-4D97-AF65-F5344CB8AC3E}">
        <p14:creationId xmlns:p14="http://schemas.microsoft.com/office/powerpoint/2010/main" val="2461134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a:bodyPr>
          <a:lstStyle/>
          <a:p>
            <a:pPr marL="0" indent="0">
              <a:buNone/>
            </a:pPr>
            <a:r>
              <a:rPr lang="en-US" sz="6000" dirty="0" smtClean="0"/>
              <a:t>To avoid negative peer pressure there are 3 things that should be considered before acting on the influences of others:</a:t>
            </a:r>
          </a:p>
          <a:p>
            <a:pPr marL="0" indent="0">
              <a:buNone/>
            </a:pPr>
            <a:endParaRPr lang="en-US" sz="6000" dirty="0"/>
          </a:p>
          <a:p>
            <a:pPr marL="0" indent="0">
              <a:buNone/>
            </a:pPr>
            <a:r>
              <a:rPr lang="en-US" sz="6000" b="1" dirty="0" smtClean="0"/>
              <a:t>1. Problem</a:t>
            </a:r>
            <a:r>
              <a:rPr lang="en-US" sz="6000" dirty="0" smtClean="0"/>
              <a:t> – what does your friend want you to do? Is it a good or a bad thing? Is kind or mean? Is healthy or unhealthy? Is it legal or illegal? Is it something you would do in front of parents/</a:t>
            </a:r>
            <a:r>
              <a:rPr lang="en-US" sz="6000" dirty="0" err="1" smtClean="0"/>
              <a:t>carers</a:t>
            </a:r>
            <a:r>
              <a:rPr lang="en-US" sz="6000" dirty="0" smtClean="0"/>
              <a:t>?</a:t>
            </a:r>
            <a:endParaRPr lang="en-US" sz="5999"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Negative Peer Pressure</a:t>
            </a:r>
            <a:endParaRPr sz="4000" spc="45" dirty="0"/>
          </a:p>
        </p:txBody>
      </p:sp>
      <p:pic>
        <p:nvPicPr>
          <p:cNvPr id="3" name="Picture 2"/>
          <p:cNvPicPr>
            <a:picLocks noChangeAspect="1"/>
          </p:cNvPicPr>
          <p:nvPr/>
        </p:nvPicPr>
        <p:blipFill>
          <a:blip r:embed="rId4"/>
          <a:stretch>
            <a:fillRect/>
          </a:stretch>
        </p:blipFill>
        <p:spPr>
          <a:xfrm>
            <a:off x="12903846" y="2159394"/>
            <a:ext cx="6479739" cy="8364942"/>
          </a:xfrm>
          <a:prstGeom prst="rect">
            <a:avLst/>
          </a:prstGeom>
        </p:spPr>
      </p:pic>
    </p:spTree>
    <p:extLst>
      <p:ext uri="{BB962C8B-B14F-4D97-AF65-F5344CB8AC3E}">
        <p14:creationId xmlns:p14="http://schemas.microsoft.com/office/powerpoint/2010/main" val="3062302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20000"/>
          </a:bodyPr>
          <a:lstStyle/>
          <a:p>
            <a:pPr marL="0" indent="0">
              <a:buNone/>
            </a:pPr>
            <a:r>
              <a:rPr lang="en-US" sz="6000" dirty="0" smtClean="0"/>
              <a:t>To avoid negative peer pressure there are 3 things that should be considered before acting on the influences of others:</a:t>
            </a:r>
          </a:p>
          <a:p>
            <a:pPr marL="0" indent="0">
              <a:buNone/>
            </a:pPr>
            <a:endParaRPr lang="en-US" sz="6000" dirty="0"/>
          </a:p>
          <a:p>
            <a:pPr marL="0" indent="0">
              <a:buNone/>
            </a:pPr>
            <a:r>
              <a:rPr lang="en-US" sz="6000" b="1" dirty="0" smtClean="0"/>
              <a:t>2. Consequences</a:t>
            </a:r>
            <a:r>
              <a:rPr lang="en-US" sz="6000" dirty="0" smtClean="0"/>
              <a:t> – What will happen if you do what your friend has asked? Is there anything positive that can happen? Will it help someone? Is there anything negative that can happen? Could you or others be hurt? Could you or others get into trouble?</a:t>
            </a:r>
            <a:endParaRPr lang="en-US" sz="5999"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Negative Peer Pressure</a:t>
            </a:r>
            <a:endParaRPr sz="4000" spc="45" dirty="0"/>
          </a:p>
        </p:txBody>
      </p:sp>
      <p:pic>
        <p:nvPicPr>
          <p:cNvPr id="3" name="Picture 2"/>
          <p:cNvPicPr>
            <a:picLocks noChangeAspect="1"/>
          </p:cNvPicPr>
          <p:nvPr/>
        </p:nvPicPr>
        <p:blipFill>
          <a:blip r:embed="rId4"/>
          <a:stretch>
            <a:fillRect/>
          </a:stretch>
        </p:blipFill>
        <p:spPr>
          <a:xfrm>
            <a:off x="12903846" y="2159394"/>
            <a:ext cx="6479739" cy="8364942"/>
          </a:xfrm>
          <a:prstGeom prst="rect">
            <a:avLst/>
          </a:prstGeom>
        </p:spPr>
      </p:pic>
    </p:spTree>
    <p:extLst>
      <p:ext uri="{BB962C8B-B14F-4D97-AF65-F5344CB8AC3E}">
        <p14:creationId xmlns:p14="http://schemas.microsoft.com/office/powerpoint/2010/main" val="3732150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lnSpcReduction="10000"/>
          </a:bodyPr>
          <a:lstStyle/>
          <a:p>
            <a:pPr marL="0" indent="0">
              <a:buNone/>
            </a:pPr>
            <a:r>
              <a:rPr lang="en-US" sz="6000" dirty="0" smtClean="0"/>
              <a:t>To avoid negative peer pressure there are 3 things that should be considered before acting on the influences of others:</a:t>
            </a:r>
          </a:p>
          <a:p>
            <a:pPr marL="0" indent="0">
              <a:buNone/>
            </a:pPr>
            <a:endParaRPr lang="en-US" sz="6000" dirty="0"/>
          </a:p>
          <a:p>
            <a:pPr marL="0" indent="0">
              <a:buNone/>
            </a:pPr>
            <a:r>
              <a:rPr lang="en-US" sz="6000" b="1" dirty="0" smtClean="0"/>
              <a:t>3. Action</a:t>
            </a:r>
            <a:r>
              <a:rPr lang="en-US" sz="6000" dirty="0" smtClean="0"/>
              <a:t> – Should you do what your friend has asked? Would you be proud of your choice afterwards? Would your parents/</a:t>
            </a:r>
            <a:r>
              <a:rPr lang="en-US" sz="6000" dirty="0" err="1" smtClean="0"/>
              <a:t>carers</a:t>
            </a:r>
            <a:r>
              <a:rPr lang="en-US" sz="6000" dirty="0" smtClean="0"/>
              <a:t> be proud of your choice?</a:t>
            </a:r>
            <a:endParaRPr lang="en-US" sz="5999"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Negative Peer Pressure</a:t>
            </a:r>
            <a:endParaRPr sz="4000" spc="45" dirty="0"/>
          </a:p>
        </p:txBody>
      </p:sp>
      <p:pic>
        <p:nvPicPr>
          <p:cNvPr id="3" name="Picture 2"/>
          <p:cNvPicPr>
            <a:picLocks noChangeAspect="1"/>
          </p:cNvPicPr>
          <p:nvPr/>
        </p:nvPicPr>
        <p:blipFill>
          <a:blip r:embed="rId4"/>
          <a:stretch>
            <a:fillRect/>
          </a:stretch>
        </p:blipFill>
        <p:spPr>
          <a:xfrm>
            <a:off x="12903846" y="2159394"/>
            <a:ext cx="6479739" cy="8364942"/>
          </a:xfrm>
          <a:prstGeom prst="rect">
            <a:avLst/>
          </a:prstGeom>
        </p:spPr>
      </p:pic>
    </p:spTree>
    <p:extLst>
      <p:ext uri="{BB962C8B-B14F-4D97-AF65-F5344CB8AC3E}">
        <p14:creationId xmlns:p14="http://schemas.microsoft.com/office/powerpoint/2010/main" val="2922046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lnSpcReduction="10000"/>
          </a:bodyPr>
          <a:lstStyle/>
          <a:p>
            <a:pPr marL="0" indent="0">
              <a:buNone/>
            </a:pPr>
            <a:r>
              <a:rPr lang="en-US" sz="6000" dirty="0" smtClean="0"/>
              <a:t>To avoid negative peer pressure there are 3 things that should be considered before acting on the influences of others:</a:t>
            </a:r>
          </a:p>
          <a:p>
            <a:pPr marL="0" indent="0">
              <a:buNone/>
            </a:pPr>
            <a:endParaRPr lang="en-US" sz="6000" dirty="0"/>
          </a:p>
          <a:p>
            <a:pPr marL="0" indent="0">
              <a:buNone/>
            </a:pPr>
            <a:r>
              <a:rPr lang="en-US" sz="6000" b="1" dirty="0" smtClean="0"/>
              <a:t>3. Action</a:t>
            </a:r>
            <a:r>
              <a:rPr lang="en-US" sz="6000" dirty="0" smtClean="0"/>
              <a:t> – Should you do what your friend has asked? Would you be proud of your choice afterwards? Would your parents/</a:t>
            </a:r>
            <a:r>
              <a:rPr lang="en-US" sz="6000" dirty="0" err="1" smtClean="0"/>
              <a:t>carers</a:t>
            </a:r>
            <a:r>
              <a:rPr lang="en-US" sz="6000" dirty="0" smtClean="0"/>
              <a:t> be proud of your choice?</a:t>
            </a:r>
            <a:endParaRPr lang="en-US" sz="5999"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Negative Peer Pressure</a:t>
            </a:r>
            <a:endParaRPr sz="4000" spc="45" dirty="0"/>
          </a:p>
        </p:txBody>
      </p:sp>
      <p:pic>
        <p:nvPicPr>
          <p:cNvPr id="3" name="Picture 2"/>
          <p:cNvPicPr>
            <a:picLocks noChangeAspect="1"/>
          </p:cNvPicPr>
          <p:nvPr/>
        </p:nvPicPr>
        <p:blipFill>
          <a:blip r:embed="rId4"/>
          <a:stretch>
            <a:fillRect/>
          </a:stretch>
        </p:blipFill>
        <p:spPr>
          <a:xfrm>
            <a:off x="12903846" y="2159394"/>
            <a:ext cx="6479739" cy="8364942"/>
          </a:xfrm>
          <a:prstGeom prst="rect">
            <a:avLst/>
          </a:prstGeom>
        </p:spPr>
      </p:pic>
    </p:spTree>
    <p:extLst>
      <p:ext uri="{BB962C8B-B14F-4D97-AF65-F5344CB8AC3E}">
        <p14:creationId xmlns:p14="http://schemas.microsoft.com/office/powerpoint/2010/main" val="3589578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Negative peer pressure -  example</a:t>
            </a:r>
            <a:endParaRPr sz="4000" spc="45" dirty="0"/>
          </a:p>
        </p:txBody>
      </p:sp>
      <p:pic>
        <p:nvPicPr>
          <p:cNvPr id="4" name="Fl3RPRvI5JE"/>
          <p:cNvPicPr>
            <a:picLocks noRot="1" noChangeAspect="1"/>
          </p:cNvPicPr>
          <p:nvPr>
            <a:videoFile r:link="rId1"/>
          </p:nvPr>
        </p:nvPicPr>
        <p:blipFill>
          <a:blip r:embed="rId6"/>
          <a:stretch>
            <a:fillRect/>
          </a:stretch>
        </p:blipFill>
        <p:spPr>
          <a:xfrm>
            <a:off x="1975418" y="1950433"/>
            <a:ext cx="16501568" cy="9282132"/>
          </a:xfrm>
          <a:prstGeom prst="rect">
            <a:avLst/>
          </a:prstGeom>
        </p:spPr>
      </p:pic>
    </p:spTree>
    <p:extLst>
      <p:ext uri="{BB962C8B-B14F-4D97-AF65-F5344CB8AC3E}">
        <p14:creationId xmlns:p14="http://schemas.microsoft.com/office/powerpoint/2010/main" val="3108162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10000"/>
          </a:bodyPr>
          <a:lstStyle/>
          <a:p>
            <a:pPr marL="0" indent="0">
              <a:buNone/>
            </a:pPr>
            <a:r>
              <a:rPr lang="en-US" sz="6000" dirty="0" smtClean="0"/>
              <a:t>Having watched the video complete the following sentences in your book.</a:t>
            </a:r>
          </a:p>
          <a:p>
            <a:pPr marL="0" indent="0">
              <a:buNone/>
            </a:pPr>
            <a:endParaRPr lang="en-US" sz="6000" b="1" dirty="0"/>
          </a:p>
          <a:p>
            <a:pPr marL="1143000" indent="-1143000">
              <a:buAutoNum type="arabicPeriod"/>
            </a:pPr>
            <a:r>
              <a:rPr lang="en-US" sz="6000" dirty="0" smtClean="0"/>
              <a:t>The problem faced by the person facing peer pressure was…</a:t>
            </a:r>
          </a:p>
          <a:p>
            <a:pPr marL="1143000" indent="-1143000">
              <a:buAutoNum type="arabicPeriod"/>
            </a:pPr>
            <a:r>
              <a:rPr lang="en-US" sz="6000" dirty="0" smtClean="0"/>
              <a:t>The consequences of doing what was asked of them was…</a:t>
            </a:r>
          </a:p>
          <a:p>
            <a:pPr marL="1143000" indent="-1143000">
              <a:buAutoNum type="arabicPeriod"/>
            </a:pPr>
            <a:r>
              <a:rPr lang="en-US" sz="6000" dirty="0" smtClean="0"/>
              <a:t>The action I would suggest they do is…</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Negative Peer Pressure</a:t>
            </a:r>
            <a:endParaRPr sz="4000" spc="45" dirty="0"/>
          </a:p>
        </p:txBody>
      </p:sp>
      <p:pic>
        <p:nvPicPr>
          <p:cNvPr id="3" name="Picture 2"/>
          <p:cNvPicPr>
            <a:picLocks noChangeAspect="1"/>
          </p:cNvPicPr>
          <p:nvPr/>
        </p:nvPicPr>
        <p:blipFill>
          <a:blip r:embed="rId4"/>
          <a:stretch>
            <a:fillRect/>
          </a:stretch>
        </p:blipFill>
        <p:spPr>
          <a:xfrm>
            <a:off x="12903846" y="2159394"/>
            <a:ext cx="6479739" cy="8364942"/>
          </a:xfrm>
          <a:prstGeom prst="rect">
            <a:avLst/>
          </a:prstGeom>
        </p:spPr>
      </p:pic>
    </p:spTree>
    <p:extLst>
      <p:ext uri="{BB962C8B-B14F-4D97-AF65-F5344CB8AC3E}">
        <p14:creationId xmlns:p14="http://schemas.microsoft.com/office/powerpoint/2010/main" val="3967832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249907" y="1751731"/>
            <a:ext cx="9311894" cy="9311894"/>
          </a:xfrm>
          <a:prstGeom prst="rect">
            <a:avLst/>
          </a:prstGeom>
        </p:spPr>
      </p:pic>
      <p:sp>
        <p:nvSpPr>
          <p:cNvPr id="20" name="TextBox 19"/>
          <p:cNvSpPr txBox="1"/>
          <p:nvPr/>
        </p:nvSpPr>
        <p:spPr>
          <a:xfrm>
            <a:off x="164450" y="114301"/>
            <a:ext cx="10741770" cy="2122376"/>
          </a:xfrm>
          <a:prstGeom prst="rect">
            <a:avLst/>
          </a:prstGeom>
          <a:noFill/>
        </p:spPr>
        <p:txBody>
          <a:bodyPr wrap="square" rtlCol="0">
            <a:spAutoFit/>
          </a:bodyPr>
          <a:lstStyle/>
          <a:p>
            <a:pPr algn="ctr" defTabSz="457157">
              <a:defRPr/>
            </a:pPr>
            <a:r>
              <a:rPr lang="en-GB" sz="6596" u="sng" dirty="0">
                <a:solidFill>
                  <a:prstClr val="black"/>
                </a:solidFill>
                <a:latin typeface="Comic Sans MS" panose="030F0702030302020204" pitchFamily="66" charset="0"/>
              </a:rPr>
              <a:t>Secure your Relationships: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055" y="620327"/>
            <a:ext cx="6511877" cy="996315"/>
          </a:xfrm>
          <a:prstGeom prst="rect">
            <a:avLst/>
          </a:prstGeom>
        </p:spPr>
      </p:pic>
      <p:sp>
        <p:nvSpPr>
          <p:cNvPr id="28" name="Rounded Rectangle 27"/>
          <p:cNvSpPr/>
          <p:nvPr/>
        </p:nvSpPr>
        <p:spPr>
          <a:xfrm>
            <a:off x="959161" y="2617325"/>
            <a:ext cx="2384308" cy="166210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makes a good friend?</a:t>
            </a:r>
          </a:p>
        </p:txBody>
      </p:sp>
      <p:sp>
        <p:nvSpPr>
          <p:cNvPr id="29" name="Rounded Rectangle 28"/>
          <p:cNvSpPr/>
          <p:nvPr/>
        </p:nvSpPr>
        <p:spPr>
          <a:xfrm>
            <a:off x="4165312" y="2668878"/>
            <a:ext cx="2384308" cy="166210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peer pressure?</a:t>
            </a:r>
          </a:p>
        </p:txBody>
      </p:sp>
      <p:sp>
        <p:nvSpPr>
          <p:cNvPr id="30" name="Rounded Rectangle 29"/>
          <p:cNvSpPr/>
          <p:nvPr/>
        </p:nvSpPr>
        <p:spPr>
          <a:xfrm>
            <a:off x="7371462" y="2627164"/>
            <a:ext cx="2384308"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the difference between bullying and banter?</a:t>
            </a:r>
          </a:p>
        </p:txBody>
      </p:sp>
      <p:sp>
        <p:nvSpPr>
          <p:cNvPr id="31" name="Rounded Rectangle 30"/>
          <p:cNvSpPr/>
          <p:nvPr/>
        </p:nvSpPr>
        <p:spPr>
          <a:xfrm>
            <a:off x="10577613" y="2617323"/>
            <a:ext cx="2384308"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Are online friendship safe?</a:t>
            </a:r>
          </a:p>
        </p:txBody>
      </p:sp>
      <p:sp>
        <p:nvSpPr>
          <p:cNvPr id="32" name="Rounded Rectangle 31"/>
          <p:cNvSpPr/>
          <p:nvPr/>
        </p:nvSpPr>
        <p:spPr>
          <a:xfrm>
            <a:off x="13888503" y="2649231"/>
            <a:ext cx="2497720"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cyberbullying?</a:t>
            </a:r>
          </a:p>
        </p:txBody>
      </p:sp>
      <p:sp>
        <p:nvSpPr>
          <p:cNvPr id="33" name="Rounded Rectangle 32"/>
          <p:cNvSpPr/>
          <p:nvPr/>
        </p:nvSpPr>
        <p:spPr>
          <a:xfrm>
            <a:off x="17312804" y="2647554"/>
            <a:ext cx="2384308"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are stereotypes?</a:t>
            </a:r>
          </a:p>
        </p:txBody>
      </p:sp>
      <p:sp>
        <p:nvSpPr>
          <p:cNvPr id="34" name="Content Placeholder 2"/>
          <p:cNvSpPr txBox="1">
            <a:spLocks/>
          </p:cNvSpPr>
          <p:nvPr/>
        </p:nvSpPr>
        <p:spPr>
          <a:xfrm>
            <a:off x="290062" y="5150691"/>
            <a:ext cx="11170759" cy="5912934"/>
          </a:xfrm>
          <a:prstGeom prst="rect">
            <a:avLst/>
          </a:prstGeom>
          <a:ln>
            <a:solidFill>
              <a:srgbClr val="E74519"/>
            </a:solidFill>
          </a:ln>
        </p:spPr>
        <p:txBody>
          <a:bodyPr vert="horz" lIns="91426" tIns="45714" rIns="91426"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6">
              <a:lnSpc>
                <a:spcPct val="110000"/>
              </a:lnSpc>
              <a:spcBef>
                <a:spcPts val="1001"/>
              </a:spcBef>
              <a:buNone/>
              <a:defRPr/>
            </a:pPr>
            <a:r>
              <a:rPr lang="en-US" sz="3199" b="1" dirty="0">
                <a:solidFill>
                  <a:prstClr val="black"/>
                </a:solidFill>
                <a:latin typeface="Comic Sans MS"/>
              </a:rPr>
              <a:t>Today we will look at:</a:t>
            </a:r>
          </a:p>
          <a:p>
            <a:pPr marL="0" indent="0" defTabSz="914326">
              <a:lnSpc>
                <a:spcPct val="110000"/>
              </a:lnSpc>
              <a:spcBef>
                <a:spcPts val="1001"/>
              </a:spcBef>
              <a:buNone/>
              <a:defRPr/>
            </a:pPr>
            <a:endParaRPr lang="en-US" sz="3199" b="1" dirty="0">
              <a:solidFill>
                <a:prstClr val="black"/>
              </a:solidFill>
              <a:latin typeface="Comic Sans MS"/>
            </a:endParaRPr>
          </a:p>
          <a:p>
            <a:pPr marL="0" indent="0" defTabSz="914326">
              <a:lnSpc>
                <a:spcPct val="110000"/>
              </a:lnSpc>
              <a:spcBef>
                <a:spcPts val="1001"/>
              </a:spcBef>
              <a:buNone/>
              <a:defRPr/>
            </a:pPr>
            <a:r>
              <a:rPr lang="en-US" sz="3199" b="1" dirty="0">
                <a:solidFill>
                  <a:prstClr val="black"/>
                </a:solidFill>
                <a:latin typeface="Comic Sans MS"/>
              </a:rPr>
              <a:t>What is peer pressure?</a:t>
            </a:r>
          </a:p>
          <a:p>
            <a:pPr marL="0" indent="0" defTabSz="914326">
              <a:lnSpc>
                <a:spcPct val="110000"/>
              </a:lnSpc>
              <a:spcBef>
                <a:spcPts val="1001"/>
              </a:spcBef>
              <a:buNone/>
              <a:defRPr/>
            </a:pPr>
            <a:endParaRPr lang="en-US" sz="3199" b="1" dirty="0">
              <a:solidFill>
                <a:prstClr val="black"/>
              </a:solidFill>
              <a:latin typeface="Comic Sans MS"/>
            </a:endParaRPr>
          </a:p>
          <a:p>
            <a:pPr marL="0" indent="0" defTabSz="914326">
              <a:lnSpc>
                <a:spcPct val="110000"/>
              </a:lnSpc>
              <a:spcBef>
                <a:spcPts val="1001"/>
              </a:spcBef>
              <a:buNone/>
              <a:defRPr/>
            </a:pPr>
            <a:r>
              <a:rPr lang="en-US" sz="3199" b="1" dirty="0">
                <a:solidFill>
                  <a:prstClr val="black"/>
                </a:solidFill>
                <a:latin typeface="Comic Sans MS"/>
              </a:rPr>
              <a:t>This includes:</a:t>
            </a:r>
          </a:p>
          <a:p>
            <a:pPr marL="228578" indent="-228578" defTabSz="914326">
              <a:lnSpc>
                <a:spcPct val="110000"/>
              </a:lnSpc>
              <a:spcBef>
                <a:spcPts val="1001"/>
              </a:spcBef>
              <a:buFontTx/>
              <a:buChar char="-"/>
              <a:defRPr/>
            </a:pPr>
            <a:r>
              <a:rPr lang="en-US" sz="3199" b="1" dirty="0" smtClean="0">
                <a:solidFill>
                  <a:prstClr val="black"/>
                </a:solidFill>
                <a:latin typeface="Comic Sans MS"/>
              </a:rPr>
              <a:t>Types of peer pressure</a:t>
            </a:r>
          </a:p>
          <a:p>
            <a:pPr marL="228578" indent="-228578" defTabSz="914326">
              <a:lnSpc>
                <a:spcPct val="110000"/>
              </a:lnSpc>
              <a:spcBef>
                <a:spcPts val="1001"/>
              </a:spcBef>
              <a:buFontTx/>
              <a:buChar char="-"/>
              <a:defRPr/>
            </a:pPr>
            <a:r>
              <a:rPr lang="en-US" sz="3199" b="1" dirty="0" smtClean="0">
                <a:solidFill>
                  <a:prstClr val="black"/>
                </a:solidFill>
                <a:latin typeface="Comic Sans MS"/>
              </a:rPr>
              <a:t>Positive and negative peer pressure</a:t>
            </a:r>
          </a:p>
          <a:p>
            <a:pPr marL="228578" indent="-228578" defTabSz="914326">
              <a:lnSpc>
                <a:spcPct val="110000"/>
              </a:lnSpc>
              <a:spcBef>
                <a:spcPts val="1001"/>
              </a:spcBef>
              <a:buFontTx/>
              <a:buChar char="-"/>
              <a:defRPr/>
            </a:pPr>
            <a:r>
              <a:rPr lang="en-US" sz="3199" b="1" dirty="0" smtClean="0">
                <a:solidFill>
                  <a:prstClr val="black"/>
                </a:solidFill>
                <a:latin typeface="Comic Sans MS"/>
              </a:rPr>
              <a:t>How to avoid negative peer pressure</a:t>
            </a:r>
            <a:endParaRPr lang="en-US" sz="3199" b="1" dirty="0">
              <a:solidFill>
                <a:prstClr val="black"/>
              </a:solidFill>
              <a:latin typeface="Comic Sans MS"/>
            </a:endParaRPr>
          </a:p>
        </p:txBody>
      </p:sp>
      <p:sp>
        <p:nvSpPr>
          <p:cNvPr id="14" name="Content Placeholder 2"/>
          <p:cNvSpPr txBox="1">
            <a:spLocks/>
          </p:cNvSpPr>
          <p:nvPr/>
        </p:nvSpPr>
        <p:spPr>
          <a:xfrm>
            <a:off x="11995995" y="5105202"/>
            <a:ext cx="7707789" cy="5912934"/>
          </a:xfrm>
          <a:prstGeom prst="rect">
            <a:avLst/>
          </a:prstGeom>
          <a:ln>
            <a:solidFill>
              <a:srgbClr val="E74519"/>
            </a:solidFill>
          </a:ln>
        </p:spPr>
        <p:txBody>
          <a:bodyPr vert="horz" lIns="91426" tIns="45714" rIns="91426"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6">
              <a:lnSpc>
                <a:spcPct val="110000"/>
              </a:lnSpc>
              <a:spcBef>
                <a:spcPts val="1001"/>
              </a:spcBef>
              <a:buNone/>
              <a:defRPr/>
            </a:pPr>
            <a:r>
              <a:rPr lang="en-US" sz="3600" b="1" dirty="0">
                <a:solidFill>
                  <a:prstClr val="black"/>
                </a:solidFill>
                <a:latin typeface="Comic Sans MS"/>
              </a:rPr>
              <a:t>Please remember that during the lesson we should not be asking any pupil or teacher personal questions.</a:t>
            </a:r>
          </a:p>
          <a:p>
            <a:pPr marL="0" indent="0" defTabSz="914326">
              <a:lnSpc>
                <a:spcPct val="110000"/>
              </a:lnSpc>
              <a:spcBef>
                <a:spcPts val="1001"/>
              </a:spcBef>
              <a:buNone/>
              <a:defRPr/>
            </a:pPr>
            <a:endParaRPr lang="en-US" sz="3600" b="1" dirty="0">
              <a:solidFill>
                <a:prstClr val="black"/>
              </a:solidFill>
              <a:latin typeface="Comic Sans MS"/>
            </a:endParaRPr>
          </a:p>
          <a:p>
            <a:pPr marL="0" indent="0" defTabSz="914326">
              <a:lnSpc>
                <a:spcPct val="110000"/>
              </a:lnSpc>
              <a:spcBef>
                <a:spcPts val="1001"/>
              </a:spcBef>
              <a:buNone/>
              <a:defRPr/>
            </a:pPr>
            <a:r>
              <a:rPr lang="en-US" sz="3600"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1530746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92500" lnSpcReduction="10000"/>
          </a:bodyPr>
          <a:lstStyle/>
          <a:p>
            <a:pPr marL="0" indent="0">
              <a:buNone/>
            </a:pPr>
            <a:r>
              <a:rPr lang="en-US" sz="6596" dirty="0"/>
              <a:t>Take out your </a:t>
            </a:r>
            <a:r>
              <a:rPr lang="en-US" sz="6596" dirty="0" err="1"/>
              <a:t>oracy</a:t>
            </a:r>
            <a:r>
              <a:rPr lang="en-US" sz="6596" dirty="0"/>
              <a:t> </a:t>
            </a:r>
            <a:r>
              <a:rPr lang="en-US" sz="6596" dirty="0" err="1"/>
              <a:t>helpsheet</a:t>
            </a:r>
            <a:r>
              <a:rPr lang="en-US" sz="6596" dirty="0"/>
              <a:t> from your learning wallet.</a:t>
            </a:r>
          </a:p>
          <a:p>
            <a:pPr marL="0" indent="0">
              <a:buNone/>
            </a:pPr>
            <a:endParaRPr lang="en-US" sz="6596" dirty="0"/>
          </a:p>
          <a:p>
            <a:pPr marL="0" indent="0">
              <a:buNone/>
            </a:pPr>
            <a:r>
              <a:rPr lang="en-US" sz="6596" dirty="0"/>
              <a:t>You have 1 minute to </a:t>
            </a:r>
            <a:r>
              <a:rPr lang="en-US" sz="6596" dirty="0" smtClean="0"/>
              <a:t>discuss the answers you have written about the video we have just watched.</a:t>
            </a:r>
          </a:p>
          <a:p>
            <a:pPr marL="0" indent="0">
              <a:buNone/>
            </a:pPr>
            <a:endParaRPr lang="en-US" sz="5999" dirty="0"/>
          </a:p>
          <a:p>
            <a:pPr marL="0" indent="0">
              <a:buNone/>
            </a:pPr>
            <a:r>
              <a:rPr lang="en-US" sz="5999" dirty="0" smtClean="0"/>
              <a:t>Be ready to share your discussion with the class.</a:t>
            </a: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80"/>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Negative peer pressure</a:t>
            </a:r>
            <a:endParaRPr sz="4000" spc="45" dirty="0"/>
          </a:p>
        </p:txBody>
      </p:sp>
      <p:pic>
        <p:nvPicPr>
          <p:cNvPr id="2" name="Picture 1"/>
          <p:cNvPicPr>
            <a:picLocks noChangeAspect="1"/>
          </p:cNvPicPr>
          <p:nvPr/>
        </p:nvPicPr>
        <p:blipFill>
          <a:blip r:embed="rId4"/>
          <a:stretch>
            <a:fillRect/>
          </a:stretch>
        </p:blipFill>
        <p:spPr>
          <a:xfrm>
            <a:off x="11858841" y="1992155"/>
            <a:ext cx="6369476" cy="8990380"/>
          </a:xfrm>
          <a:prstGeom prst="rect">
            <a:avLst/>
          </a:prstGeom>
        </p:spPr>
      </p:pic>
    </p:spTree>
    <p:extLst>
      <p:ext uri="{BB962C8B-B14F-4D97-AF65-F5344CB8AC3E}">
        <p14:creationId xmlns:p14="http://schemas.microsoft.com/office/powerpoint/2010/main" val="3303701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10000"/>
          </a:bodyPr>
          <a:lstStyle/>
          <a:p>
            <a:pPr marL="0" indent="0">
              <a:buNone/>
            </a:pPr>
            <a:r>
              <a:rPr lang="en-US" sz="6000" dirty="0" smtClean="0"/>
              <a:t>Think carefully before acting on something a friend has asked you to do. Only respond to something that will have a positive impact and matches the values you have as a person.</a:t>
            </a:r>
          </a:p>
          <a:p>
            <a:pPr marL="0" indent="0">
              <a:buNone/>
            </a:pPr>
            <a:endParaRPr lang="en-US" sz="6000" dirty="0"/>
          </a:p>
          <a:p>
            <a:pPr marL="0" indent="0">
              <a:buNone/>
            </a:pPr>
            <a:r>
              <a:rPr lang="en-US" sz="6000" dirty="0" smtClean="0"/>
              <a:t>The same can be said for if you ask a friend to do something. Does your request result in a positive or negative consequence for everyone involved.</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Reflection</a:t>
            </a:r>
            <a:endParaRPr sz="4000" spc="45" dirty="0"/>
          </a:p>
        </p:txBody>
      </p:sp>
      <p:pic>
        <p:nvPicPr>
          <p:cNvPr id="3" name="Picture 2"/>
          <p:cNvPicPr>
            <a:picLocks noChangeAspect="1"/>
          </p:cNvPicPr>
          <p:nvPr/>
        </p:nvPicPr>
        <p:blipFill>
          <a:blip r:embed="rId4"/>
          <a:stretch>
            <a:fillRect/>
          </a:stretch>
        </p:blipFill>
        <p:spPr>
          <a:xfrm>
            <a:off x="12903846" y="2159394"/>
            <a:ext cx="6479739" cy="8364942"/>
          </a:xfrm>
          <a:prstGeom prst="rect">
            <a:avLst/>
          </a:prstGeom>
        </p:spPr>
      </p:pic>
    </p:spTree>
    <p:extLst>
      <p:ext uri="{BB962C8B-B14F-4D97-AF65-F5344CB8AC3E}">
        <p14:creationId xmlns:p14="http://schemas.microsoft.com/office/powerpoint/2010/main" val="260617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035022" y="2153144"/>
            <a:ext cx="8802257" cy="9156734"/>
          </a:xfrm>
        </p:spPr>
        <p:txBody>
          <a:bodyPr>
            <a:normAutofit fontScale="92500"/>
          </a:bodyPr>
          <a:lstStyle/>
          <a:p>
            <a:pPr marL="0" lvl="0" indent="0" defTabSz="914400">
              <a:lnSpc>
                <a:spcPct val="100000"/>
              </a:lnSpc>
              <a:spcBef>
                <a:spcPts val="0"/>
              </a:spcBef>
              <a:buNone/>
            </a:pPr>
            <a:r>
              <a:rPr lang="en-US" sz="4400" dirty="0">
                <a:solidFill>
                  <a:prstClr val="black"/>
                </a:solidFill>
                <a:latin typeface="Comic Sans MS"/>
                <a:ea typeface="+mn-ea"/>
                <a:cs typeface="+mn-cs"/>
              </a:rPr>
              <a:t>Tatiana invites Lisa, a new friend, home after school. Nobody else is home. They decide to play some games on the computer, which is okay, but Tatiana is not supposed to use the internet without permission. If she does, she will lose computer privileges and probably get grounded. Lisa wants to visit some websites. Tatiana says, “Nah, let’s play some more.” But Lisa says, “So what’s the big deal? Everybody does it. My other friends and I do it all the time</a:t>
            </a:r>
            <a:r>
              <a:rPr lang="en-US" sz="4400" dirty="0" smtClean="0">
                <a:solidFill>
                  <a:prstClr val="black"/>
                </a:solidFill>
                <a:latin typeface="Comic Sans MS"/>
                <a:ea typeface="+mn-ea"/>
                <a:cs typeface="+mn-cs"/>
              </a:rPr>
              <a:t>.”</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Peer Pressure scenario – extension task</a:t>
            </a:r>
            <a:endParaRPr sz="4000" spc="45" dirty="0"/>
          </a:p>
        </p:txBody>
      </p:sp>
      <p:sp>
        <p:nvSpPr>
          <p:cNvPr id="9" name="Content Placeholder 2"/>
          <p:cNvSpPr txBox="1">
            <a:spLocks/>
          </p:cNvSpPr>
          <p:nvPr/>
        </p:nvSpPr>
        <p:spPr>
          <a:xfrm>
            <a:off x="10869808" y="2020711"/>
            <a:ext cx="8802257" cy="9156734"/>
          </a:xfrm>
          <a:prstGeom prst="rect">
            <a:avLst/>
          </a:prstGeom>
        </p:spPr>
        <p:txBody>
          <a:bodyPr vert="horz" lIns="91440" tIns="45720" rIns="91440" bIns="45720" rtlCol="0">
            <a:normAutofit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6000" dirty="0" smtClean="0"/>
              <a:t>In your books answer the following questions:</a:t>
            </a:r>
          </a:p>
          <a:p>
            <a:pPr marL="0" indent="0">
              <a:buFont typeface="Arial" panose="020B0604020202020204" pitchFamily="34" charset="0"/>
              <a:buNone/>
            </a:pPr>
            <a:endParaRPr lang="en-US" sz="6000" dirty="0"/>
          </a:p>
          <a:p>
            <a:pPr marL="1143000" indent="-1143000">
              <a:buFont typeface="Arial" panose="020B0604020202020204" pitchFamily="34" charset="0"/>
              <a:buAutoNum type="arabicPeriod"/>
            </a:pPr>
            <a:r>
              <a:rPr lang="en-US" sz="6000" dirty="0" smtClean="0"/>
              <a:t>What is the problem faced by Tatiana?</a:t>
            </a:r>
          </a:p>
          <a:p>
            <a:pPr marL="1143000" indent="-1143000">
              <a:buFont typeface="Arial" panose="020B0604020202020204" pitchFamily="34" charset="0"/>
              <a:buAutoNum type="arabicPeriod"/>
            </a:pPr>
            <a:r>
              <a:rPr lang="en-US" sz="6000" dirty="0" smtClean="0"/>
              <a:t>What are the consequences if she does what Lisa suggests?</a:t>
            </a:r>
          </a:p>
          <a:p>
            <a:pPr marL="1143000" indent="-1143000">
              <a:buFont typeface="Arial" panose="020B0604020202020204" pitchFamily="34" charset="0"/>
              <a:buAutoNum type="arabicPeriod"/>
            </a:pPr>
            <a:r>
              <a:rPr lang="en-US" sz="6000" dirty="0" smtClean="0"/>
              <a:t>What action would you suggest Tatiana takes?</a:t>
            </a:r>
            <a:endParaRPr lang="en-US" sz="5999" dirty="0"/>
          </a:p>
        </p:txBody>
      </p:sp>
    </p:spTree>
    <p:extLst>
      <p:ext uri="{BB962C8B-B14F-4D97-AF65-F5344CB8AC3E}">
        <p14:creationId xmlns:p14="http://schemas.microsoft.com/office/powerpoint/2010/main" val="2485078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9227972"/>
          </a:xfrm>
        </p:spPr>
        <p:txBody>
          <a:bodyPr>
            <a:normAutofit fontScale="85000" lnSpcReduction="20000"/>
          </a:bodyPr>
          <a:lstStyle/>
          <a:p>
            <a:pPr marL="0" indent="0">
              <a:buNone/>
            </a:pPr>
            <a:r>
              <a:rPr lang="en-US" sz="6596" dirty="0"/>
              <a:t>Take out your </a:t>
            </a:r>
            <a:r>
              <a:rPr lang="en-US" sz="6596" dirty="0" err="1"/>
              <a:t>oracy</a:t>
            </a:r>
            <a:r>
              <a:rPr lang="en-US" sz="6596" dirty="0"/>
              <a:t> </a:t>
            </a:r>
            <a:r>
              <a:rPr lang="en-US" sz="6596" dirty="0" err="1"/>
              <a:t>helpsheet</a:t>
            </a:r>
            <a:r>
              <a:rPr lang="en-US" sz="6596" dirty="0"/>
              <a:t> from your learning wallet.</a:t>
            </a:r>
          </a:p>
          <a:p>
            <a:pPr marL="0" indent="0">
              <a:buNone/>
            </a:pPr>
            <a:endParaRPr lang="en-US" sz="6596" dirty="0"/>
          </a:p>
          <a:p>
            <a:pPr marL="0" indent="0">
              <a:buNone/>
            </a:pPr>
            <a:r>
              <a:rPr lang="en-US" sz="6596" dirty="0"/>
              <a:t>You have 1 minute to </a:t>
            </a:r>
            <a:r>
              <a:rPr lang="en-US" sz="6596" dirty="0" smtClean="0"/>
              <a:t>discuss your answers to the previous scenario.</a:t>
            </a:r>
          </a:p>
          <a:p>
            <a:pPr marL="0" indent="0">
              <a:buNone/>
            </a:pPr>
            <a:endParaRPr lang="en-US" sz="6596" dirty="0"/>
          </a:p>
          <a:p>
            <a:pPr marL="0" indent="0">
              <a:buNone/>
            </a:pPr>
            <a:r>
              <a:rPr lang="en-US" sz="6596" dirty="0" smtClean="0"/>
              <a:t>Remember to add, build and challenge what your partner says.</a:t>
            </a:r>
            <a:endParaRPr lang="en-US" sz="5999" dirty="0" smtClean="0"/>
          </a:p>
          <a:p>
            <a:pPr marL="0" indent="0">
              <a:buNone/>
            </a:pPr>
            <a:endParaRPr lang="en-US" sz="5999" dirty="0"/>
          </a:p>
          <a:p>
            <a:pPr marL="0" indent="0">
              <a:buNone/>
            </a:pPr>
            <a:r>
              <a:rPr lang="en-US" sz="5999" dirty="0" smtClean="0"/>
              <a:t>Be ready to share your discussion with the class.</a:t>
            </a:r>
            <a:endParaRPr lang="en-US" sz="5999"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80"/>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Peer pressure extension task</a:t>
            </a:r>
            <a:endParaRPr sz="4000" spc="45" dirty="0"/>
          </a:p>
        </p:txBody>
      </p:sp>
      <p:pic>
        <p:nvPicPr>
          <p:cNvPr id="2" name="Picture 1"/>
          <p:cNvPicPr>
            <a:picLocks noChangeAspect="1"/>
          </p:cNvPicPr>
          <p:nvPr/>
        </p:nvPicPr>
        <p:blipFill>
          <a:blip r:embed="rId4"/>
          <a:stretch>
            <a:fillRect/>
          </a:stretch>
        </p:blipFill>
        <p:spPr>
          <a:xfrm>
            <a:off x="11858841" y="1992155"/>
            <a:ext cx="6369476" cy="8990380"/>
          </a:xfrm>
          <a:prstGeom prst="rect">
            <a:avLst/>
          </a:prstGeom>
        </p:spPr>
      </p:pic>
    </p:spTree>
    <p:extLst>
      <p:ext uri="{BB962C8B-B14F-4D97-AF65-F5344CB8AC3E}">
        <p14:creationId xmlns:p14="http://schemas.microsoft.com/office/powerpoint/2010/main" val="2670070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30175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Peer pressure is “being influenced by other people (peers) to act in a certain way”</a:t>
            </a:r>
          </a:p>
          <a:p>
            <a:pPr marL="0" indent="0">
              <a:buNone/>
            </a:pPr>
            <a:endParaRPr lang="en-US" sz="6000" dirty="0"/>
          </a:p>
          <a:p>
            <a:pPr marL="0" indent="0">
              <a:buNone/>
            </a:pPr>
            <a:r>
              <a:rPr lang="en-US" sz="6000" dirty="0" smtClean="0"/>
              <a:t>Peer pressure can only happen between people of the same or similar age</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3" name="Picture 2"/>
          <p:cNvPicPr>
            <a:picLocks noChangeAspect="1"/>
          </p:cNvPicPr>
          <p:nvPr/>
        </p:nvPicPr>
        <p:blipFill>
          <a:blip r:embed="rId4"/>
          <a:stretch>
            <a:fillRect/>
          </a:stretch>
        </p:blipFill>
        <p:spPr>
          <a:xfrm>
            <a:off x="12903846" y="2159394"/>
            <a:ext cx="6479739" cy="8364942"/>
          </a:xfrm>
          <a:prstGeom prst="rect">
            <a:avLst/>
          </a:prstGeom>
        </p:spPr>
      </p:pic>
    </p:spTree>
    <p:extLst>
      <p:ext uri="{BB962C8B-B14F-4D97-AF65-F5344CB8AC3E}">
        <p14:creationId xmlns:p14="http://schemas.microsoft.com/office/powerpoint/2010/main" val="260978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fontScale="70000" lnSpcReduction="20000"/>
          </a:bodyPr>
          <a:lstStyle/>
          <a:p>
            <a:pPr marL="0" indent="0">
              <a:buNone/>
            </a:pPr>
            <a:r>
              <a:rPr lang="en-US" sz="6000" dirty="0" smtClean="0"/>
              <a:t>We are learning this because:</a:t>
            </a:r>
          </a:p>
          <a:p>
            <a:pPr marL="0" indent="0">
              <a:buNone/>
            </a:pPr>
            <a:endParaRPr lang="en-US" sz="6000" dirty="0"/>
          </a:p>
          <a:p>
            <a:pPr marL="1143000" indent="-1143000">
              <a:buAutoNum type="arabicPeriod"/>
            </a:pPr>
            <a:r>
              <a:rPr lang="en-US" sz="6000" dirty="0" smtClean="0"/>
              <a:t>Links to the Golden Thread of “</a:t>
            </a:r>
            <a:r>
              <a:rPr lang="en-US" sz="6000" b="1" dirty="0" smtClean="0"/>
              <a:t>Secure your relationships”. </a:t>
            </a:r>
            <a:r>
              <a:rPr lang="en-US" sz="6000" dirty="0" smtClean="0"/>
              <a:t>Being part of a group is important but it is equally important to retain your individuality and not start acting in a way that is not in line with your values</a:t>
            </a:r>
          </a:p>
          <a:p>
            <a:pPr marL="1143000" indent="-1143000">
              <a:buAutoNum type="arabicPeriod"/>
            </a:pPr>
            <a:r>
              <a:rPr lang="en-US" sz="6000" b="1" dirty="0" smtClean="0"/>
              <a:t>Individual Liberty</a:t>
            </a:r>
            <a:r>
              <a:rPr lang="en-US" sz="6000" dirty="0" smtClean="0"/>
              <a:t> is a British Value and no one should be forced or feel under pressure to act in a way they are not comfortable with</a:t>
            </a:r>
          </a:p>
          <a:p>
            <a:pPr marL="1143000" indent="-1143000">
              <a:buAutoNum type="arabicPeriod"/>
            </a:pPr>
            <a:r>
              <a:rPr lang="en-US" sz="6000" b="1" dirty="0" smtClean="0"/>
              <a:t>Article 15</a:t>
            </a:r>
            <a:r>
              <a:rPr lang="en-US" sz="6000" dirty="0" smtClean="0"/>
              <a:t> of the UN Rights of a Child state children have the right to meet with friends and form groups as long as it does not harm others. Negative peer pressure can do this which means children’s rights are not being respected.</a:t>
            </a:r>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2" name="Picture 1"/>
          <p:cNvPicPr>
            <a:picLocks noChangeAspect="1"/>
          </p:cNvPicPr>
          <p:nvPr/>
        </p:nvPicPr>
        <p:blipFill rotWithShape="1">
          <a:blip r:embed="rId4"/>
          <a:srcRect l="60631" t="44400" r="6295" b="36700"/>
          <a:stretch/>
        </p:blipFill>
        <p:spPr>
          <a:xfrm>
            <a:off x="12423709" y="1801640"/>
            <a:ext cx="6048672" cy="1944216"/>
          </a:xfrm>
          <a:prstGeom prst="rect">
            <a:avLst/>
          </a:prstGeom>
        </p:spPr>
      </p:pic>
      <p:pic>
        <p:nvPicPr>
          <p:cNvPr id="9" name="Picture 8"/>
          <p:cNvPicPr>
            <a:picLocks noChangeAspect="1"/>
          </p:cNvPicPr>
          <p:nvPr/>
        </p:nvPicPr>
        <p:blipFill rotWithShape="1">
          <a:blip r:embed="rId5"/>
          <a:srcRect l="49213" t="20601" r="36219" b="59099"/>
          <a:stretch/>
        </p:blipFill>
        <p:spPr>
          <a:xfrm>
            <a:off x="13890421" y="3672287"/>
            <a:ext cx="3101823" cy="2431159"/>
          </a:xfrm>
          <a:prstGeom prst="rect">
            <a:avLst/>
          </a:prstGeom>
        </p:spPr>
      </p:pic>
      <p:grpSp>
        <p:nvGrpSpPr>
          <p:cNvPr id="11" name="Group 10">
            <a:extLst>
              <a:ext uri="{FF2B5EF4-FFF2-40B4-BE49-F238E27FC236}">
                <a16:creationId xmlns:a16="http://schemas.microsoft.com/office/drawing/2014/main" id="{3223EBB9-3A7F-C565-EAA7-0BB380AF50A5}"/>
              </a:ext>
            </a:extLst>
          </p:cNvPr>
          <p:cNvGrpSpPr/>
          <p:nvPr/>
        </p:nvGrpSpPr>
        <p:grpSpPr>
          <a:xfrm>
            <a:off x="13787238" y="6121793"/>
            <a:ext cx="3788217" cy="2367760"/>
            <a:chOff x="3539766" y="641202"/>
            <a:chExt cx="3708683" cy="1638445"/>
          </a:xfrm>
        </p:grpSpPr>
        <p:sp>
          <p:nvSpPr>
            <p:cNvPr id="12" name="Freeform 11">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3" name="TextBox 12">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4" name="TextBox 13">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pic>
        <p:nvPicPr>
          <p:cNvPr id="15" name="Picture 14"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6">
            <a:extLst>
              <a:ext uri="{28A0092B-C50C-407E-A947-70E740481C1C}">
                <a14:useLocalDpi xmlns:a14="http://schemas.microsoft.com/office/drawing/2010/main" val="0"/>
              </a:ext>
            </a:extLst>
          </a:blip>
          <a:srcRect l="4715" t="5715" r="44774" b="69518"/>
          <a:stretch/>
        </p:blipFill>
        <p:spPr>
          <a:xfrm>
            <a:off x="13494590" y="8766182"/>
            <a:ext cx="4633962" cy="1606440"/>
          </a:xfrm>
          <a:prstGeom prst="rect">
            <a:avLst/>
          </a:prstGeom>
        </p:spPr>
      </p:pic>
    </p:spTree>
    <p:extLst>
      <p:ext uri="{BB962C8B-B14F-4D97-AF65-F5344CB8AC3E}">
        <p14:creationId xmlns:p14="http://schemas.microsoft.com/office/powerpoint/2010/main" val="143026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There are different types of peer pressure. These are:</a:t>
            </a:r>
          </a:p>
          <a:p>
            <a:pPr marL="0" indent="0">
              <a:buNone/>
            </a:pPr>
            <a:endParaRPr lang="en-US" sz="6000" dirty="0"/>
          </a:p>
          <a:p>
            <a:pPr marL="1143000" indent="-1143000">
              <a:buAutoNum type="arabicPeriod"/>
            </a:pPr>
            <a:r>
              <a:rPr lang="en-US" sz="6000" dirty="0" smtClean="0"/>
              <a:t>Direct Peer Pressure</a:t>
            </a:r>
          </a:p>
          <a:p>
            <a:pPr marL="1143000" indent="-1143000">
              <a:buAutoNum type="arabicPeriod"/>
            </a:pPr>
            <a:r>
              <a:rPr lang="en-US" sz="6000" dirty="0" smtClean="0"/>
              <a:t>Indirect Peer Pressure</a:t>
            </a:r>
          </a:p>
          <a:p>
            <a:pPr marL="1143000" indent="-1143000">
              <a:buAutoNum type="arabicPeriod"/>
            </a:pPr>
            <a:r>
              <a:rPr lang="en-US" sz="6000" dirty="0" smtClean="0"/>
              <a:t>Positive Peer Pressure</a:t>
            </a:r>
          </a:p>
          <a:p>
            <a:pPr marL="1143000" indent="-1143000">
              <a:buAutoNum type="arabicPeriod"/>
            </a:pPr>
            <a:r>
              <a:rPr lang="en-US" sz="6000" dirty="0" smtClean="0"/>
              <a:t>Negative Peer Pressure</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 of Peer Pressure</a:t>
            </a:r>
            <a:endParaRPr sz="4000" spc="45" dirty="0"/>
          </a:p>
        </p:txBody>
      </p:sp>
      <p:pic>
        <p:nvPicPr>
          <p:cNvPr id="3" name="Picture 2"/>
          <p:cNvPicPr>
            <a:picLocks noChangeAspect="1"/>
          </p:cNvPicPr>
          <p:nvPr/>
        </p:nvPicPr>
        <p:blipFill>
          <a:blip r:embed="rId4"/>
          <a:stretch>
            <a:fillRect/>
          </a:stretch>
        </p:blipFill>
        <p:spPr>
          <a:xfrm>
            <a:off x="12903846" y="2159394"/>
            <a:ext cx="6479739" cy="8364942"/>
          </a:xfrm>
          <a:prstGeom prst="rect">
            <a:avLst/>
          </a:prstGeom>
        </p:spPr>
      </p:pic>
    </p:spTree>
    <p:extLst>
      <p:ext uri="{BB962C8B-B14F-4D97-AF65-F5344CB8AC3E}">
        <p14:creationId xmlns:p14="http://schemas.microsoft.com/office/powerpoint/2010/main" val="2544113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8277809" cy="1557843"/>
          </a:xfrm>
        </p:spPr>
        <p:txBody>
          <a:bodyPr>
            <a:normAutofit fontScale="92500" lnSpcReduction="10000"/>
          </a:bodyPr>
          <a:lstStyle/>
          <a:p>
            <a:pPr marL="0" indent="0">
              <a:buNone/>
            </a:pPr>
            <a:r>
              <a:rPr lang="en-US" sz="5999" dirty="0" smtClean="0"/>
              <a:t>With the person next to you discuss which definition links to each type of peer pressure</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 of Peer Pressure</a:t>
            </a:r>
            <a:endParaRPr sz="4000" spc="45" dirty="0"/>
          </a:p>
        </p:txBody>
      </p:sp>
      <p:sp>
        <p:nvSpPr>
          <p:cNvPr id="11" name="Content Placeholder 2"/>
          <p:cNvSpPr txBox="1">
            <a:spLocks/>
          </p:cNvSpPr>
          <p:nvPr/>
        </p:nvSpPr>
        <p:spPr>
          <a:xfrm>
            <a:off x="1035022" y="4145176"/>
            <a:ext cx="7000803" cy="1005443"/>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999" dirty="0" smtClean="0"/>
              <a:t>Direct Peer Pressure</a:t>
            </a:r>
            <a:endParaRPr lang="en-US" sz="5999" dirty="0"/>
          </a:p>
        </p:txBody>
      </p:sp>
      <p:sp>
        <p:nvSpPr>
          <p:cNvPr id="12" name="Content Placeholder 2"/>
          <p:cNvSpPr txBox="1">
            <a:spLocks/>
          </p:cNvSpPr>
          <p:nvPr/>
        </p:nvSpPr>
        <p:spPr>
          <a:xfrm>
            <a:off x="1030986" y="5790299"/>
            <a:ext cx="7000803" cy="1005443"/>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999" dirty="0" smtClean="0"/>
              <a:t>Indirect Peer Pressure</a:t>
            </a:r>
            <a:endParaRPr lang="en-US" sz="5999" dirty="0"/>
          </a:p>
        </p:txBody>
      </p:sp>
      <p:sp>
        <p:nvSpPr>
          <p:cNvPr id="13" name="Content Placeholder 2"/>
          <p:cNvSpPr txBox="1">
            <a:spLocks/>
          </p:cNvSpPr>
          <p:nvPr/>
        </p:nvSpPr>
        <p:spPr>
          <a:xfrm>
            <a:off x="1035020" y="7435423"/>
            <a:ext cx="7000803" cy="1005443"/>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999" dirty="0" smtClean="0"/>
              <a:t>Positive Peer Pressure</a:t>
            </a:r>
            <a:endParaRPr lang="en-US" sz="5999" dirty="0"/>
          </a:p>
        </p:txBody>
      </p:sp>
      <p:sp>
        <p:nvSpPr>
          <p:cNvPr id="14" name="Content Placeholder 2"/>
          <p:cNvSpPr txBox="1">
            <a:spLocks/>
          </p:cNvSpPr>
          <p:nvPr/>
        </p:nvSpPr>
        <p:spPr>
          <a:xfrm>
            <a:off x="1030986" y="9080546"/>
            <a:ext cx="7000803" cy="1005443"/>
          </a:xfrm>
          <a:prstGeom prst="rect">
            <a:avLst/>
          </a:prstGeom>
        </p:spPr>
        <p:txBody>
          <a:bodyPr vert="horz" lIns="91440" tIns="45720" rIns="91440" bIns="45720" rtlCol="0">
            <a:normAutofit fontScale="925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999" dirty="0" smtClean="0"/>
              <a:t>Negative Peer Pressure</a:t>
            </a:r>
            <a:endParaRPr lang="en-US" sz="5999" dirty="0"/>
          </a:p>
        </p:txBody>
      </p:sp>
      <p:sp>
        <p:nvSpPr>
          <p:cNvPr id="15" name="Content Placeholder 2"/>
          <p:cNvSpPr txBox="1">
            <a:spLocks/>
          </p:cNvSpPr>
          <p:nvPr/>
        </p:nvSpPr>
        <p:spPr>
          <a:xfrm>
            <a:off x="12627017" y="4145176"/>
            <a:ext cx="7000803" cy="1005443"/>
          </a:xfrm>
          <a:prstGeom prst="rect">
            <a:avLst/>
          </a:prstGeom>
        </p:spPr>
        <p:txBody>
          <a:bodyPr vert="horz" lIns="91440" tIns="45720" rIns="91440" bIns="45720" rtlCol="0">
            <a:normAutofit fontScale="85000" lnSpcReduction="1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999" dirty="0" smtClean="0"/>
              <a:t>Encouraging good habits</a:t>
            </a:r>
            <a:endParaRPr lang="en-US" sz="5999" dirty="0"/>
          </a:p>
        </p:txBody>
      </p:sp>
      <p:sp>
        <p:nvSpPr>
          <p:cNvPr id="16" name="Content Placeholder 2"/>
          <p:cNvSpPr txBox="1">
            <a:spLocks/>
          </p:cNvSpPr>
          <p:nvPr/>
        </p:nvSpPr>
        <p:spPr>
          <a:xfrm>
            <a:off x="12600157" y="9080546"/>
            <a:ext cx="7000803" cy="1005443"/>
          </a:xfrm>
          <a:prstGeom prst="rect">
            <a:avLst/>
          </a:prstGeom>
        </p:spPr>
        <p:txBody>
          <a:bodyPr vert="horz" lIns="91440" tIns="45720" rIns="91440" bIns="45720" rtlCol="0">
            <a:normAutofit fontScale="700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999" dirty="0" smtClean="0"/>
              <a:t>Someone explicitly asking you to do something</a:t>
            </a:r>
            <a:endParaRPr lang="en-US" sz="5999" dirty="0"/>
          </a:p>
        </p:txBody>
      </p:sp>
      <p:sp>
        <p:nvSpPr>
          <p:cNvPr id="17" name="Content Placeholder 2"/>
          <p:cNvSpPr txBox="1">
            <a:spLocks/>
          </p:cNvSpPr>
          <p:nvPr/>
        </p:nvSpPr>
        <p:spPr>
          <a:xfrm>
            <a:off x="12600156" y="6002004"/>
            <a:ext cx="7000803" cy="1005443"/>
          </a:xfrm>
          <a:prstGeom prst="rect">
            <a:avLst/>
          </a:prstGeom>
        </p:spPr>
        <p:txBody>
          <a:bodyPr vert="horz" lIns="91440" tIns="45720" rIns="91440" bIns="45720" rtlCol="0">
            <a:normAutofit fontScale="700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999" dirty="0" smtClean="0"/>
              <a:t>Encouraging risky </a:t>
            </a:r>
            <a:r>
              <a:rPr lang="en-US" sz="5999" dirty="0" err="1" smtClean="0"/>
              <a:t>behaviours</a:t>
            </a:r>
            <a:endParaRPr lang="en-US" sz="5999" dirty="0"/>
          </a:p>
        </p:txBody>
      </p:sp>
      <p:sp>
        <p:nvSpPr>
          <p:cNvPr id="18" name="Content Placeholder 2"/>
          <p:cNvSpPr txBox="1">
            <a:spLocks/>
          </p:cNvSpPr>
          <p:nvPr/>
        </p:nvSpPr>
        <p:spPr>
          <a:xfrm>
            <a:off x="12600155" y="7541275"/>
            <a:ext cx="7000803" cy="1005443"/>
          </a:xfrm>
          <a:prstGeom prst="rect">
            <a:avLst/>
          </a:prstGeom>
        </p:spPr>
        <p:txBody>
          <a:bodyPr vert="horz" lIns="91440" tIns="45720" rIns="91440" bIns="45720" rtlCol="0">
            <a:normAutofit fontScale="47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5999" dirty="0" smtClean="0"/>
              <a:t>A more subtle way of influence such as wanting to wear the same clothes or listen to the same music as someone</a:t>
            </a:r>
            <a:endParaRPr lang="en-US" sz="5999" dirty="0"/>
          </a:p>
        </p:txBody>
      </p:sp>
      <p:cxnSp>
        <p:nvCxnSpPr>
          <p:cNvPr id="19" name="Straight Arrow Connector 18"/>
          <p:cNvCxnSpPr/>
          <p:nvPr/>
        </p:nvCxnSpPr>
        <p:spPr>
          <a:xfrm>
            <a:off x="7299619" y="4647898"/>
            <a:ext cx="5300536" cy="443264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3"/>
          </p:cNvCxnSpPr>
          <p:nvPr/>
        </p:nvCxnSpPr>
        <p:spPr>
          <a:xfrm>
            <a:off x="8031789" y="6293021"/>
            <a:ext cx="4839464" cy="17509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822397" y="4613659"/>
            <a:ext cx="5048856" cy="324517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594413" y="6133131"/>
            <a:ext cx="5048856" cy="324517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00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It is important to know that direct and indirect peer pressure can also be positive or negative peer pressure.</a:t>
            </a:r>
          </a:p>
          <a:p>
            <a:pPr marL="0" indent="0">
              <a:buNone/>
            </a:pPr>
            <a:endParaRPr lang="en-US" sz="6000" dirty="0"/>
          </a:p>
          <a:p>
            <a:pPr marL="0" indent="0">
              <a:buNone/>
            </a:pPr>
            <a:r>
              <a:rPr lang="en-US" sz="6000" b="1" dirty="0" smtClean="0"/>
              <a:t>Example – direct &amp; positive peer pressure </a:t>
            </a:r>
            <a:r>
              <a:rPr lang="en-US" sz="6000" dirty="0" smtClean="0"/>
              <a:t>– a good friend telling you to turn off the </a:t>
            </a:r>
            <a:r>
              <a:rPr lang="en-US" sz="6000" dirty="0" err="1" smtClean="0"/>
              <a:t>playstation</a:t>
            </a:r>
            <a:r>
              <a:rPr lang="en-US" sz="6000" dirty="0" smtClean="0"/>
              <a:t> to revise for your assessment the next day</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 of Peer Pressure</a:t>
            </a:r>
            <a:endParaRPr sz="4000" spc="45" dirty="0"/>
          </a:p>
        </p:txBody>
      </p:sp>
      <p:pic>
        <p:nvPicPr>
          <p:cNvPr id="3" name="Picture 2"/>
          <p:cNvPicPr>
            <a:picLocks noChangeAspect="1"/>
          </p:cNvPicPr>
          <p:nvPr/>
        </p:nvPicPr>
        <p:blipFill>
          <a:blip r:embed="rId4"/>
          <a:stretch>
            <a:fillRect/>
          </a:stretch>
        </p:blipFill>
        <p:spPr>
          <a:xfrm>
            <a:off x="12903846" y="2159394"/>
            <a:ext cx="6479739" cy="8364942"/>
          </a:xfrm>
          <a:prstGeom prst="rect">
            <a:avLst/>
          </a:prstGeom>
        </p:spPr>
      </p:pic>
    </p:spTree>
    <p:extLst>
      <p:ext uri="{BB962C8B-B14F-4D97-AF65-F5344CB8AC3E}">
        <p14:creationId xmlns:p14="http://schemas.microsoft.com/office/powerpoint/2010/main" val="1966600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lnSpcReduction="10000"/>
          </a:bodyPr>
          <a:lstStyle/>
          <a:p>
            <a:pPr marL="0" indent="0">
              <a:buNone/>
            </a:pPr>
            <a:r>
              <a:rPr lang="en-US" sz="6000" dirty="0" smtClean="0"/>
              <a:t>It is important to know that direct and indirect peer pressure can also be positive or negative peer pressure.</a:t>
            </a:r>
          </a:p>
          <a:p>
            <a:pPr marL="0" indent="0">
              <a:buNone/>
            </a:pPr>
            <a:endParaRPr lang="en-US" sz="6000" dirty="0"/>
          </a:p>
          <a:p>
            <a:pPr marL="0" indent="0">
              <a:buNone/>
            </a:pPr>
            <a:r>
              <a:rPr lang="en-US" sz="6000" b="1" dirty="0" smtClean="0"/>
              <a:t>Example – indirect &amp; negative peer pressure </a:t>
            </a:r>
            <a:r>
              <a:rPr lang="en-US" sz="6000" dirty="0" smtClean="0"/>
              <a:t>– seeing a pupil in the year above being rude and disrespectful to a teacher then copying this </a:t>
            </a:r>
            <a:r>
              <a:rPr lang="en-US" sz="6000" dirty="0" err="1" smtClean="0"/>
              <a:t>behaviour</a:t>
            </a:r>
            <a:r>
              <a:rPr lang="en-US" sz="6000" dirty="0" smtClean="0"/>
              <a:t> in your next lesson</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 of Peer Pressure</a:t>
            </a:r>
            <a:endParaRPr sz="4000" spc="45" dirty="0"/>
          </a:p>
        </p:txBody>
      </p:sp>
      <p:pic>
        <p:nvPicPr>
          <p:cNvPr id="3" name="Picture 2"/>
          <p:cNvPicPr>
            <a:picLocks noChangeAspect="1"/>
          </p:cNvPicPr>
          <p:nvPr/>
        </p:nvPicPr>
        <p:blipFill>
          <a:blip r:embed="rId4"/>
          <a:stretch>
            <a:fillRect/>
          </a:stretch>
        </p:blipFill>
        <p:spPr>
          <a:xfrm>
            <a:off x="12903846" y="2159394"/>
            <a:ext cx="6479739" cy="8364942"/>
          </a:xfrm>
          <a:prstGeom prst="rect">
            <a:avLst/>
          </a:prstGeom>
        </p:spPr>
      </p:pic>
    </p:spTree>
    <p:extLst>
      <p:ext uri="{BB962C8B-B14F-4D97-AF65-F5344CB8AC3E}">
        <p14:creationId xmlns:p14="http://schemas.microsoft.com/office/powerpoint/2010/main" val="3230356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2.xml><?xml version="1.0" encoding="utf-8"?>
<ds:datastoreItem xmlns:ds="http://schemas.openxmlformats.org/officeDocument/2006/customXml" ds:itemID="{892F18CE-0664-4747-9A36-DB6272ADADB8}">
  <ds:schemaRefs>
    <ds:schemaRef ds:uri="aa278816-03e4-4886-8c06-bbee340b154a"/>
    <ds:schemaRef ds:uri="http://schemas.openxmlformats.org/package/2006/metadata/core-properties"/>
    <ds:schemaRef ds:uri="http://purl.org/dc/terms/"/>
    <ds:schemaRef ds:uri="cf23988f-c488-42c3-82cd-5944801df941"/>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3812</TotalTime>
  <Words>1871</Words>
  <Application>Microsoft Office PowerPoint</Application>
  <PresentationFormat>Custom</PresentationFormat>
  <Paragraphs>246</Paragraphs>
  <Slides>34</Slides>
  <Notes>1</Notes>
  <HiddenSlides>0</HiddenSlides>
  <MMClips>1</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34</vt:i4>
      </vt:variant>
    </vt:vector>
  </HeadingPairs>
  <TitlesOfParts>
    <vt:vector size="47" baseType="lpstr">
      <vt:lpstr>Arial</vt:lpstr>
      <vt:lpstr>Calibri</vt:lpstr>
      <vt:lpstr>Calibri Light</vt:lpstr>
      <vt:lpstr>Comic Sans MS</vt:lpstr>
      <vt:lpstr>Franklin Gothic Book</vt:lpstr>
      <vt:lpstr>Lato</vt:lpstr>
      <vt:lpstr>LondrinaSolid-Black</vt:lpstr>
      <vt:lpstr>Office Theme</vt:lpstr>
      <vt:lpstr>4_Office Theme</vt:lpstr>
      <vt:lpstr>1_Office Theme</vt:lpstr>
      <vt:lpstr>6_Office Theme</vt:lpstr>
      <vt:lpstr>7_Office Theme</vt:lpstr>
      <vt:lpstr>2_Office Theme</vt:lpstr>
      <vt:lpstr>PowerPoint Presentation</vt:lpstr>
      <vt:lpstr>PowerPoint Presentation</vt:lpstr>
      <vt:lpstr>PowerPoint Presentation</vt:lpstr>
      <vt:lpstr>Tutor Time Recap</vt:lpstr>
      <vt:lpstr>Tutor Time Recap</vt:lpstr>
      <vt:lpstr>Type of Peer Pressure</vt:lpstr>
      <vt:lpstr>Type of Peer Pressure</vt:lpstr>
      <vt:lpstr>Type of Peer Pressure</vt:lpstr>
      <vt:lpstr>Type of Peer Pressure</vt:lpstr>
      <vt:lpstr>Type of Peer Pressure - scenario</vt:lpstr>
      <vt:lpstr>What is peer pressure</vt:lpstr>
      <vt:lpstr>Type of Peer Pressure - scenario</vt:lpstr>
      <vt:lpstr>What is peer pressure</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Peer Pressure</vt:lpstr>
      <vt:lpstr>Peer Pressure</vt:lpstr>
      <vt:lpstr>Negative Peer Pressure</vt:lpstr>
      <vt:lpstr>Negative Peer Pressure</vt:lpstr>
      <vt:lpstr>Negative Peer Pressure</vt:lpstr>
      <vt:lpstr>Negative Peer Pressure</vt:lpstr>
      <vt:lpstr>Negative Peer Pressure</vt:lpstr>
      <vt:lpstr>Negative peer pressure -  example</vt:lpstr>
      <vt:lpstr>Negative Peer Pressure</vt:lpstr>
      <vt:lpstr>Negative peer pressure</vt:lpstr>
      <vt:lpstr>Reflection</vt:lpstr>
      <vt:lpstr>Peer Pressure scenario – extension task</vt:lpstr>
      <vt:lpstr>Peer pressure extension task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a Bold Headline.</dc:title>
  <dc:creator>Ryan Stewart</dc:creator>
  <cp:lastModifiedBy>Ryan Stewart</cp:lastModifiedBy>
  <cp:revision>178</cp:revision>
  <cp:lastPrinted>2024-09-26T14:53:48Z</cp:lastPrinted>
  <dcterms:created xsi:type="dcterms:W3CDTF">2023-01-12T15:04:44Z</dcterms:created>
  <dcterms:modified xsi:type="dcterms:W3CDTF">2025-04-14T09:38:27Z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