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2" r:id="rId2"/>
    <p:sldMasterId id="2147483684" r:id="rId3"/>
    <p:sldMasterId id="2147483696" r:id="rId4"/>
    <p:sldMasterId id="2147483708" r:id="rId5"/>
  </p:sldMasterIdLst>
  <p:notesMasterIdLst>
    <p:notesMasterId r:id="rId27"/>
  </p:notesMasterIdLst>
  <p:sldIdLst>
    <p:sldId id="278" r:id="rId6"/>
    <p:sldId id="258" r:id="rId7"/>
    <p:sldId id="259" r:id="rId8"/>
    <p:sldId id="260" r:id="rId9"/>
    <p:sldId id="261" r:id="rId10"/>
    <p:sldId id="262" r:id="rId11"/>
    <p:sldId id="263" r:id="rId12"/>
    <p:sldId id="264" r:id="rId13"/>
    <p:sldId id="265" r:id="rId14"/>
    <p:sldId id="267" r:id="rId15"/>
    <p:sldId id="266" r:id="rId16"/>
    <p:sldId id="268" r:id="rId17"/>
    <p:sldId id="269" r:id="rId18"/>
    <p:sldId id="270" r:id="rId19"/>
    <p:sldId id="271" r:id="rId20"/>
    <p:sldId id="272" r:id="rId21"/>
    <p:sldId id="273" r:id="rId22"/>
    <p:sldId id="274" r:id="rId23"/>
    <p:sldId id="275" r:id="rId24"/>
    <p:sldId id="276"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gHFT54wM9d3n75AhfvXXCQ==" hashData="Ak6lSmgbsOnzCuS4WIMC9aDsCmkqtOYqe3UYfNAzbpqpm6oXg7Nqa4677cBJ33uVwzYEGD8sqdM+5lsklNhme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13" d="100"/>
          <a:sy n="113" d="100"/>
        </p:scale>
        <p:origin x="4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AABB7D-F4BD-4CBB-A88C-0AB4FB17821B}" type="datetimeFigureOut">
              <a:rPr lang="en-GB" smtClean="0"/>
              <a:t>15/04/2024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CD45A4-A78C-463B-B797-C1B32C065C99}" type="slidenum">
              <a:rPr lang="en-GB" smtClean="0"/>
              <a:t>‹#›</a:t>
            </a:fld>
            <a:endParaRPr lang="en-GB"/>
          </a:p>
        </p:txBody>
      </p:sp>
    </p:spTree>
    <p:extLst>
      <p:ext uri="{BB962C8B-B14F-4D97-AF65-F5344CB8AC3E}">
        <p14:creationId xmlns:p14="http://schemas.microsoft.com/office/powerpoint/2010/main" val="1807444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https://www.youtube.com/watch?v=UB9anEZx9LU</a:t>
            </a:r>
            <a:endParaRPr lang="en-GB" dirty="0"/>
          </a:p>
        </p:txBody>
      </p:sp>
      <p:sp>
        <p:nvSpPr>
          <p:cNvPr id="4" name="Slide Number Placeholder 3"/>
          <p:cNvSpPr>
            <a:spLocks noGrp="1"/>
          </p:cNvSpPr>
          <p:nvPr>
            <p:ph type="sldNum" sz="quarter" idx="10"/>
          </p:nvPr>
        </p:nvSpPr>
        <p:spPr/>
        <p:txBody>
          <a:bodyPr/>
          <a:lstStyle/>
          <a:p>
            <a:fld id="{FECD45A4-A78C-463B-B797-C1B32C065C99}" type="slidenum">
              <a:rPr lang="en-GB" smtClean="0"/>
              <a:t>10</a:t>
            </a:fld>
            <a:endParaRPr lang="en-GB"/>
          </a:p>
        </p:txBody>
      </p:sp>
    </p:spTree>
    <p:extLst>
      <p:ext uri="{BB962C8B-B14F-4D97-AF65-F5344CB8AC3E}">
        <p14:creationId xmlns:p14="http://schemas.microsoft.com/office/powerpoint/2010/main" val="3840622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CD45A4-A78C-463B-B797-C1B32C065C99}" type="slidenum">
              <a:rPr lang="en-GB" smtClean="0"/>
              <a:t>16</a:t>
            </a:fld>
            <a:endParaRPr lang="en-GB"/>
          </a:p>
        </p:txBody>
      </p:sp>
    </p:spTree>
    <p:extLst>
      <p:ext uri="{BB962C8B-B14F-4D97-AF65-F5344CB8AC3E}">
        <p14:creationId xmlns:p14="http://schemas.microsoft.com/office/powerpoint/2010/main" val="2220634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CD45A4-A78C-463B-B797-C1B32C065C99}" type="slidenum">
              <a:rPr lang="en-GB" smtClean="0"/>
              <a:t>17</a:t>
            </a:fld>
            <a:endParaRPr lang="en-GB"/>
          </a:p>
        </p:txBody>
      </p:sp>
    </p:spTree>
    <p:extLst>
      <p:ext uri="{BB962C8B-B14F-4D97-AF65-F5344CB8AC3E}">
        <p14:creationId xmlns:p14="http://schemas.microsoft.com/office/powerpoint/2010/main" val="1047586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CD45A4-A78C-463B-B797-C1B32C065C99}" type="slidenum">
              <a:rPr lang="en-GB" smtClean="0"/>
              <a:t>18</a:t>
            </a:fld>
            <a:endParaRPr lang="en-GB"/>
          </a:p>
        </p:txBody>
      </p:sp>
    </p:spTree>
    <p:extLst>
      <p:ext uri="{BB962C8B-B14F-4D97-AF65-F5344CB8AC3E}">
        <p14:creationId xmlns:p14="http://schemas.microsoft.com/office/powerpoint/2010/main" val="1984373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pupils</a:t>
            </a:r>
            <a:r>
              <a:rPr lang="en-US" baseline="0" dirty="0"/>
              <a:t> have been given enough time to complete their table you can cold call to check for answers and discuss answers</a:t>
            </a:r>
            <a:endParaRPr lang="en-GB" dirty="0"/>
          </a:p>
        </p:txBody>
      </p:sp>
      <p:sp>
        <p:nvSpPr>
          <p:cNvPr id="4" name="Slide Number Placeholder 3"/>
          <p:cNvSpPr>
            <a:spLocks noGrp="1"/>
          </p:cNvSpPr>
          <p:nvPr>
            <p:ph type="sldNum" sz="quarter" idx="10"/>
          </p:nvPr>
        </p:nvSpPr>
        <p:spPr/>
        <p:txBody>
          <a:bodyPr/>
          <a:lstStyle/>
          <a:p>
            <a:fld id="{FECD45A4-A78C-463B-B797-C1B32C065C99}" type="slidenum">
              <a:rPr lang="en-GB" smtClean="0"/>
              <a:t>19</a:t>
            </a:fld>
            <a:endParaRPr lang="en-GB"/>
          </a:p>
        </p:txBody>
      </p:sp>
    </p:spTree>
    <p:extLst>
      <p:ext uri="{BB962C8B-B14F-4D97-AF65-F5344CB8AC3E}">
        <p14:creationId xmlns:p14="http://schemas.microsoft.com/office/powerpoint/2010/main" val="264962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8353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1270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7383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325" y="1278882"/>
            <a:ext cx="11170508" cy="1023947"/>
          </a:xfrm>
          <a:gradFill>
            <a:gsLst>
              <a:gs pos="0">
                <a:srgbClr val="E74519"/>
              </a:gs>
              <a:gs pos="50000">
                <a:schemeClr val="accent2">
                  <a:lumMod val="60000"/>
                  <a:lumOff val="40000"/>
                </a:schemeClr>
              </a:gs>
              <a:gs pos="100000">
                <a:schemeClr val="bg1">
                  <a:alpha val="40000"/>
                </a:schemeClr>
              </a:gs>
            </a:gsLst>
            <a:lin ang="5400000" scaled="0"/>
          </a:gradFill>
        </p:spPr>
        <p:txBody>
          <a:bodyPr anchor="b">
            <a:normAutofit/>
          </a:bodyPr>
          <a:lstStyle>
            <a:lvl1pPr algn="ctr">
              <a:defRPr sz="4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a:solidFill>
            <a:schemeClr val="bg1"/>
          </a:solidFill>
          <a:ln>
            <a:solidFill>
              <a:srgbClr val="E74519"/>
            </a:solidFill>
          </a:ln>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Click to edit Master subtitle style</a:t>
            </a:r>
            <a:endParaRPr lang="en-GB" dirty="0"/>
          </a:p>
        </p:txBody>
      </p:sp>
      <p:sp>
        <p:nvSpPr>
          <p:cNvPr id="5" name="Footer Placeholder 4"/>
          <p:cNvSpPr>
            <a:spLocks noGrp="1"/>
          </p:cNvSpPr>
          <p:nvPr>
            <p:ph type="ftr" sz="quarter" idx="11"/>
          </p:nvPr>
        </p:nvSpPr>
        <p:spPr/>
        <p: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pic>
        <p:nvPicPr>
          <p:cNvPr id="7" name="Picture 6"/>
          <p:cNvPicPr>
            <a:picLocks noChangeAspect="1"/>
          </p:cNvPicPr>
          <p:nvPr userDrawn="1"/>
        </p:nvPicPr>
        <p:blipFill>
          <a:blip r:embed="rId2"/>
          <a:stretch>
            <a:fillRect/>
          </a:stretch>
        </p:blipFill>
        <p:spPr>
          <a:xfrm>
            <a:off x="201421" y="98418"/>
            <a:ext cx="6525950" cy="949343"/>
          </a:xfrm>
          <a:prstGeom prst="rect">
            <a:avLst/>
          </a:prstGeom>
        </p:spPr>
      </p:pic>
      <p:pic>
        <p:nvPicPr>
          <p:cNvPr id="8" name="Picture 7"/>
          <p:cNvPicPr>
            <a:picLocks noChangeAspect="1"/>
          </p:cNvPicPr>
          <p:nvPr userDrawn="1"/>
        </p:nvPicPr>
        <p:blipFill>
          <a:blip r:embed="rId3"/>
          <a:stretch>
            <a:fillRect/>
          </a:stretch>
        </p:blipFill>
        <p:spPr>
          <a:xfrm>
            <a:off x="9719652" y="212836"/>
            <a:ext cx="2396046" cy="365662"/>
          </a:xfrm>
          <a:prstGeom prst="rect">
            <a:avLst/>
          </a:prstGeom>
        </p:spPr>
      </p:pic>
    </p:spTree>
    <p:extLst>
      <p:ext uri="{BB962C8B-B14F-4D97-AF65-F5344CB8AC3E}">
        <p14:creationId xmlns:p14="http://schemas.microsoft.com/office/powerpoint/2010/main" val="842986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E74519"/>
            </a:solidFill>
          </a:ln>
        </p:spPr>
        <p:txBody>
          <a:bodyPr/>
          <a:lstStyle/>
          <a:p>
            <a:r>
              <a:rPr lang="en-US" dirty="0"/>
              <a:t>Click to edit Master title style</a:t>
            </a:r>
            <a:endParaRPr lang="en-GB" dirty="0"/>
          </a:p>
        </p:txBody>
      </p:sp>
      <p:sp>
        <p:nvSpPr>
          <p:cNvPr id="3" name="Content Placeholder 2"/>
          <p:cNvSpPr>
            <a:spLocks noGrp="1"/>
          </p:cNvSpPr>
          <p:nvPr>
            <p:ph idx="1"/>
          </p:nvPr>
        </p:nvSpPr>
        <p:spPr>
          <a:ln>
            <a:solidFill>
              <a:srgbClr val="E74519"/>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pPr marL="0" marR="0" lvl="0" indent="0" algn="l" defTabSz="914411" rtl="0" eaLnBrk="1" fontAlgn="auto" latinLnBrk="0" hangingPunct="1">
              <a:lnSpc>
                <a:spcPct val="100000"/>
              </a:lnSpc>
              <a:spcBef>
                <a:spcPts val="0"/>
              </a:spcBef>
              <a:spcAft>
                <a:spcPts val="0"/>
              </a:spcAft>
              <a:buClrTx/>
              <a:buSzTx/>
              <a:buFontTx/>
              <a:buNone/>
              <a:tabLst/>
              <a:defRPr/>
            </a:pPr>
            <a:fld id="{60833ACD-E3C5-4170-A44C-4EE413B45F29}"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l" defTabSz="914411"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5" name="Footer Placeholder 4"/>
          <p:cNvSpPr>
            <a:spLocks noGrp="1"/>
          </p:cNvSpPr>
          <p:nvPr>
            <p:ph type="ftr" sz="quarter" idx="11"/>
          </p:nvPr>
        </p:nvSpPr>
        <p:spPr/>
        <p: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Tree>
    <p:extLst>
      <p:ext uri="{BB962C8B-B14F-4D97-AF65-F5344CB8AC3E}">
        <p14:creationId xmlns:p14="http://schemas.microsoft.com/office/powerpoint/2010/main" val="1078686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a:ln>
            <a:solidFill>
              <a:srgbClr val="E74519"/>
            </a:solidFill>
          </a:ln>
        </p:spPr>
        <p:txBody>
          <a:bodyPr anchor="b"/>
          <a:lstStyle>
            <a:lvl1pPr>
              <a:defRPr sz="6000"/>
            </a:lvl1pPr>
          </a:lstStyle>
          <a:p>
            <a:r>
              <a:rPr lang="en-US" dirty="0"/>
              <a:t>Click to edit Master title style</a:t>
            </a:r>
            <a:endParaRPr lang="en-GB" dirty="0"/>
          </a:p>
        </p:txBody>
      </p:sp>
      <p:sp>
        <p:nvSpPr>
          <p:cNvPr id="3" name="Text Placeholder 2"/>
          <p:cNvSpPr>
            <a:spLocks noGrp="1"/>
          </p:cNvSpPr>
          <p:nvPr>
            <p:ph type="body" idx="1"/>
          </p:nvPr>
        </p:nvSpPr>
        <p:spPr>
          <a:xfrm>
            <a:off x="831852" y="4589464"/>
            <a:ext cx="10515600" cy="1500187"/>
          </a:xfrm>
          <a:ln>
            <a:solidFill>
              <a:srgbClr val="E74519"/>
            </a:solidFill>
          </a:ln>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pPr marL="0" marR="0" lvl="0" indent="0" algn="l" defTabSz="914411" rtl="0" eaLnBrk="1" fontAlgn="auto" latinLnBrk="0" hangingPunct="1">
              <a:lnSpc>
                <a:spcPct val="100000"/>
              </a:lnSpc>
              <a:spcBef>
                <a:spcPts val="0"/>
              </a:spcBef>
              <a:spcAft>
                <a:spcPts val="0"/>
              </a:spcAft>
              <a:buClrTx/>
              <a:buSzTx/>
              <a:buFontTx/>
              <a:buNone/>
              <a:tabLst/>
              <a:defRPr/>
            </a:pPr>
            <a:fld id="{60833ACD-E3C5-4170-A44C-4EE413B45F29}"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l" defTabSz="914411"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5" name="Footer Placeholder 4"/>
          <p:cNvSpPr>
            <a:spLocks noGrp="1"/>
          </p:cNvSpPr>
          <p:nvPr>
            <p:ph type="ftr" sz="quarter" idx="11"/>
          </p:nvPr>
        </p:nvSpPr>
        <p:spPr/>
        <p: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Tree>
    <p:extLst>
      <p:ext uri="{BB962C8B-B14F-4D97-AF65-F5344CB8AC3E}">
        <p14:creationId xmlns:p14="http://schemas.microsoft.com/office/powerpoint/2010/main" val="863117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a:solidFill>
              <a:srgbClr val="E74519"/>
            </a:solidFill>
          </a:ln>
        </p:spPr>
        <p:txBody>
          <a:bodyPr/>
          <a:lstStyle/>
          <a:p>
            <a:r>
              <a:rPr lang="en-US"/>
              <a:t>Click to edit Master title style</a:t>
            </a:r>
            <a:endParaRPr lang="en-GB"/>
          </a:p>
        </p:txBody>
      </p:sp>
      <p:sp>
        <p:nvSpPr>
          <p:cNvPr id="3" name="Content Placeholder 2"/>
          <p:cNvSpPr>
            <a:spLocks noGrp="1"/>
          </p:cNvSpPr>
          <p:nvPr>
            <p:ph sz="half" idx="1"/>
          </p:nvPr>
        </p:nvSpPr>
        <p:spPr>
          <a:xfrm>
            <a:off x="838201" y="1825625"/>
            <a:ext cx="5181600" cy="4351338"/>
          </a:xfrm>
          <a:ln>
            <a:solidFill>
              <a:srgbClr val="E74519"/>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72201" y="1825625"/>
            <a:ext cx="5181600" cy="4351338"/>
          </a:xfrm>
          <a:ln>
            <a:solidFill>
              <a:srgbClr val="E74519"/>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pPr marL="0" marR="0" lvl="0" indent="0" algn="l" defTabSz="914411" rtl="0" eaLnBrk="1" fontAlgn="auto" latinLnBrk="0" hangingPunct="1">
              <a:lnSpc>
                <a:spcPct val="100000"/>
              </a:lnSpc>
              <a:spcBef>
                <a:spcPts val="0"/>
              </a:spcBef>
              <a:spcAft>
                <a:spcPts val="0"/>
              </a:spcAft>
              <a:buClrTx/>
              <a:buSzTx/>
              <a:buFontTx/>
              <a:buNone/>
              <a:tabLst/>
              <a:defRPr/>
            </a:pPr>
            <a:fld id="{60833ACD-E3C5-4170-A44C-4EE413B45F29}"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l" defTabSz="914411"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6" name="Footer Placeholder 5"/>
          <p:cNvSpPr>
            <a:spLocks noGrp="1"/>
          </p:cNvSpPr>
          <p:nvPr>
            <p:ph type="ftr" sz="quarter" idx="11"/>
          </p:nvPr>
        </p:nvSpPr>
        <p:spPr/>
        <p: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Tree>
    <p:extLst>
      <p:ext uri="{BB962C8B-B14F-4D97-AF65-F5344CB8AC3E}">
        <p14:creationId xmlns:p14="http://schemas.microsoft.com/office/powerpoint/2010/main" val="3381472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11" rtl="0" eaLnBrk="1" fontAlgn="auto" latinLnBrk="0" hangingPunct="1">
              <a:lnSpc>
                <a:spcPct val="100000"/>
              </a:lnSpc>
              <a:spcBef>
                <a:spcPts val="0"/>
              </a:spcBef>
              <a:spcAft>
                <a:spcPts val="0"/>
              </a:spcAft>
              <a:buClrTx/>
              <a:buSzTx/>
              <a:buFontTx/>
              <a:buNone/>
              <a:tabLst/>
              <a:defRPr/>
            </a:pPr>
            <a:fld id="{60833ACD-E3C5-4170-A44C-4EE413B45F29}"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l" defTabSz="914411"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8" name="Footer Placeholder 7"/>
          <p:cNvSpPr>
            <a:spLocks noGrp="1"/>
          </p:cNvSpPr>
          <p:nvPr>
            <p:ph type="ftr" sz="quarter" idx="11"/>
          </p:nvPr>
        </p:nvSpPr>
        <p:spPr/>
        <p: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Tree>
    <p:extLst>
      <p:ext uri="{BB962C8B-B14F-4D97-AF65-F5344CB8AC3E}">
        <p14:creationId xmlns:p14="http://schemas.microsoft.com/office/powerpoint/2010/main" val="26596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11" rtl="0" eaLnBrk="1" fontAlgn="auto" latinLnBrk="0" hangingPunct="1">
              <a:lnSpc>
                <a:spcPct val="100000"/>
              </a:lnSpc>
              <a:spcBef>
                <a:spcPts val="0"/>
              </a:spcBef>
              <a:spcAft>
                <a:spcPts val="0"/>
              </a:spcAft>
              <a:buClrTx/>
              <a:buSzTx/>
              <a:buFontTx/>
              <a:buNone/>
              <a:tabLst/>
              <a:defRPr/>
            </a:pPr>
            <a:fld id="{60833ACD-E3C5-4170-A44C-4EE413B45F29}"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l" defTabSz="914411"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4" name="Footer Placeholder 3"/>
          <p:cNvSpPr>
            <a:spLocks noGrp="1"/>
          </p:cNvSpPr>
          <p:nvPr>
            <p:ph type="ftr" sz="quarter" idx="11"/>
          </p:nvPr>
        </p:nvSpPr>
        <p:spPr/>
        <p: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Tree>
    <p:extLst>
      <p:ext uri="{BB962C8B-B14F-4D97-AF65-F5344CB8AC3E}">
        <p14:creationId xmlns:p14="http://schemas.microsoft.com/office/powerpoint/2010/main" val="304548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11" rtl="0" eaLnBrk="1" fontAlgn="auto" latinLnBrk="0" hangingPunct="1">
              <a:lnSpc>
                <a:spcPct val="100000"/>
              </a:lnSpc>
              <a:spcBef>
                <a:spcPts val="0"/>
              </a:spcBef>
              <a:spcAft>
                <a:spcPts val="0"/>
              </a:spcAft>
              <a:buClrTx/>
              <a:buSzTx/>
              <a:buFontTx/>
              <a:buNone/>
              <a:tabLst/>
              <a:defRPr/>
            </a:pPr>
            <a:fld id="{60833ACD-E3C5-4170-A44C-4EE413B45F29}"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l" defTabSz="914411"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3" name="Footer Placeholder 2"/>
          <p:cNvSpPr>
            <a:spLocks noGrp="1"/>
          </p:cNvSpPr>
          <p:nvPr>
            <p:ph type="ftr" sz="quarter" idx="11"/>
          </p:nvPr>
        </p:nvSpPr>
        <p:spPr/>
        <p: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Tree>
    <p:extLst>
      <p:ext uri="{BB962C8B-B14F-4D97-AF65-F5344CB8AC3E}">
        <p14:creationId xmlns:p14="http://schemas.microsoft.com/office/powerpoint/2010/main" val="4074145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11" rtl="0" eaLnBrk="1" fontAlgn="auto" latinLnBrk="0" hangingPunct="1">
              <a:lnSpc>
                <a:spcPct val="100000"/>
              </a:lnSpc>
              <a:spcBef>
                <a:spcPts val="0"/>
              </a:spcBef>
              <a:spcAft>
                <a:spcPts val="0"/>
              </a:spcAft>
              <a:buClrTx/>
              <a:buSzTx/>
              <a:buFontTx/>
              <a:buNone/>
              <a:tabLst/>
              <a:defRPr/>
            </a:pPr>
            <a:fld id="{60833ACD-E3C5-4170-A44C-4EE413B45F29}"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l" defTabSz="914411"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6" name="Footer Placeholder 5"/>
          <p:cNvSpPr>
            <a:spLocks noGrp="1"/>
          </p:cNvSpPr>
          <p:nvPr>
            <p:ph type="ftr" sz="quarter" idx="11"/>
          </p:nvPr>
        </p:nvSpPr>
        <p:spPr/>
        <p: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Tree>
    <p:extLst>
      <p:ext uri="{BB962C8B-B14F-4D97-AF65-F5344CB8AC3E}">
        <p14:creationId xmlns:p14="http://schemas.microsoft.com/office/powerpoint/2010/main" val="22082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0614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11" rtl="0" eaLnBrk="1" fontAlgn="auto" latinLnBrk="0" hangingPunct="1">
              <a:lnSpc>
                <a:spcPct val="100000"/>
              </a:lnSpc>
              <a:spcBef>
                <a:spcPts val="0"/>
              </a:spcBef>
              <a:spcAft>
                <a:spcPts val="0"/>
              </a:spcAft>
              <a:buClrTx/>
              <a:buSzTx/>
              <a:buFontTx/>
              <a:buNone/>
              <a:tabLst/>
              <a:defRPr/>
            </a:pPr>
            <a:fld id="{60833ACD-E3C5-4170-A44C-4EE413B45F29}"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l" defTabSz="914411"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6" name="Footer Placeholder 5"/>
          <p:cNvSpPr>
            <a:spLocks noGrp="1"/>
          </p:cNvSpPr>
          <p:nvPr>
            <p:ph type="ftr" sz="quarter" idx="11"/>
          </p:nvPr>
        </p:nvSpPr>
        <p:spPr/>
        <p: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Tree>
    <p:extLst>
      <p:ext uri="{BB962C8B-B14F-4D97-AF65-F5344CB8AC3E}">
        <p14:creationId xmlns:p14="http://schemas.microsoft.com/office/powerpoint/2010/main" val="3164199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11" rtl="0" eaLnBrk="1" fontAlgn="auto" latinLnBrk="0" hangingPunct="1">
              <a:lnSpc>
                <a:spcPct val="100000"/>
              </a:lnSpc>
              <a:spcBef>
                <a:spcPts val="0"/>
              </a:spcBef>
              <a:spcAft>
                <a:spcPts val="0"/>
              </a:spcAft>
              <a:buClrTx/>
              <a:buSzTx/>
              <a:buFontTx/>
              <a:buNone/>
              <a:tabLst/>
              <a:defRPr/>
            </a:pPr>
            <a:fld id="{60833ACD-E3C5-4170-A44C-4EE413B45F29}"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l" defTabSz="914411"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5" name="Footer Placeholder 4"/>
          <p:cNvSpPr>
            <a:spLocks noGrp="1"/>
          </p:cNvSpPr>
          <p:nvPr>
            <p:ph type="ftr" sz="quarter" idx="11"/>
          </p:nvPr>
        </p:nvSpPr>
        <p:spPr/>
        <p: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Tree>
    <p:extLst>
      <p:ext uri="{BB962C8B-B14F-4D97-AF65-F5344CB8AC3E}">
        <p14:creationId xmlns:p14="http://schemas.microsoft.com/office/powerpoint/2010/main" val="19632524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11" rtl="0" eaLnBrk="1" fontAlgn="auto" latinLnBrk="0" hangingPunct="1">
              <a:lnSpc>
                <a:spcPct val="100000"/>
              </a:lnSpc>
              <a:spcBef>
                <a:spcPts val="0"/>
              </a:spcBef>
              <a:spcAft>
                <a:spcPts val="0"/>
              </a:spcAft>
              <a:buClrTx/>
              <a:buSzTx/>
              <a:buFontTx/>
              <a:buNone/>
              <a:tabLst/>
              <a:defRPr/>
            </a:pPr>
            <a:fld id="{60833ACD-E3C5-4170-A44C-4EE413B45F29}"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l" defTabSz="914411"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5" name="Footer Placeholder 4"/>
          <p:cNvSpPr>
            <a:spLocks noGrp="1"/>
          </p:cNvSpPr>
          <p:nvPr>
            <p:ph type="ftr" sz="quarter" idx="11"/>
          </p:nvPr>
        </p:nvSpPr>
        <p:spPr/>
        <p: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Tree>
    <p:extLst>
      <p:ext uri="{BB962C8B-B14F-4D97-AF65-F5344CB8AC3E}">
        <p14:creationId xmlns:p14="http://schemas.microsoft.com/office/powerpoint/2010/main" val="3770972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323" y="1278882"/>
            <a:ext cx="11170509" cy="1023947"/>
          </a:xfrm>
          <a:gradFill>
            <a:gsLst>
              <a:gs pos="0">
                <a:srgbClr val="E74519"/>
              </a:gs>
              <a:gs pos="50000">
                <a:schemeClr val="accent2">
                  <a:lumMod val="60000"/>
                  <a:lumOff val="40000"/>
                </a:schemeClr>
              </a:gs>
              <a:gs pos="100000">
                <a:schemeClr val="bg1">
                  <a:alpha val="40000"/>
                </a:schemeClr>
              </a:gs>
            </a:gsLst>
            <a:lin ang="5400000" scaled="0"/>
          </a:gradFill>
        </p:spPr>
        <p:txBody>
          <a:bodyPr anchor="b">
            <a:normAutofit/>
          </a:bodyPr>
          <a:lstStyle>
            <a:lvl1pPr algn="ctr">
              <a:defRPr sz="4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a:solidFill>
            <a:schemeClr val="bg1"/>
          </a:solidFill>
          <a:ln>
            <a:solidFill>
              <a:srgbClr val="E74519"/>
            </a:solidFill>
          </a:ln>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pic>
        <p:nvPicPr>
          <p:cNvPr id="7" name="Picture 6"/>
          <p:cNvPicPr>
            <a:picLocks noChangeAspect="1"/>
          </p:cNvPicPr>
          <p:nvPr userDrawn="1"/>
        </p:nvPicPr>
        <p:blipFill>
          <a:blip r:embed="rId2"/>
          <a:stretch>
            <a:fillRect/>
          </a:stretch>
        </p:blipFill>
        <p:spPr>
          <a:xfrm>
            <a:off x="201420" y="98417"/>
            <a:ext cx="6525951" cy="949343"/>
          </a:xfrm>
          <a:prstGeom prst="rect">
            <a:avLst/>
          </a:prstGeom>
        </p:spPr>
      </p:pic>
      <p:pic>
        <p:nvPicPr>
          <p:cNvPr id="8" name="Picture 7"/>
          <p:cNvPicPr>
            <a:picLocks noChangeAspect="1"/>
          </p:cNvPicPr>
          <p:nvPr userDrawn="1"/>
        </p:nvPicPr>
        <p:blipFill>
          <a:blip r:embed="rId3"/>
          <a:stretch>
            <a:fillRect/>
          </a:stretch>
        </p:blipFill>
        <p:spPr>
          <a:xfrm>
            <a:off x="9719650" y="212836"/>
            <a:ext cx="2396047" cy="365662"/>
          </a:xfrm>
          <a:prstGeom prst="rect">
            <a:avLst/>
          </a:prstGeom>
        </p:spPr>
      </p:pic>
    </p:spTree>
    <p:extLst>
      <p:ext uri="{BB962C8B-B14F-4D97-AF65-F5344CB8AC3E}">
        <p14:creationId xmlns:p14="http://schemas.microsoft.com/office/powerpoint/2010/main" val="7446488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E74519"/>
            </a:solidFill>
          </a:ln>
        </p:spPr>
        <p:txBody>
          <a:bodyPr/>
          <a:lstStyle/>
          <a:p>
            <a:r>
              <a:rPr lang="en-US" dirty="0"/>
              <a:t>Click to edit Master title style</a:t>
            </a:r>
            <a:endParaRPr lang="en-GB" dirty="0"/>
          </a:p>
        </p:txBody>
      </p:sp>
      <p:sp>
        <p:nvSpPr>
          <p:cNvPr id="3" name="Content Placeholder 2"/>
          <p:cNvSpPr>
            <a:spLocks noGrp="1"/>
          </p:cNvSpPr>
          <p:nvPr>
            <p:ph idx="1"/>
          </p:nvPr>
        </p:nvSpPr>
        <p:spPr>
          <a:ln>
            <a:solidFill>
              <a:srgbClr val="E74519"/>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33ACD-E3C5-4170-A44C-4EE413B45F29}"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Tree>
    <p:extLst>
      <p:ext uri="{BB962C8B-B14F-4D97-AF65-F5344CB8AC3E}">
        <p14:creationId xmlns:p14="http://schemas.microsoft.com/office/powerpoint/2010/main" val="3432873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ln>
            <a:solidFill>
              <a:srgbClr val="E74519"/>
            </a:solidFill>
          </a:ln>
        </p:spPr>
        <p:txBody>
          <a:bodyPr anchor="b"/>
          <a:lstStyle>
            <a:lvl1pPr>
              <a:defRPr sz="6000"/>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a:ln>
            <a:solidFill>
              <a:srgbClr val="E74519"/>
            </a:solidFill>
          </a:ln>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33ACD-E3C5-4170-A44C-4EE413B45F29}"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Tree>
    <p:extLst>
      <p:ext uri="{BB962C8B-B14F-4D97-AF65-F5344CB8AC3E}">
        <p14:creationId xmlns:p14="http://schemas.microsoft.com/office/powerpoint/2010/main" val="6430222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a:solidFill>
              <a:srgbClr val="E74519"/>
            </a:solidFill>
          </a:ln>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ln>
            <a:solidFill>
              <a:srgbClr val="E74519"/>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72200" y="1825625"/>
            <a:ext cx="5181600" cy="4351338"/>
          </a:xfrm>
          <a:ln>
            <a:solidFill>
              <a:srgbClr val="E74519"/>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33ACD-E3C5-4170-A44C-4EE413B45F29}"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Tree>
    <p:extLst>
      <p:ext uri="{BB962C8B-B14F-4D97-AF65-F5344CB8AC3E}">
        <p14:creationId xmlns:p14="http://schemas.microsoft.com/office/powerpoint/2010/main" val="39185163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33ACD-E3C5-4170-A44C-4EE413B45F29}"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Tree>
    <p:extLst>
      <p:ext uri="{BB962C8B-B14F-4D97-AF65-F5344CB8AC3E}">
        <p14:creationId xmlns:p14="http://schemas.microsoft.com/office/powerpoint/2010/main" val="3015680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33ACD-E3C5-4170-A44C-4EE413B45F29}"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Tree>
    <p:extLst>
      <p:ext uri="{BB962C8B-B14F-4D97-AF65-F5344CB8AC3E}">
        <p14:creationId xmlns:p14="http://schemas.microsoft.com/office/powerpoint/2010/main" val="3384678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33ACD-E3C5-4170-A44C-4EE413B45F29}"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Tree>
    <p:extLst>
      <p:ext uri="{BB962C8B-B14F-4D97-AF65-F5344CB8AC3E}">
        <p14:creationId xmlns:p14="http://schemas.microsoft.com/office/powerpoint/2010/main" val="1023298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44889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33ACD-E3C5-4170-A44C-4EE413B45F29}"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Tree>
    <p:extLst>
      <p:ext uri="{BB962C8B-B14F-4D97-AF65-F5344CB8AC3E}">
        <p14:creationId xmlns:p14="http://schemas.microsoft.com/office/powerpoint/2010/main" val="5783266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33ACD-E3C5-4170-A44C-4EE413B45F29}"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Tree>
    <p:extLst>
      <p:ext uri="{BB962C8B-B14F-4D97-AF65-F5344CB8AC3E}">
        <p14:creationId xmlns:p14="http://schemas.microsoft.com/office/powerpoint/2010/main" val="1517376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33ACD-E3C5-4170-A44C-4EE413B45F29}"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Tree>
    <p:extLst>
      <p:ext uri="{BB962C8B-B14F-4D97-AF65-F5344CB8AC3E}">
        <p14:creationId xmlns:p14="http://schemas.microsoft.com/office/powerpoint/2010/main" val="14379762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33ACD-E3C5-4170-A44C-4EE413B45F29}"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Tree>
    <p:extLst>
      <p:ext uri="{BB962C8B-B14F-4D97-AF65-F5344CB8AC3E}">
        <p14:creationId xmlns:p14="http://schemas.microsoft.com/office/powerpoint/2010/main" val="3588224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5F766F-0940-4468-BC45-7AF3F46D672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EE31B-16CF-4897-AD30-52E3670579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83759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5F766F-0940-4468-BC45-7AF3F46D672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EE31B-16CF-4897-AD30-52E3670579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41215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5F766F-0940-4468-BC45-7AF3F46D672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EE31B-16CF-4897-AD30-52E3670579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01189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5F766F-0940-4468-BC45-7AF3F46D672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EE31B-16CF-4897-AD30-52E3670579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07306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5F766F-0940-4468-BC45-7AF3F46D672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EE31B-16CF-4897-AD30-52E3670579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46611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5F766F-0940-4468-BC45-7AF3F46D672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EE31B-16CF-4897-AD30-52E3670579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5399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67985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5F766F-0940-4468-BC45-7AF3F46D672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EE31B-16CF-4897-AD30-52E3670579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83444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5F766F-0940-4468-BC45-7AF3F46D672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EE31B-16CF-4897-AD30-52E3670579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6246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5F766F-0940-4468-BC45-7AF3F46D672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EE31B-16CF-4897-AD30-52E3670579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54014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5F766F-0940-4468-BC45-7AF3F46D672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EE31B-16CF-4897-AD30-52E3670579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15391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5F766F-0940-4468-BC45-7AF3F46D672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EE31B-16CF-4897-AD30-52E3670579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8500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6767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10781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5495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16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531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16450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68121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779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4110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13385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0964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8040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778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0271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9203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6948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0719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11" rtl="0" eaLnBrk="1" fontAlgn="auto" latinLnBrk="0" hangingPunct="1">
              <a:lnSpc>
                <a:spcPct val="100000"/>
              </a:lnSpc>
              <a:spcBef>
                <a:spcPts val="0"/>
              </a:spcBef>
              <a:spcAft>
                <a:spcPts val="0"/>
              </a:spcAft>
              <a:buClrTx/>
              <a:buSzTx/>
              <a:buFontTx/>
              <a:buNone/>
              <a:tabLst/>
              <a:defRPr/>
            </a:pPr>
            <a:fld id="{60833ACD-E3C5-4170-A44C-4EE413B45F29}"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l" defTabSz="914411"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5" name="Footer Placeholder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11"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Tree>
    <p:extLst>
      <p:ext uri="{BB962C8B-B14F-4D97-AF65-F5344CB8AC3E}">
        <p14:creationId xmlns:p14="http://schemas.microsoft.com/office/powerpoint/2010/main" val="36671298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0833ACD-E3C5-4170-A44C-4EE413B45F29}"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Tree>
    <p:extLst>
      <p:ext uri="{BB962C8B-B14F-4D97-AF65-F5344CB8AC3E}">
        <p14:creationId xmlns:p14="http://schemas.microsoft.com/office/powerpoint/2010/main" val="22078828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E5F766F-0940-4468-BC45-7AF3F46D672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BEE31B-16CF-4897-AD30-52E3670579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03490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671559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video" Target="https://www.youtube.com/embed/UB9anEZx9LU?si=sOa9BlfaDFoQZn-e" TargetMode="Externa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image" Target="../media/image7.png"/><Relationship Id="rId10" Type="http://schemas.microsoft.com/office/2007/relationships/hdphoto" Target="../media/hdphoto2.wdp"/><Relationship Id="rId4" Type="http://schemas.openxmlformats.org/officeDocument/2006/relationships/image" Target="../media/image6.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69609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Principles of a healthy relationship</a:t>
            </a:r>
          </a:p>
        </p:txBody>
      </p:sp>
      <p:sp>
        <p:nvSpPr>
          <p:cNvPr id="3" name="Content Placeholder 2"/>
          <p:cNvSpPr>
            <a:spLocks noGrp="1"/>
          </p:cNvSpPr>
          <p:nvPr>
            <p:ph idx="1"/>
          </p:nvPr>
        </p:nvSpPr>
        <p:spPr>
          <a:xfrm>
            <a:off x="8502316" y="1825624"/>
            <a:ext cx="2851485" cy="4639344"/>
          </a:xfrm>
        </p:spPr>
        <p:txBody>
          <a:bodyPr>
            <a:normAutofit/>
          </a:bodyPr>
          <a:lstStyle/>
          <a:p>
            <a:pPr marL="0" indent="0">
              <a:buNone/>
            </a:pPr>
            <a:r>
              <a:rPr lang="en-US" dirty="0"/>
              <a:t>While watching the video focus on the 3 key words </a:t>
            </a:r>
            <a:r>
              <a:rPr lang="en-US" b="1" dirty="0"/>
              <a:t>respect, equity and communication</a:t>
            </a:r>
            <a:r>
              <a:rPr lang="en-US" dirty="0"/>
              <a:t>.</a:t>
            </a:r>
          </a:p>
          <a:p>
            <a:pPr marL="0" indent="0">
              <a:buNone/>
            </a:pPr>
            <a:endParaRPr lang="en-US" dirty="0"/>
          </a:p>
          <a:p>
            <a:pPr marL="0" indent="0">
              <a:buNone/>
            </a:pPr>
            <a:r>
              <a:rPr lang="en-US" dirty="0"/>
              <a:t>You will need to match up definitions after the video</a:t>
            </a:r>
          </a:p>
        </p:txBody>
      </p:sp>
      <p:sp>
        <p:nvSpPr>
          <p:cNvPr id="7" name="AutoShape 2" descr="Close Friendships in Adolescence Predict Health in Adulthood – Association  for Psychological Science – AP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8" name="AutoShape 4" descr="Close Friendships in Adolescence Predict Health in Adulthood – Association  for Psychological Science – AP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10" name="AutoShape 2" descr="Close Friendships in Adolescence Predict Health in Adulthood – Association  for Psychological Science – APS"/>
          <p:cNvSpPr>
            <a:spLocks noChangeAspect="1" noChangeArrowheads="1"/>
          </p:cNvSpPr>
          <p:nvPr/>
        </p:nvSpPr>
        <p:spPr bwMode="auto">
          <a:xfrm>
            <a:off x="155575" y="1183595"/>
            <a:ext cx="59477"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11" name="AutoShape 4" descr="Close Friendships in Adolescence Predict Health in Adulthood – Association  for Psychological Science – APS"/>
          <p:cNvSpPr>
            <a:spLocks noChangeAspect="1" noChangeArrowheads="1"/>
          </p:cNvSpPr>
          <p:nvPr/>
        </p:nvSpPr>
        <p:spPr bwMode="auto">
          <a:xfrm>
            <a:off x="307975" y="1335995"/>
            <a:ext cx="59477"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pic>
        <p:nvPicPr>
          <p:cNvPr id="4" name="UB9anEZx9LU"/>
          <p:cNvPicPr>
            <a:picLocks noRot="1" noChangeAspect="1"/>
          </p:cNvPicPr>
          <p:nvPr>
            <a:videoFile r:link="rId1"/>
          </p:nvPr>
        </p:nvPicPr>
        <p:blipFill>
          <a:blip r:embed="rId4"/>
          <a:stretch>
            <a:fillRect/>
          </a:stretch>
        </p:blipFill>
        <p:spPr>
          <a:xfrm>
            <a:off x="155575" y="1825624"/>
            <a:ext cx="8270386" cy="4652092"/>
          </a:xfrm>
          <a:prstGeom prst="rect">
            <a:avLst/>
          </a:prstGeom>
        </p:spPr>
      </p:pic>
    </p:spTree>
    <p:extLst>
      <p:ext uri="{BB962C8B-B14F-4D97-AF65-F5344CB8AC3E}">
        <p14:creationId xmlns:p14="http://schemas.microsoft.com/office/powerpoint/2010/main" val="2950144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Principles of a healthy relationship</a:t>
            </a:r>
          </a:p>
        </p:txBody>
      </p:sp>
      <p:sp>
        <p:nvSpPr>
          <p:cNvPr id="3" name="Content Placeholder 2"/>
          <p:cNvSpPr>
            <a:spLocks noGrp="1"/>
          </p:cNvSpPr>
          <p:nvPr>
            <p:ph idx="1"/>
          </p:nvPr>
        </p:nvSpPr>
        <p:spPr>
          <a:xfrm>
            <a:off x="838202" y="1825624"/>
            <a:ext cx="10515600" cy="770619"/>
          </a:xfrm>
        </p:spPr>
        <p:txBody>
          <a:bodyPr>
            <a:normAutofit fontScale="92500"/>
          </a:bodyPr>
          <a:lstStyle/>
          <a:p>
            <a:pPr marL="0" indent="0">
              <a:buNone/>
            </a:pPr>
            <a:r>
              <a:rPr lang="en-US" dirty="0"/>
              <a:t>Match each principle up to its definition. Write these in your book</a:t>
            </a:r>
          </a:p>
        </p:txBody>
      </p:sp>
      <p:sp>
        <p:nvSpPr>
          <p:cNvPr id="7" name="AutoShape 2" descr="Close Friendships in Adolescence Predict Health in Adulthood – Association  for Psychological Science – AP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8" name="AutoShape 4" descr="Close Friendships in Adolescence Predict Health in Adulthood – Association  for Psychological Science – AP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10" name="AutoShape 2" descr="Close Friendships in Adolescence Predict Health in Adulthood – Association  for Psychological Science – APS"/>
          <p:cNvSpPr>
            <a:spLocks noChangeAspect="1" noChangeArrowheads="1"/>
          </p:cNvSpPr>
          <p:nvPr/>
        </p:nvSpPr>
        <p:spPr bwMode="auto">
          <a:xfrm>
            <a:off x="155575" y="1183595"/>
            <a:ext cx="59477"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11" name="AutoShape 4" descr="Close Friendships in Adolescence Predict Health in Adulthood – Association  for Psychological Science – APS"/>
          <p:cNvSpPr>
            <a:spLocks noChangeAspect="1" noChangeArrowheads="1"/>
          </p:cNvSpPr>
          <p:nvPr/>
        </p:nvSpPr>
        <p:spPr bwMode="auto">
          <a:xfrm>
            <a:off x="307975" y="1335995"/>
            <a:ext cx="59477"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12" name="Content Placeholder 2"/>
          <p:cNvSpPr txBox="1">
            <a:spLocks/>
          </p:cNvSpPr>
          <p:nvPr/>
        </p:nvSpPr>
        <p:spPr>
          <a:xfrm>
            <a:off x="838200" y="3134985"/>
            <a:ext cx="2688769" cy="536575"/>
          </a:xfrm>
          <a:prstGeom prst="rect">
            <a:avLst/>
          </a:prstGeom>
          <a:ln>
            <a:solidFill>
              <a:srgbClr val="E74519"/>
            </a:solidFill>
          </a:ln>
        </p:spPr>
        <p:txBody>
          <a:bodyPr vert="horz" lIns="91440" tIns="45720" rIns="91440" bIns="45720" rtlCol="0">
            <a:normAutofit/>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omic Sans MS"/>
                <a:ea typeface="+mn-ea"/>
                <a:cs typeface="+mn-cs"/>
              </a:rPr>
              <a:t>Respect</a:t>
            </a:r>
          </a:p>
        </p:txBody>
      </p:sp>
      <p:sp>
        <p:nvSpPr>
          <p:cNvPr id="14" name="Content Placeholder 2"/>
          <p:cNvSpPr txBox="1">
            <a:spLocks/>
          </p:cNvSpPr>
          <p:nvPr/>
        </p:nvSpPr>
        <p:spPr>
          <a:xfrm>
            <a:off x="838200" y="4261787"/>
            <a:ext cx="2688769" cy="536575"/>
          </a:xfrm>
          <a:prstGeom prst="rect">
            <a:avLst/>
          </a:prstGeom>
          <a:ln>
            <a:solidFill>
              <a:srgbClr val="E74519"/>
            </a:solidFill>
          </a:ln>
        </p:spPr>
        <p:txBody>
          <a:bodyPr vert="horz" lIns="91440" tIns="45720" rIns="91440" bIns="45720" rtlCol="0">
            <a:normAutofit/>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omic Sans MS"/>
                <a:ea typeface="+mn-ea"/>
                <a:cs typeface="+mn-cs"/>
              </a:rPr>
              <a:t>Equity</a:t>
            </a:r>
          </a:p>
        </p:txBody>
      </p:sp>
      <p:sp>
        <p:nvSpPr>
          <p:cNvPr id="16" name="Content Placeholder 2"/>
          <p:cNvSpPr txBox="1">
            <a:spLocks/>
          </p:cNvSpPr>
          <p:nvPr/>
        </p:nvSpPr>
        <p:spPr>
          <a:xfrm>
            <a:off x="838200" y="5388589"/>
            <a:ext cx="2688769" cy="536575"/>
          </a:xfrm>
          <a:prstGeom prst="rect">
            <a:avLst/>
          </a:prstGeom>
          <a:ln>
            <a:solidFill>
              <a:srgbClr val="E74519"/>
            </a:solidFill>
          </a:ln>
        </p:spPr>
        <p:txBody>
          <a:bodyPr vert="horz" lIns="91440" tIns="45720" rIns="91440" bIns="45720" rtlCol="0">
            <a:normAutofit/>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omic Sans MS"/>
                <a:ea typeface="+mn-ea"/>
                <a:cs typeface="+mn-cs"/>
              </a:rPr>
              <a:t>Communication</a:t>
            </a:r>
          </a:p>
        </p:txBody>
      </p:sp>
      <p:sp>
        <p:nvSpPr>
          <p:cNvPr id="17" name="Content Placeholder 2"/>
          <p:cNvSpPr txBox="1">
            <a:spLocks/>
          </p:cNvSpPr>
          <p:nvPr/>
        </p:nvSpPr>
        <p:spPr>
          <a:xfrm>
            <a:off x="5390147" y="5388588"/>
            <a:ext cx="6220328" cy="1069015"/>
          </a:xfrm>
          <a:prstGeom prst="rect">
            <a:avLst/>
          </a:prstGeom>
          <a:ln>
            <a:solidFill>
              <a:srgbClr val="E74519"/>
            </a:solidFill>
          </a:ln>
        </p:spPr>
        <p:txBody>
          <a:bodyPr vert="horz" lIns="91440" tIns="45720" rIns="91440" bIns="45720" rtlCol="0">
            <a:normAutofit fontScale="85000" lnSpcReduction="10000"/>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Font typeface="Arial" panose="020B0604020202020204" pitchFamily="34" charset="0"/>
              <a:buNone/>
            </a:pPr>
            <a:r>
              <a:rPr lang="en-US" dirty="0"/>
              <a:t>Each person is valued for who they are (identity) and you can express yourself without fear of being judged or ignored</a:t>
            </a:r>
          </a:p>
        </p:txBody>
      </p:sp>
      <p:sp>
        <p:nvSpPr>
          <p:cNvPr id="18" name="Content Placeholder 2"/>
          <p:cNvSpPr txBox="1">
            <a:spLocks/>
          </p:cNvSpPr>
          <p:nvPr/>
        </p:nvSpPr>
        <p:spPr>
          <a:xfrm>
            <a:off x="5390147" y="2793570"/>
            <a:ext cx="5963655" cy="917361"/>
          </a:xfrm>
          <a:prstGeom prst="rect">
            <a:avLst/>
          </a:prstGeom>
          <a:ln>
            <a:solidFill>
              <a:srgbClr val="E74519"/>
            </a:solidFill>
          </a:ln>
        </p:spPr>
        <p:txBody>
          <a:bodyPr vert="horz" lIns="91440" tIns="45720" rIns="91440" bIns="45720" rtlCol="0">
            <a:normAutofit fontScale="85000" lnSpcReduction="20000"/>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Font typeface="Arial" panose="020B0604020202020204" pitchFamily="34" charset="0"/>
              <a:buNone/>
            </a:pPr>
            <a:r>
              <a:rPr lang="en-US" dirty="0"/>
              <a:t>Both people are treated as equal partners. There is cooperation and compromise in a balanced way</a:t>
            </a:r>
          </a:p>
        </p:txBody>
      </p:sp>
      <p:sp>
        <p:nvSpPr>
          <p:cNvPr id="19" name="Content Placeholder 2"/>
          <p:cNvSpPr txBox="1">
            <a:spLocks/>
          </p:cNvSpPr>
          <p:nvPr/>
        </p:nvSpPr>
        <p:spPr>
          <a:xfrm>
            <a:off x="5390146" y="4052979"/>
            <a:ext cx="5963655" cy="917361"/>
          </a:xfrm>
          <a:prstGeom prst="rect">
            <a:avLst/>
          </a:prstGeom>
          <a:ln>
            <a:solidFill>
              <a:srgbClr val="E74519"/>
            </a:solidFill>
          </a:ln>
        </p:spPr>
        <p:txBody>
          <a:bodyPr vert="horz" lIns="91440" tIns="45720" rIns="91440" bIns="45720" rtlCol="0">
            <a:normAutofit fontScale="85000" lnSpcReduction="20000"/>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None/>
            </a:pPr>
            <a:r>
              <a:rPr lang="en-US" dirty="0"/>
              <a:t>You can say what you mean, discuss disagreements openly and able to </a:t>
            </a:r>
            <a:r>
              <a:rPr lang="en-US" dirty="0" err="1"/>
              <a:t>apologise</a:t>
            </a:r>
            <a:endParaRPr lang="en-US" dirty="0"/>
          </a:p>
        </p:txBody>
      </p:sp>
      <p:cxnSp>
        <p:nvCxnSpPr>
          <p:cNvPr id="15" name="Straight Arrow Connector 14"/>
          <p:cNvCxnSpPr/>
          <p:nvPr/>
        </p:nvCxnSpPr>
        <p:spPr>
          <a:xfrm>
            <a:off x="3526969" y="3368347"/>
            <a:ext cx="1863177" cy="22885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8" idx="1"/>
          </p:cNvCxnSpPr>
          <p:nvPr/>
        </p:nvCxnSpPr>
        <p:spPr>
          <a:xfrm flipV="1">
            <a:off x="3526969" y="3252251"/>
            <a:ext cx="1863178" cy="127782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9" idx="1"/>
          </p:cNvCxnSpPr>
          <p:nvPr/>
        </p:nvCxnSpPr>
        <p:spPr>
          <a:xfrm flipV="1">
            <a:off x="3526969" y="4511660"/>
            <a:ext cx="1863177" cy="11572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41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Recap Questions: whiteboard task – True or False </a:t>
            </a:r>
          </a:p>
        </p:txBody>
      </p:sp>
      <p:sp>
        <p:nvSpPr>
          <p:cNvPr id="3" name="Content Placeholder 2"/>
          <p:cNvSpPr>
            <a:spLocks noGrp="1"/>
          </p:cNvSpPr>
          <p:nvPr>
            <p:ph idx="1"/>
          </p:nvPr>
        </p:nvSpPr>
        <p:spPr>
          <a:xfrm>
            <a:off x="838200" y="2241261"/>
            <a:ext cx="10515600" cy="1432964"/>
          </a:xfrm>
        </p:spPr>
        <p:txBody>
          <a:bodyPr>
            <a:normAutofit/>
          </a:bodyPr>
          <a:lstStyle/>
          <a:p>
            <a:pPr marL="0" indent="0" algn="ctr">
              <a:buNone/>
            </a:pPr>
            <a:r>
              <a:rPr lang="en-US" sz="4000" b="1" dirty="0"/>
              <a:t>Healthy relationships can lead to fewer mental health problems</a:t>
            </a:r>
            <a:endParaRPr lang="en-GB" sz="4000" b="1" dirty="0"/>
          </a:p>
        </p:txBody>
      </p:sp>
      <p:sp>
        <p:nvSpPr>
          <p:cNvPr id="4" name="Content Placeholder 2"/>
          <p:cNvSpPr txBox="1">
            <a:spLocks/>
          </p:cNvSpPr>
          <p:nvPr/>
        </p:nvSpPr>
        <p:spPr>
          <a:xfrm>
            <a:off x="838200" y="4224798"/>
            <a:ext cx="10515600" cy="1432964"/>
          </a:xfrm>
          <a:prstGeom prst="rect">
            <a:avLst/>
          </a:prstGeom>
          <a:ln>
            <a:solidFill>
              <a:srgbClr val="E74519"/>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7200" b="1" i="0" u="none" strike="noStrike" kern="1200" cap="none" spc="0" normalizeH="0" baseline="0" noProof="0" dirty="0">
                <a:ln>
                  <a:noFill/>
                </a:ln>
                <a:solidFill>
                  <a:srgbClr val="FF0000"/>
                </a:solidFill>
                <a:effectLst/>
                <a:uLnTx/>
                <a:uFillTx/>
                <a:latin typeface="Comic Sans MS"/>
                <a:ea typeface="+mn-ea"/>
                <a:cs typeface="+mn-cs"/>
              </a:rPr>
              <a:t>True</a:t>
            </a:r>
            <a:endParaRPr kumimoji="0" lang="en-GB" sz="4000" b="1" i="0" u="none" strike="noStrike" kern="1200" cap="none" spc="0" normalizeH="0" baseline="0" noProof="0" dirty="0">
              <a:ln>
                <a:noFill/>
              </a:ln>
              <a:solidFill>
                <a:srgbClr val="FF0000"/>
              </a:solidFill>
              <a:effectLst/>
              <a:uLnTx/>
              <a:uFillTx/>
              <a:latin typeface="Comic Sans MS"/>
              <a:ea typeface="+mn-ea"/>
              <a:cs typeface="+mn-cs"/>
            </a:endParaRPr>
          </a:p>
        </p:txBody>
      </p:sp>
    </p:spTree>
    <p:extLst>
      <p:ext uri="{BB962C8B-B14F-4D97-AF65-F5344CB8AC3E}">
        <p14:creationId xmlns:p14="http://schemas.microsoft.com/office/powerpoint/2010/main" val="382354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fade">
                                      <p:cBhvr>
                                        <p:cTn id="15" dur="500"/>
                                        <p:tgtEl>
                                          <p:spTgt spid="4">
                                            <p:bg/>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Recap Questions: whiteboard task </a:t>
            </a:r>
          </a:p>
        </p:txBody>
      </p:sp>
      <p:sp>
        <p:nvSpPr>
          <p:cNvPr id="3" name="Content Placeholder 2"/>
          <p:cNvSpPr>
            <a:spLocks noGrp="1"/>
          </p:cNvSpPr>
          <p:nvPr>
            <p:ph idx="1"/>
          </p:nvPr>
        </p:nvSpPr>
        <p:spPr>
          <a:xfrm>
            <a:off x="838200" y="2241261"/>
            <a:ext cx="10515600" cy="1432964"/>
          </a:xfrm>
        </p:spPr>
        <p:txBody>
          <a:bodyPr>
            <a:normAutofit fontScale="70000" lnSpcReduction="20000"/>
          </a:bodyPr>
          <a:lstStyle/>
          <a:p>
            <a:pPr marL="0" indent="0" algn="ctr">
              <a:buNone/>
            </a:pPr>
            <a:r>
              <a:rPr lang="en-US" sz="4000" b="1" dirty="0"/>
              <a:t>What principle of a healthy relationship is being described?</a:t>
            </a:r>
          </a:p>
          <a:p>
            <a:pPr marL="0" indent="0" algn="ctr">
              <a:buNone/>
            </a:pPr>
            <a:r>
              <a:rPr lang="en-US" sz="4000" b="1" dirty="0"/>
              <a:t>“</a:t>
            </a:r>
            <a:r>
              <a:rPr lang="en-US" sz="4000" dirty="0"/>
              <a:t>You can say what you mean, discuss disagreements openly and able to </a:t>
            </a:r>
            <a:r>
              <a:rPr lang="en-US" sz="4000" dirty="0" err="1"/>
              <a:t>apologise</a:t>
            </a:r>
            <a:r>
              <a:rPr lang="en-US" sz="4000" b="1" dirty="0"/>
              <a:t>”</a:t>
            </a:r>
            <a:endParaRPr lang="en-GB" sz="4000" b="1" dirty="0"/>
          </a:p>
        </p:txBody>
      </p:sp>
      <p:sp>
        <p:nvSpPr>
          <p:cNvPr id="4" name="Content Placeholder 2"/>
          <p:cNvSpPr txBox="1">
            <a:spLocks/>
          </p:cNvSpPr>
          <p:nvPr/>
        </p:nvSpPr>
        <p:spPr>
          <a:xfrm>
            <a:off x="838200" y="4224798"/>
            <a:ext cx="10515600" cy="1432964"/>
          </a:xfrm>
          <a:prstGeom prst="rect">
            <a:avLst/>
          </a:prstGeom>
          <a:ln>
            <a:solidFill>
              <a:srgbClr val="E74519"/>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7200" b="1" i="0" u="none" strike="noStrike" kern="1200" cap="none" spc="0" normalizeH="0" baseline="0" noProof="0" dirty="0">
                <a:ln>
                  <a:noFill/>
                </a:ln>
                <a:solidFill>
                  <a:srgbClr val="FF0000"/>
                </a:solidFill>
                <a:effectLst/>
                <a:uLnTx/>
                <a:uFillTx/>
                <a:latin typeface="Comic Sans MS"/>
                <a:ea typeface="+mn-ea"/>
                <a:cs typeface="+mn-cs"/>
              </a:rPr>
              <a:t>Communication</a:t>
            </a:r>
            <a:endParaRPr kumimoji="0" lang="en-GB" sz="4000" b="1" i="0" u="none" strike="noStrike" kern="1200" cap="none" spc="0" normalizeH="0" baseline="0" noProof="0" dirty="0">
              <a:ln>
                <a:noFill/>
              </a:ln>
              <a:solidFill>
                <a:srgbClr val="FF0000"/>
              </a:solidFill>
              <a:effectLst/>
              <a:uLnTx/>
              <a:uFillTx/>
              <a:latin typeface="Comic Sans MS"/>
              <a:ea typeface="+mn-ea"/>
              <a:cs typeface="+mn-cs"/>
            </a:endParaRPr>
          </a:p>
        </p:txBody>
      </p:sp>
    </p:spTree>
    <p:extLst>
      <p:ext uri="{BB962C8B-B14F-4D97-AF65-F5344CB8AC3E}">
        <p14:creationId xmlns:p14="http://schemas.microsoft.com/office/powerpoint/2010/main" val="29876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bg/>
                                          </p:spTgt>
                                        </p:tgtEl>
                                        <p:attrNameLst>
                                          <p:attrName>style.visibility</p:attrName>
                                        </p:attrNameLst>
                                      </p:cBhvr>
                                      <p:to>
                                        <p:strVal val="visible"/>
                                      </p:to>
                                    </p:set>
                                    <p:animEffect transition="in" filter="fade">
                                      <p:cBhvr>
                                        <p:cTn id="18" dur="500"/>
                                        <p:tgtEl>
                                          <p:spTgt spid="4">
                                            <p:bg/>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Recap Questions: whiteboard task </a:t>
            </a:r>
          </a:p>
        </p:txBody>
      </p:sp>
      <p:sp>
        <p:nvSpPr>
          <p:cNvPr id="3" name="Content Placeholder 2"/>
          <p:cNvSpPr>
            <a:spLocks noGrp="1"/>
          </p:cNvSpPr>
          <p:nvPr>
            <p:ph idx="1"/>
          </p:nvPr>
        </p:nvSpPr>
        <p:spPr>
          <a:xfrm>
            <a:off x="838200" y="2241261"/>
            <a:ext cx="10515600" cy="1432964"/>
          </a:xfrm>
        </p:spPr>
        <p:txBody>
          <a:bodyPr>
            <a:normAutofit fontScale="70000" lnSpcReduction="20000"/>
          </a:bodyPr>
          <a:lstStyle/>
          <a:p>
            <a:pPr marL="0" indent="0" algn="ctr">
              <a:buNone/>
            </a:pPr>
            <a:r>
              <a:rPr lang="en-US" sz="4000" b="1" dirty="0"/>
              <a:t>What principle of a healthy relationship is being described?</a:t>
            </a:r>
          </a:p>
          <a:p>
            <a:pPr marL="0" indent="0" algn="ctr">
              <a:buNone/>
            </a:pPr>
            <a:r>
              <a:rPr lang="en-US" sz="4000" b="1" dirty="0"/>
              <a:t>“</a:t>
            </a:r>
            <a:r>
              <a:rPr lang="en-US" sz="4000" dirty="0"/>
              <a:t>Both people are treated as equal partners. There is cooperation and compromise in a balanced way</a:t>
            </a:r>
            <a:r>
              <a:rPr lang="en-GB" sz="4000" b="1" dirty="0"/>
              <a:t>”</a:t>
            </a:r>
            <a:endParaRPr lang="en-US" sz="4000" dirty="0"/>
          </a:p>
        </p:txBody>
      </p:sp>
      <p:sp>
        <p:nvSpPr>
          <p:cNvPr id="4" name="Content Placeholder 2"/>
          <p:cNvSpPr txBox="1">
            <a:spLocks/>
          </p:cNvSpPr>
          <p:nvPr/>
        </p:nvSpPr>
        <p:spPr>
          <a:xfrm>
            <a:off x="838200" y="4224798"/>
            <a:ext cx="10515600" cy="1432964"/>
          </a:xfrm>
          <a:prstGeom prst="rect">
            <a:avLst/>
          </a:prstGeom>
          <a:ln>
            <a:solidFill>
              <a:srgbClr val="E74519"/>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7200" b="1" i="0" u="none" strike="noStrike" kern="1200" cap="none" spc="0" normalizeH="0" baseline="0" noProof="0" dirty="0">
                <a:ln>
                  <a:noFill/>
                </a:ln>
                <a:solidFill>
                  <a:srgbClr val="FF0000"/>
                </a:solidFill>
                <a:effectLst/>
                <a:uLnTx/>
                <a:uFillTx/>
                <a:latin typeface="Comic Sans MS"/>
                <a:ea typeface="+mn-ea"/>
                <a:cs typeface="+mn-cs"/>
              </a:rPr>
              <a:t>Equity</a:t>
            </a:r>
            <a:endParaRPr kumimoji="0" lang="en-GB" sz="4000" b="1" i="0" u="none" strike="noStrike" kern="1200" cap="none" spc="0" normalizeH="0" baseline="0" noProof="0" dirty="0">
              <a:ln>
                <a:noFill/>
              </a:ln>
              <a:solidFill>
                <a:srgbClr val="FF0000"/>
              </a:solidFill>
              <a:effectLst/>
              <a:uLnTx/>
              <a:uFillTx/>
              <a:latin typeface="Comic Sans MS"/>
              <a:ea typeface="+mn-ea"/>
              <a:cs typeface="+mn-cs"/>
            </a:endParaRPr>
          </a:p>
        </p:txBody>
      </p:sp>
    </p:spTree>
    <p:extLst>
      <p:ext uri="{BB962C8B-B14F-4D97-AF65-F5344CB8AC3E}">
        <p14:creationId xmlns:p14="http://schemas.microsoft.com/office/powerpoint/2010/main" val="207183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bg/>
                                          </p:spTgt>
                                        </p:tgtEl>
                                        <p:attrNameLst>
                                          <p:attrName>style.visibility</p:attrName>
                                        </p:attrNameLst>
                                      </p:cBhvr>
                                      <p:to>
                                        <p:strVal val="visible"/>
                                      </p:to>
                                    </p:set>
                                    <p:animEffect transition="in" filter="fade">
                                      <p:cBhvr>
                                        <p:cTn id="18" dur="500"/>
                                        <p:tgtEl>
                                          <p:spTgt spid="4">
                                            <p:bg/>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Recap Questions: whiteboard task </a:t>
            </a:r>
          </a:p>
        </p:txBody>
      </p:sp>
      <p:sp>
        <p:nvSpPr>
          <p:cNvPr id="3" name="Content Placeholder 2"/>
          <p:cNvSpPr>
            <a:spLocks noGrp="1"/>
          </p:cNvSpPr>
          <p:nvPr>
            <p:ph idx="1"/>
          </p:nvPr>
        </p:nvSpPr>
        <p:spPr>
          <a:xfrm>
            <a:off x="838200" y="2241261"/>
            <a:ext cx="10515600" cy="1432964"/>
          </a:xfrm>
        </p:spPr>
        <p:txBody>
          <a:bodyPr>
            <a:normAutofit fontScale="70000" lnSpcReduction="20000"/>
          </a:bodyPr>
          <a:lstStyle/>
          <a:p>
            <a:pPr marL="0" indent="0" algn="ctr">
              <a:buNone/>
            </a:pPr>
            <a:r>
              <a:rPr lang="en-US" sz="4000" b="1" dirty="0"/>
              <a:t>What principle of a healthy relationship is being described?</a:t>
            </a:r>
          </a:p>
          <a:p>
            <a:pPr marL="0" indent="0" algn="ctr">
              <a:buNone/>
            </a:pPr>
            <a:r>
              <a:rPr lang="en-US" sz="4000" b="1" dirty="0"/>
              <a:t>“</a:t>
            </a:r>
            <a:r>
              <a:rPr lang="en-US" sz="4000" dirty="0"/>
              <a:t>Each person is valued for who they are (identity) and you can express yourself without fear of being judged or ignored</a:t>
            </a:r>
            <a:r>
              <a:rPr lang="en-GB" sz="4000" b="1" dirty="0"/>
              <a:t>”</a:t>
            </a:r>
            <a:endParaRPr lang="en-US" sz="4000" dirty="0"/>
          </a:p>
        </p:txBody>
      </p:sp>
      <p:sp>
        <p:nvSpPr>
          <p:cNvPr id="4" name="Content Placeholder 2"/>
          <p:cNvSpPr txBox="1">
            <a:spLocks/>
          </p:cNvSpPr>
          <p:nvPr/>
        </p:nvSpPr>
        <p:spPr>
          <a:xfrm>
            <a:off x="838200" y="4224798"/>
            <a:ext cx="10515600" cy="1432964"/>
          </a:xfrm>
          <a:prstGeom prst="rect">
            <a:avLst/>
          </a:prstGeom>
          <a:ln>
            <a:solidFill>
              <a:srgbClr val="E74519"/>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7200" b="1" i="0" u="none" strike="noStrike" kern="1200" cap="none" spc="0" normalizeH="0" baseline="0" noProof="0" dirty="0">
                <a:ln>
                  <a:noFill/>
                </a:ln>
                <a:solidFill>
                  <a:srgbClr val="FF0000"/>
                </a:solidFill>
                <a:effectLst/>
                <a:uLnTx/>
                <a:uFillTx/>
                <a:latin typeface="Comic Sans MS"/>
                <a:ea typeface="+mn-ea"/>
                <a:cs typeface="+mn-cs"/>
              </a:rPr>
              <a:t>Respect</a:t>
            </a:r>
            <a:endParaRPr kumimoji="0" lang="en-GB" sz="4000" b="1" i="0" u="none" strike="noStrike" kern="1200" cap="none" spc="0" normalizeH="0" baseline="0" noProof="0" dirty="0">
              <a:ln>
                <a:noFill/>
              </a:ln>
              <a:solidFill>
                <a:srgbClr val="FF0000"/>
              </a:solidFill>
              <a:effectLst/>
              <a:uLnTx/>
              <a:uFillTx/>
              <a:latin typeface="Comic Sans MS"/>
              <a:ea typeface="+mn-ea"/>
              <a:cs typeface="+mn-cs"/>
            </a:endParaRPr>
          </a:p>
        </p:txBody>
      </p:sp>
    </p:spTree>
    <p:extLst>
      <p:ext uri="{BB962C8B-B14F-4D97-AF65-F5344CB8AC3E}">
        <p14:creationId xmlns:p14="http://schemas.microsoft.com/office/powerpoint/2010/main" val="189458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bg/>
                                          </p:spTgt>
                                        </p:tgtEl>
                                        <p:attrNameLst>
                                          <p:attrName>style.visibility</p:attrName>
                                        </p:attrNameLst>
                                      </p:cBhvr>
                                      <p:to>
                                        <p:strVal val="visible"/>
                                      </p:to>
                                    </p:set>
                                    <p:animEffect transition="in" filter="fade">
                                      <p:cBhvr>
                                        <p:cTn id="18" dur="500"/>
                                        <p:tgtEl>
                                          <p:spTgt spid="4">
                                            <p:bg/>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 these principles look like and sound like?</a:t>
            </a:r>
          </a:p>
        </p:txBody>
      </p:sp>
      <p:sp>
        <p:nvSpPr>
          <p:cNvPr id="3" name="Content Placeholder 2"/>
          <p:cNvSpPr>
            <a:spLocks noGrp="1"/>
          </p:cNvSpPr>
          <p:nvPr>
            <p:ph idx="1"/>
          </p:nvPr>
        </p:nvSpPr>
        <p:spPr>
          <a:xfrm>
            <a:off x="838202" y="1825624"/>
            <a:ext cx="10504053" cy="4639344"/>
          </a:xfrm>
        </p:spPr>
        <p:txBody>
          <a:bodyPr>
            <a:normAutofit/>
          </a:bodyPr>
          <a:lstStyle/>
          <a:p>
            <a:pPr marL="0" indent="0" algn="ctr">
              <a:buNone/>
            </a:pPr>
            <a:r>
              <a:rPr lang="en-US" b="1" dirty="0"/>
              <a:t>Respect </a:t>
            </a:r>
            <a:r>
              <a:rPr lang="en-US" dirty="0"/>
              <a:t>looks like…</a:t>
            </a:r>
          </a:p>
          <a:p>
            <a:pPr marL="0" indent="0" algn="ctr">
              <a:buNone/>
            </a:pPr>
            <a:endParaRPr lang="en-US" dirty="0"/>
          </a:p>
          <a:p>
            <a:pPr marL="0" indent="0" algn="ctr">
              <a:buNone/>
            </a:pPr>
            <a:r>
              <a:rPr lang="en-US" dirty="0"/>
              <a:t>People showing an interest in who you are</a:t>
            </a:r>
          </a:p>
          <a:p>
            <a:pPr marL="0" indent="0" algn="ctr">
              <a:buNone/>
            </a:pPr>
            <a:endParaRPr lang="en-US" dirty="0"/>
          </a:p>
          <a:p>
            <a:pPr marL="0" indent="0" algn="ctr">
              <a:buNone/>
            </a:pPr>
            <a:r>
              <a:rPr lang="en-US" b="1" dirty="0"/>
              <a:t>Respect </a:t>
            </a:r>
            <a:r>
              <a:rPr lang="en-US" dirty="0"/>
              <a:t>sounds like…</a:t>
            </a:r>
          </a:p>
          <a:p>
            <a:pPr marL="0" indent="0" algn="ctr">
              <a:buNone/>
            </a:pPr>
            <a:endParaRPr lang="en-US" b="1" dirty="0"/>
          </a:p>
          <a:p>
            <a:pPr marL="0" indent="0" algn="ctr">
              <a:buNone/>
            </a:pPr>
            <a:r>
              <a:rPr lang="en-US" dirty="0"/>
              <a:t>“What is important to you?”</a:t>
            </a:r>
          </a:p>
          <a:p>
            <a:pPr marL="0" indent="0" algn="ctr">
              <a:buNone/>
            </a:pPr>
            <a:r>
              <a:rPr lang="en-US" dirty="0"/>
              <a:t>“You like listening to rap music, what is your </a:t>
            </a:r>
            <a:r>
              <a:rPr lang="en-US" dirty="0" err="1"/>
              <a:t>favourite</a:t>
            </a:r>
            <a:r>
              <a:rPr lang="en-US" dirty="0"/>
              <a:t> track so I can listen to”</a:t>
            </a:r>
          </a:p>
          <a:p>
            <a:pPr marL="0" indent="0" algn="ctr">
              <a:buNone/>
            </a:pPr>
            <a:endParaRPr lang="en-US" b="1" dirty="0"/>
          </a:p>
          <a:p>
            <a:pPr marL="0" indent="0" algn="ctr">
              <a:buNone/>
            </a:pPr>
            <a:endParaRPr lang="en-US" b="1" dirty="0"/>
          </a:p>
        </p:txBody>
      </p:sp>
      <p:sp>
        <p:nvSpPr>
          <p:cNvPr id="7" name="AutoShape 2" descr="Close Friendships in Adolescence Predict Health in Adulthood – Association  for Psychological Science – AP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8" name="AutoShape 4" descr="Close Friendships in Adolescence Predict Health in Adulthood – Association  for Psychological Science – AP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10" name="AutoShape 2" descr="Close Friendships in Adolescence Predict Health in Adulthood – Association  for Psychological Science – APS"/>
          <p:cNvSpPr>
            <a:spLocks noChangeAspect="1" noChangeArrowheads="1"/>
          </p:cNvSpPr>
          <p:nvPr/>
        </p:nvSpPr>
        <p:spPr bwMode="auto">
          <a:xfrm>
            <a:off x="155575" y="1183595"/>
            <a:ext cx="59477"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11" name="AutoShape 4" descr="Close Friendships in Adolescence Predict Health in Adulthood – Association  for Psychological Science – APS"/>
          <p:cNvSpPr>
            <a:spLocks noChangeAspect="1" noChangeArrowheads="1"/>
          </p:cNvSpPr>
          <p:nvPr/>
        </p:nvSpPr>
        <p:spPr bwMode="auto">
          <a:xfrm>
            <a:off x="307975" y="1335995"/>
            <a:ext cx="59477"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spTree>
    <p:extLst>
      <p:ext uri="{BB962C8B-B14F-4D97-AF65-F5344CB8AC3E}">
        <p14:creationId xmlns:p14="http://schemas.microsoft.com/office/powerpoint/2010/main" val="3419386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 these principles look like and sound like?</a:t>
            </a:r>
          </a:p>
        </p:txBody>
      </p:sp>
      <p:sp>
        <p:nvSpPr>
          <p:cNvPr id="3" name="Content Placeholder 2"/>
          <p:cNvSpPr>
            <a:spLocks noGrp="1"/>
          </p:cNvSpPr>
          <p:nvPr>
            <p:ph idx="1"/>
          </p:nvPr>
        </p:nvSpPr>
        <p:spPr>
          <a:xfrm>
            <a:off x="838202" y="1825624"/>
            <a:ext cx="10504053" cy="4639344"/>
          </a:xfrm>
        </p:spPr>
        <p:txBody>
          <a:bodyPr>
            <a:normAutofit/>
          </a:bodyPr>
          <a:lstStyle/>
          <a:p>
            <a:pPr marL="0" indent="0" algn="ctr">
              <a:buNone/>
            </a:pPr>
            <a:r>
              <a:rPr lang="en-US" b="1" dirty="0"/>
              <a:t>Equity </a:t>
            </a:r>
            <a:r>
              <a:rPr lang="en-US" dirty="0"/>
              <a:t>looks like…</a:t>
            </a:r>
          </a:p>
          <a:p>
            <a:pPr marL="0" indent="0" algn="ctr">
              <a:buNone/>
            </a:pPr>
            <a:endParaRPr lang="en-US" dirty="0"/>
          </a:p>
          <a:p>
            <a:pPr marL="0" indent="0" algn="ctr">
              <a:buNone/>
            </a:pPr>
            <a:r>
              <a:rPr lang="en-US" dirty="0"/>
              <a:t>Decisions are made with both people in mind</a:t>
            </a:r>
          </a:p>
          <a:p>
            <a:pPr marL="0" indent="0" algn="ctr">
              <a:buNone/>
            </a:pPr>
            <a:endParaRPr lang="en-US" dirty="0"/>
          </a:p>
          <a:p>
            <a:pPr marL="0" indent="0" algn="ctr">
              <a:buNone/>
            </a:pPr>
            <a:r>
              <a:rPr lang="en-US" b="1" dirty="0"/>
              <a:t>Equity </a:t>
            </a:r>
            <a:r>
              <a:rPr lang="en-US" dirty="0"/>
              <a:t>sounds like…</a:t>
            </a:r>
          </a:p>
          <a:p>
            <a:pPr marL="0" indent="0" algn="ctr">
              <a:buNone/>
            </a:pPr>
            <a:endParaRPr lang="en-US" b="1" dirty="0"/>
          </a:p>
          <a:p>
            <a:pPr marL="0" indent="0" algn="ctr">
              <a:buNone/>
            </a:pPr>
            <a:r>
              <a:rPr lang="en-US" dirty="0"/>
              <a:t>“What would you like to do?”</a:t>
            </a:r>
          </a:p>
          <a:p>
            <a:pPr marL="0" indent="0" algn="ctr">
              <a:buNone/>
            </a:pPr>
            <a:r>
              <a:rPr lang="en-US" dirty="0"/>
              <a:t>“Are you ok with that decision? It’s cool if you aren’t”</a:t>
            </a:r>
          </a:p>
          <a:p>
            <a:pPr marL="0" indent="0" algn="ctr">
              <a:buNone/>
            </a:pPr>
            <a:endParaRPr lang="en-US" b="1" dirty="0"/>
          </a:p>
        </p:txBody>
      </p:sp>
      <p:sp>
        <p:nvSpPr>
          <p:cNvPr id="7" name="AutoShape 2" descr="Close Friendships in Adolescence Predict Health in Adulthood – Association  for Psychological Science – AP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8" name="AutoShape 4" descr="Close Friendships in Adolescence Predict Health in Adulthood – Association  for Psychological Science – AP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10" name="AutoShape 2" descr="Close Friendships in Adolescence Predict Health in Adulthood – Association  for Psychological Science – APS"/>
          <p:cNvSpPr>
            <a:spLocks noChangeAspect="1" noChangeArrowheads="1"/>
          </p:cNvSpPr>
          <p:nvPr/>
        </p:nvSpPr>
        <p:spPr bwMode="auto">
          <a:xfrm>
            <a:off x="155575" y="1183595"/>
            <a:ext cx="59477"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11" name="AutoShape 4" descr="Close Friendships in Adolescence Predict Health in Adulthood – Association  for Psychological Science – APS"/>
          <p:cNvSpPr>
            <a:spLocks noChangeAspect="1" noChangeArrowheads="1"/>
          </p:cNvSpPr>
          <p:nvPr/>
        </p:nvSpPr>
        <p:spPr bwMode="auto">
          <a:xfrm>
            <a:off x="307975" y="1335995"/>
            <a:ext cx="59477"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spTree>
    <p:extLst>
      <p:ext uri="{BB962C8B-B14F-4D97-AF65-F5344CB8AC3E}">
        <p14:creationId xmlns:p14="http://schemas.microsoft.com/office/powerpoint/2010/main" val="3653156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 these principles look like and sound like?</a:t>
            </a:r>
          </a:p>
        </p:txBody>
      </p:sp>
      <p:sp>
        <p:nvSpPr>
          <p:cNvPr id="3" name="Content Placeholder 2"/>
          <p:cNvSpPr>
            <a:spLocks noGrp="1"/>
          </p:cNvSpPr>
          <p:nvPr>
            <p:ph idx="1"/>
          </p:nvPr>
        </p:nvSpPr>
        <p:spPr>
          <a:xfrm>
            <a:off x="838202" y="1825624"/>
            <a:ext cx="10504053" cy="4639344"/>
          </a:xfrm>
        </p:spPr>
        <p:txBody>
          <a:bodyPr>
            <a:normAutofit/>
          </a:bodyPr>
          <a:lstStyle/>
          <a:p>
            <a:pPr marL="0" indent="0" algn="ctr">
              <a:buNone/>
            </a:pPr>
            <a:r>
              <a:rPr lang="en-US" b="1" dirty="0"/>
              <a:t>Communication </a:t>
            </a:r>
            <a:r>
              <a:rPr lang="en-US" dirty="0"/>
              <a:t>looks like…</a:t>
            </a:r>
          </a:p>
          <a:p>
            <a:pPr marL="0" indent="0" algn="ctr">
              <a:buNone/>
            </a:pPr>
            <a:endParaRPr lang="en-US" dirty="0"/>
          </a:p>
          <a:p>
            <a:pPr marL="0" indent="0" algn="ctr">
              <a:buNone/>
            </a:pPr>
            <a:r>
              <a:rPr lang="en-US" dirty="0"/>
              <a:t>People expressing what they actually believe not what they “should” believe</a:t>
            </a:r>
          </a:p>
          <a:p>
            <a:pPr marL="0" indent="0" algn="ctr">
              <a:buNone/>
            </a:pPr>
            <a:endParaRPr lang="en-US" dirty="0"/>
          </a:p>
          <a:p>
            <a:pPr marL="0" indent="0" algn="ctr">
              <a:buNone/>
            </a:pPr>
            <a:endParaRPr lang="en-US" dirty="0"/>
          </a:p>
          <a:p>
            <a:pPr marL="0" indent="0" algn="ctr">
              <a:buNone/>
            </a:pPr>
            <a:r>
              <a:rPr lang="en-US" b="1" dirty="0"/>
              <a:t>Communication </a:t>
            </a:r>
            <a:r>
              <a:rPr lang="en-US" dirty="0"/>
              <a:t>sounds like…</a:t>
            </a:r>
          </a:p>
          <a:p>
            <a:pPr marL="0" indent="0" algn="ctr">
              <a:buNone/>
            </a:pPr>
            <a:endParaRPr lang="en-US" b="1" dirty="0"/>
          </a:p>
          <a:p>
            <a:pPr marL="0" indent="0" algn="ctr">
              <a:buNone/>
            </a:pPr>
            <a:r>
              <a:rPr lang="en-US" dirty="0"/>
              <a:t>“Really? Why do you think that?”</a:t>
            </a:r>
            <a:endParaRPr lang="en-US" b="1" dirty="0"/>
          </a:p>
        </p:txBody>
      </p:sp>
      <p:sp>
        <p:nvSpPr>
          <p:cNvPr id="7" name="AutoShape 2" descr="Close Friendships in Adolescence Predict Health in Adulthood – Association  for Psychological Science – AP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8" name="AutoShape 4" descr="Close Friendships in Adolescence Predict Health in Adulthood – Association  for Psychological Science – AP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10" name="AutoShape 2" descr="Close Friendships in Adolescence Predict Health in Adulthood – Association  for Psychological Science – APS"/>
          <p:cNvSpPr>
            <a:spLocks noChangeAspect="1" noChangeArrowheads="1"/>
          </p:cNvSpPr>
          <p:nvPr/>
        </p:nvSpPr>
        <p:spPr bwMode="auto">
          <a:xfrm>
            <a:off x="155575" y="1183595"/>
            <a:ext cx="59477"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11" name="AutoShape 4" descr="Close Friendships in Adolescence Predict Health in Adulthood – Association  for Psychological Science – APS"/>
          <p:cNvSpPr>
            <a:spLocks noChangeAspect="1" noChangeArrowheads="1"/>
          </p:cNvSpPr>
          <p:nvPr/>
        </p:nvSpPr>
        <p:spPr bwMode="auto">
          <a:xfrm>
            <a:off x="307975" y="1335995"/>
            <a:ext cx="59477"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spTree>
    <p:extLst>
      <p:ext uri="{BB962C8B-B14F-4D97-AF65-F5344CB8AC3E}">
        <p14:creationId xmlns:p14="http://schemas.microsoft.com/office/powerpoint/2010/main" val="3543397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 these principles look like and sound like?</a:t>
            </a:r>
          </a:p>
        </p:txBody>
      </p:sp>
      <p:sp>
        <p:nvSpPr>
          <p:cNvPr id="3" name="Content Placeholder 2"/>
          <p:cNvSpPr>
            <a:spLocks noGrp="1"/>
          </p:cNvSpPr>
          <p:nvPr>
            <p:ph idx="1"/>
          </p:nvPr>
        </p:nvSpPr>
        <p:spPr>
          <a:xfrm>
            <a:off x="838202" y="1825624"/>
            <a:ext cx="10504053" cy="1009940"/>
          </a:xfrm>
        </p:spPr>
        <p:txBody>
          <a:bodyPr>
            <a:normAutofit fontScale="92500" lnSpcReduction="20000"/>
          </a:bodyPr>
          <a:lstStyle/>
          <a:p>
            <a:pPr marL="0" indent="0">
              <a:buNone/>
            </a:pPr>
            <a:r>
              <a:rPr lang="en-US" dirty="0"/>
              <a:t>In your books draw out the table below and complete the boxes. Be ready to share your answers with the class. Use your red pen to add in answers you did not have</a:t>
            </a:r>
          </a:p>
        </p:txBody>
      </p:sp>
      <p:sp>
        <p:nvSpPr>
          <p:cNvPr id="7" name="AutoShape 2" descr="Close Friendships in Adolescence Predict Health in Adulthood – Association  for Psychological Science – AP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8" name="AutoShape 4" descr="Close Friendships in Adolescence Predict Health in Adulthood – Association  for Psychological Science – AP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10" name="AutoShape 2" descr="Close Friendships in Adolescence Predict Health in Adulthood – Association  for Psychological Science – APS"/>
          <p:cNvSpPr>
            <a:spLocks noChangeAspect="1" noChangeArrowheads="1"/>
          </p:cNvSpPr>
          <p:nvPr/>
        </p:nvSpPr>
        <p:spPr bwMode="auto">
          <a:xfrm>
            <a:off x="155575" y="1183595"/>
            <a:ext cx="59477"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11" name="AutoShape 4" descr="Close Friendships in Adolescence Predict Health in Adulthood – Association  for Psychological Science – APS"/>
          <p:cNvSpPr>
            <a:spLocks noChangeAspect="1" noChangeArrowheads="1"/>
          </p:cNvSpPr>
          <p:nvPr/>
        </p:nvSpPr>
        <p:spPr bwMode="auto">
          <a:xfrm>
            <a:off x="307975" y="1335995"/>
            <a:ext cx="59477"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71021007"/>
              </p:ext>
            </p:extLst>
          </p:nvPr>
        </p:nvGraphicFramePr>
        <p:xfrm>
          <a:off x="1274618" y="3047230"/>
          <a:ext cx="9809019" cy="3455172"/>
        </p:xfrm>
        <a:graphic>
          <a:graphicData uri="http://schemas.openxmlformats.org/drawingml/2006/table">
            <a:tbl>
              <a:tblPr firstRow="1" bandRow="1">
                <a:tableStyleId>{5C22544A-7EE6-4342-B048-85BDC9FD1C3A}</a:tableStyleId>
              </a:tblPr>
              <a:tblGrid>
                <a:gridCol w="3269673">
                  <a:extLst>
                    <a:ext uri="{9D8B030D-6E8A-4147-A177-3AD203B41FA5}">
                      <a16:colId xmlns:a16="http://schemas.microsoft.com/office/drawing/2014/main" val="919719546"/>
                    </a:ext>
                  </a:extLst>
                </a:gridCol>
                <a:gridCol w="3269673">
                  <a:extLst>
                    <a:ext uri="{9D8B030D-6E8A-4147-A177-3AD203B41FA5}">
                      <a16:colId xmlns:a16="http://schemas.microsoft.com/office/drawing/2014/main" val="3180378345"/>
                    </a:ext>
                  </a:extLst>
                </a:gridCol>
                <a:gridCol w="3269673">
                  <a:extLst>
                    <a:ext uri="{9D8B030D-6E8A-4147-A177-3AD203B41FA5}">
                      <a16:colId xmlns:a16="http://schemas.microsoft.com/office/drawing/2014/main" val="1960605521"/>
                    </a:ext>
                  </a:extLst>
                </a:gridCol>
              </a:tblGrid>
              <a:tr h="863793">
                <a:tc>
                  <a:txBody>
                    <a:bodyPr/>
                    <a:lstStyle/>
                    <a:p>
                      <a:endParaRPr lang="en-GB" dirty="0"/>
                    </a:p>
                  </a:txBody>
                  <a:tcPr/>
                </a:tc>
                <a:tc>
                  <a:txBody>
                    <a:bodyPr/>
                    <a:lstStyle/>
                    <a:p>
                      <a:r>
                        <a:rPr lang="en-US" dirty="0"/>
                        <a:t>LOOKS LIKE</a:t>
                      </a:r>
                      <a:endParaRPr lang="en-GB" dirty="0"/>
                    </a:p>
                  </a:txBody>
                  <a:tcPr/>
                </a:tc>
                <a:tc>
                  <a:txBody>
                    <a:bodyPr/>
                    <a:lstStyle/>
                    <a:p>
                      <a:r>
                        <a:rPr lang="en-US" dirty="0"/>
                        <a:t>SOUNDS</a:t>
                      </a:r>
                      <a:r>
                        <a:rPr lang="en-US" baseline="0" dirty="0"/>
                        <a:t> LIKE</a:t>
                      </a:r>
                      <a:endParaRPr lang="en-GB" dirty="0"/>
                    </a:p>
                  </a:txBody>
                  <a:tcPr/>
                </a:tc>
                <a:extLst>
                  <a:ext uri="{0D108BD9-81ED-4DB2-BD59-A6C34878D82A}">
                    <a16:rowId xmlns:a16="http://schemas.microsoft.com/office/drawing/2014/main" val="1318849558"/>
                  </a:ext>
                </a:extLst>
              </a:tr>
              <a:tr h="863793">
                <a:tc>
                  <a:txBody>
                    <a:bodyPr/>
                    <a:lstStyle/>
                    <a:p>
                      <a:r>
                        <a:rPr lang="en-US" dirty="0"/>
                        <a:t>RESPECT</a:t>
                      </a:r>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583144965"/>
                  </a:ext>
                </a:extLst>
              </a:tr>
              <a:tr h="863793">
                <a:tc>
                  <a:txBody>
                    <a:bodyPr/>
                    <a:lstStyle/>
                    <a:p>
                      <a:r>
                        <a:rPr lang="en-US" dirty="0"/>
                        <a:t>EQUITY</a:t>
                      </a:r>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229421667"/>
                  </a:ext>
                </a:extLst>
              </a:tr>
              <a:tr h="863793">
                <a:tc>
                  <a:txBody>
                    <a:bodyPr/>
                    <a:lstStyle/>
                    <a:p>
                      <a:r>
                        <a:rPr lang="en-US" dirty="0"/>
                        <a:t>COMMUNICATION</a:t>
                      </a:r>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054196000"/>
                  </a:ext>
                </a:extLst>
              </a:tr>
            </a:tbl>
          </a:graphicData>
        </a:graphic>
      </p:graphicFrame>
    </p:spTree>
    <p:extLst>
      <p:ext uri="{BB962C8B-B14F-4D97-AF65-F5344CB8AC3E}">
        <p14:creationId xmlns:p14="http://schemas.microsoft.com/office/powerpoint/2010/main" val="788061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 y="-9091"/>
            <a:ext cx="12191998" cy="978167"/>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18" name="TextBox 17"/>
            <p:cNvSpPr txBox="1"/>
            <p:nvPr/>
          </p:nvSpPr>
          <p:spPr>
            <a:xfrm>
              <a:off x="591236" y="1535991"/>
              <a:ext cx="8248524" cy="407593"/>
            </a:xfrm>
            <a:prstGeom prst="rect">
              <a:avLst/>
            </a:prstGeom>
            <a:noFill/>
          </p:spPr>
          <p:txBody>
            <a:bodyPr wrap="square" rtlCol="0">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Write the date: </a:t>
              </a:r>
              <a:fld id="{E9B3C7B6-A1A6-4450-882E-8E81154708EB}" type="datetime4">
                <a:rPr kumimoji="0" lang="en-GB" sz="2800" b="1"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pPr marL="0" marR="0" lvl="0" indent="0" algn="l" defTabSz="914411" rtl="0" eaLnBrk="1" fontAlgn="auto" latinLnBrk="0" hangingPunct="1">
                  <a:lnSpc>
                    <a:spcPct val="100000"/>
                  </a:lnSpc>
                  <a:spcBef>
                    <a:spcPts val="0"/>
                  </a:spcBef>
                  <a:spcAft>
                    <a:spcPts val="0"/>
                  </a:spcAft>
                  <a:buClrTx/>
                  <a:buSzTx/>
                  <a:buFontTx/>
                  <a:buNone/>
                  <a:tabLst/>
                  <a:defRPr/>
                </a:pPr>
                <a:t>15 April 2024</a:t>
              </a:fld>
              <a:r>
                <a:rPr kumimoji="0" lang="en-US" sz="28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3" y="965637"/>
            <a:ext cx="12191998" cy="1036309"/>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prstClr val="black"/>
                </a:solidFill>
                <a:effectLst/>
                <a:uLnTx/>
                <a:uFillTx/>
                <a:latin typeface="Franklin Gothic Book" panose="020B0503020102020204" pitchFamily="34" charset="0"/>
                <a:ea typeface="+mn-ea"/>
                <a:cs typeface="+mn-cs"/>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4" y="2272505"/>
              <a:ext cx="9508178" cy="384725"/>
            </a:xfrm>
            <a:prstGeom prst="rect">
              <a:avLst/>
            </a:prstGeom>
            <a:noFill/>
          </p:spPr>
          <p:txBody>
            <a:bodyPr wrap="square" rtlCol="0">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rPr>
                <a:t>Write the title: Healthy vs Unhealthy Relationships</a:t>
              </a:r>
              <a:endParaRPr kumimoji="0" lang="en-US" sz="2800" b="0"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grpSp>
      <p:grpSp>
        <p:nvGrpSpPr>
          <p:cNvPr id="27" name="Group 26"/>
          <p:cNvGrpSpPr/>
          <p:nvPr/>
        </p:nvGrpSpPr>
        <p:grpSpPr>
          <a:xfrm>
            <a:off x="0" y="2020506"/>
            <a:ext cx="12192000" cy="973680"/>
            <a:chOff x="0" y="2892959"/>
            <a:chExt cx="12192000" cy="687224"/>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29" name="TextBox 28"/>
            <p:cNvSpPr txBox="1"/>
            <p:nvPr/>
          </p:nvSpPr>
          <p:spPr>
            <a:xfrm>
              <a:off x="652956" y="2986304"/>
              <a:ext cx="8248524" cy="369289"/>
            </a:xfrm>
            <a:prstGeom prst="rect">
              <a:avLst/>
            </a:prstGeom>
            <a:noFill/>
          </p:spPr>
          <p:txBody>
            <a:bodyPr wrap="square" rtlCol="0">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rPr>
                <a:t>Underline both!</a:t>
              </a: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0" y="2992234"/>
            <a:ext cx="12191998" cy="3865766"/>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1" b="0"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pic>
        <p:nvPicPr>
          <p:cNvPr id="32" name="Picture 31"/>
          <p:cNvPicPr>
            <a:picLocks noChangeAspect="1"/>
          </p:cNvPicPr>
          <p:nvPr/>
        </p:nvPicPr>
        <p:blipFill>
          <a:blip r:embed="rId5"/>
          <a:stretch>
            <a:fillRect/>
          </a:stretch>
        </p:blipFill>
        <p:spPr>
          <a:xfrm>
            <a:off x="123044" y="3033388"/>
            <a:ext cx="484974" cy="636219"/>
          </a:xfrm>
          <a:prstGeom prst="rect">
            <a:avLst/>
          </a:prstGeom>
        </p:spPr>
      </p:pic>
      <p:sp>
        <p:nvSpPr>
          <p:cNvPr id="33" name="TextBox 32"/>
          <p:cNvSpPr txBox="1"/>
          <p:nvPr/>
        </p:nvSpPr>
        <p:spPr>
          <a:xfrm>
            <a:off x="693481" y="3053045"/>
            <a:ext cx="11559221" cy="3539430"/>
          </a:xfrm>
          <a:prstGeom prst="rect">
            <a:avLst/>
          </a:prstGeom>
          <a:noFill/>
        </p:spPr>
        <p:txBody>
          <a:bodyPr wrap="square" rtlCol="0">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Complete the do now task:</a:t>
            </a:r>
          </a:p>
          <a:p>
            <a:pPr marL="0" marR="0" lvl="0" indent="0" algn="l" defTabSz="914411"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0" marR="0" lvl="0" indent="0" algn="l" defTabSz="91441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457200" marR="0" lvl="0" indent="-457200" algn="l" defTabSz="914411" rtl="0" eaLnBrk="1" fontAlgn="auto" latinLnBrk="0" hangingPunct="1">
              <a:lnSpc>
                <a:spcPct val="100000"/>
              </a:lnSpc>
              <a:spcBef>
                <a:spcPts val="0"/>
              </a:spcBef>
              <a:spcAft>
                <a:spcPts val="0"/>
              </a:spcAft>
              <a:buClrTx/>
              <a:buSzTx/>
              <a:buFontTx/>
              <a:buAutoNum type="arabicPeriod"/>
              <a:tabLst/>
              <a:defRPr/>
            </a:pPr>
            <a:r>
              <a:rPr lang="en-US" sz="2400" b="1" noProof="0" dirty="0">
                <a:solidFill>
                  <a:prstClr val="black"/>
                </a:solidFill>
                <a:latin typeface="Franklin Gothic Book" panose="020B0503020102020204" pitchFamily="34" charset="0"/>
              </a:rPr>
              <a:t>How can people display their individuality?</a:t>
            </a:r>
          </a:p>
          <a:p>
            <a:pPr marR="0" lvl="0" algn="l" defTabSz="914411" rtl="0" eaLnBrk="1" fontAlgn="auto" latinLnBrk="0" hangingPunct="1">
              <a:lnSpc>
                <a:spcPct val="100000"/>
              </a:lnSpc>
              <a:spcBef>
                <a:spcPts val="0"/>
              </a:spcBef>
              <a:spcAft>
                <a:spcPts val="0"/>
              </a:spcAft>
              <a:buClrTx/>
              <a:buSzTx/>
              <a:tabLst/>
              <a:defRPr/>
            </a:pPr>
            <a:endParaRPr kumimoji="0" lang="en-US" sz="24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0" marR="0" lvl="0" indent="0" algn="l" defTabSz="914411"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2. Give an example of cyberbullying </a:t>
            </a:r>
          </a:p>
          <a:p>
            <a:pPr marL="0" marR="0" lvl="0" indent="0" algn="l" defTabSz="91441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0" marR="0" lvl="0" indent="0" algn="l" defTabSz="914411"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3. What does</a:t>
            </a:r>
            <a:r>
              <a:rPr kumimoji="0" lang="en-US" sz="2400" b="1" i="0" u="none" strike="noStrike" kern="1200" cap="none" spc="0" normalizeH="0" noProof="0" dirty="0">
                <a:ln>
                  <a:noFill/>
                </a:ln>
                <a:solidFill>
                  <a:prstClr val="black"/>
                </a:solidFill>
                <a:effectLst/>
                <a:uLnTx/>
                <a:uFillTx/>
                <a:latin typeface="Franklin Gothic Book" panose="020B0503020102020204" pitchFamily="34" charset="0"/>
                <a:ea typeface="+mn-ea"/>
                <a:cs typeface="+mn-cs"/>
              </a:rPr>
              <a:t> E in BED principle stand for?</a:t>
            </a:r>
            <a:endParaRPr kumimoji="0" lang="en-US" sz="24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0" marR="0" lvl="0" indent="0" algn="l" defTabSz="91441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sp>
        <p:nvSpPr>
          <p:cNvPr id="34" name="Rectangle 33"/>
          <p:cNvSpPr/>
          <p:nvPr/>
        </p:nvSpPr>
        <p:spPr>
          <a:xfrm>
            <a:off x="473578" y="5678559"/>
            <a:ext cx="10833173" cy="66510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Calibri" panose="020F0502020204030204"/>
                <a:ea typeface="+mn-ea"/>
                <a:cs typeface="+mn-cs"/>
              </a:rPr>
              <a:t>Bedroom environment</a:t>
            </a:r>
          </a:p>
        </p:txBody>
      </p:sp>
      <p:sp>
        <p:nvSpPr>
          <p:cNvPr id="35" name="Rectangle 34"/>
          <p:cNvSpPr/>
          <p:nvPr/>
        </p:nvSpPr>
        <p:spPr>
          <a:xfrm>
            <a:off x="494190" y="4254137"/>
            <a:ext cx="10726926" cy="751387"/>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rPr>
              <a:t>Hairstyle, fashion, tattoos, piercings, music taste</a:t>
            </a:r>
            <a:endParaRPr kumimoji="0" lang="en-GB" sz="2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p:cNvSpPr/>
          <p:nvPr/>
        </p:nvSpPr>
        <p:spPr>
          <a:xfrm>
            <a:off x="473578" y="4992042"/>
            <a:ext cx="10995803" cy="664898"/>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l" defTabSz="914411" rtl="0" eaLnBrk="1" fontAlgn="auto" latinLnBrk="0" hangingPunct="1">
              <a:lnSpc>
                <a:spcPct val="100000"/>
              </a:lnSpc>
              <a:spcBef>
                <a:spcPts val="0"/>
              </a:spcBef>
              <a:spcAft>
                <a:spcPts val="0"/>
              </a:spcAft>
              <a:buClrTx/>
              <a:buSzTx/>
              <a:buFontTx/>
              <a:buNone/>
              <a:tabLst/>
              <a:defRPr/>
            </a:pPr>
            <a:r>
              <a:rPr lang="en-US" sz="2400" b="1" kern="0" dirty="0">
                <a:solidFill>
                  <a:prstClr val="white"/>
                </a:solidFill>
                <a:latin typeface="Calibri" panose="020F0502020204030204"/>
              </a:rPr>
              <a:t>Spreading lies/</a:t>
            </a:r>
            <a:r>
              <a:rPr lang="en-US" sz="2400" b="1" kern="0" dirty="0" err="1">
                <a:solidFill>
                  <a:prstClr val="white"/>
                </a:solidFill>
                <a:latin typeface="Calibri" panose="020F0502020204030204"/>
              </a:rPr>
              <a:t>rumours</a:t>
            </a:r>
            <a:r>
              <a:rPr lang="en-US" sz="2400" b="1" kern="0" dirty="0">
                <a:solidFill>
                  <a:prstClr val="white"/>
                </a:solidFill>
                <a:latin typeface="Calibri" panose="020F0502020204030204"/>
              </a:rPr>
              <a:t> online, posting videos/photos of other people without their permission, sending abusive messages to people, impersonating someone online</a:t>
            </a:r>
            <a:endParaRPr kumimoji="0" lang="en-GB" sz="2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72333" y="2149081"/>
            <a:ext cx="727675" cy="156404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0919728" y="3053044"/>
            <a:ext cx="1115477" cy="1432741"/>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155575" y="-144462"/>
            <a:ext cx="304800" cy="3048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pPr marL="0" marR="0" lvl="0" indent="0" algn="l" defTabSz="914411"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prstClr val="black"/>
              </a:solidFill>
              <a:effectLst/>
              <a:uLnTx/>
              <a:uFillTx/>
              <a:latin typeface="Comic Sans MS"/>
              <a:ea typeface="+mn-ea"/>
              <a:cs typeface="+mn-c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0808138" y="4557875"/>
            <a:ext cx="1579817" cy="157981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69479" y="50712"/>
            <a:ext cx="6296046" cy="932299"/>
          </a:xfrm>
          <a:prstGeom prst="rect">
            <a:avLst/>
          </a:prstGeom>
        </p:spPr>
      </p:pic>
    </p:spTree>
    <p:extLst>
      <p:ext uri="{BB962C8B-B14F-4D97-AF65-F5344CB8AC3E}">
        <p14:creationId xmlns:p14="http://schemas.microsoft.com/office/powerpoint/2010/main" val="107550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Healthy relationships - reflection</a:t>
            </a:r>
          </a:p>
        </p:txBody>
      </p:sp>
      <p:sp>
        <p:nvSpPr>
          <p:cNvPr id="3" name="Content Placeholder 2"/>
          <p:cNvSpPr>
            <a:spLocks noGrp="1"/>
          </p:cNvSpPr>
          <p:nvPr>
            <p:ph idx="1"/>
          </p:nvPr>
        </p:nvSpPr>
        <p:spPr>
          <a:xfrm>
            <a:off x="838202" y="1825624"/>
            <a:ext cx="10515600" cy="2940339"/>
          </a:xfrm>
        </p:spPr>
        <p:txBody>
          <a:bodyPr>
            <a:normAutofit/>
          </a:bodyPr>
          <a:lstStyle/>
          <a:p>
            <a:pPr marL="0" indent="0">
              <a:buNone/>
            </a:pPr>
            <a:r>
              <a:rPr lang="en-US" dirty="0"/>
              <a:t>In your books, complete the following sentences</a:t>
            </a:r>
          </a:p>
          <a:p>
            <a:pPr marL="0" indent="0">
              <a:buNone/>
            </a:pPr>
            <a:endParaRPr lang="en-US" dirty="0"/>
          </a:p>
          <a:p>
            <a:pPr marL="514350" indent="-514350">
              <a:buAutoNum type="arabicPeriod"/>
            </a:pPr>
            <a:r>
              <a:rPr lang="en-US" dirty="0"/>
              <a:t>Three things that make a healthy relationship are…</a:t>
            </a:r>
          </a:p>
          <a:p>
            <a:pPr marL="514350" indent="-514350">
              <a:buAutoNum type="arabicPeriod"/>
            </a:pPr>
            <a:r>
              <a:rPr lang="en-US" dirty="0"/>
              <a:t>I think the most important thing is…</a:t>
            </a:r>
          </a:p>
          <a:p>
            <a:pPr marL="514350" indent="-514350">
              <a:buAutoNum type="arabicPeriod"/>
            </a:pPr>
            <a:r>
              <a:rPr lang="en-US" dirty="0"/>
              <a:t>The reason I think this is…</a:t>
            </a:r>
          </a:p>
        </p:txBody>
      </p:sp>
    </p:spTree>
    <p:extLst>
      <p:ext uri="{BB962C8B-B14F-4D97-AF65-F5344CB8AC3E}">
        <p14:creationId xmlns:p14="http://schemas.microsoft.com/office/powerpoint/2010/main" val="4243069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63881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18" y="2662990"/>
            <a:ext cx="11587812" cy="1395664"/>
          </a:xfrm>
          <a:prstGeom prst="rect">
            <a:avLst/>
          </a:prstGeom>
        </p:spPr>
      </p:pic>
    </p:spTree>
    <p:extLst>
      <p:ext uri="{BB962C8B-B14F-4D97-AF65-F5344CB8AC3E}">
        <p14:creationId xmlns:p14="http://schemas.microsoft.com/office/powerpoint/2010/main" val="234253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1989486"/>
            <a:ext cx="10515600" cy="864550"/>
          </a:xfrm>
        </p:spPr>
        <p:txBody>
          <a:bodyPr>
            <a:normAutofit fontScale="92500" lnSpcReduction="20000"/>
          </a:bodyPr>
          <a:lstStyle/>
          <a:p>
            <a:pPr marL="0" indent="0" algn="ctr">
              <a:lnSpc>
                <a:spcPct val="110000"/>
              </a:lnSpc>
              <a:buNone/>
            </a:pPr>
            <a:r>
              <a:rPr lang="en-GB" b="1" dirty="0"/>
              <a:t>Big question: How can I secure my relationship through knowing what is healthy in a relationship</a:t>
            </a:r>
          </a:p>
        </p:txBody>
      </p:sp>
      <p:sp>
        <p:nvSpPr>
          <p:cNvPr id="4" name="Content Placeholder 2"/>
          <p:cNvSpPr txBox="1">
            <a:spLocks/>
          </p:cNvSpPr>
          <p:nvPr/>
        </p:nvSpPr>
        <p:spPr>
          <a:xfrm>
            <a:off x="838202" y="2975550"/>
            <a:ext cx="10515600" cy="2880305"/>
          </a:xfrm>
          <a:prstGeom prst="rect">
            <a:avLst/>
          </a:prstGeom>
          <a:ln>
            <a:solidFill>
              <a:srgbClr val="E74519"/>
            </a:solidFill>
          </a:ln>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omic Sans MS"/>
                <a:ea typeface="+mn-ea"/>
                <a:cs typeface="+mn-cs"/>
              </a:rPr>
              <a:t>Today we will look at:</a:t>
            </a: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omic Sans MS"/>
                <a:ea typeface="+mn-ea"/>
                <a:cs typeface="+mn-cs"/>
              </a:rPr>
              <a:t>- Why healthy relationships are important</a:t>
            </a:r>
          </a:p>
          <a:p>
            <a:pPr marL="228600" marR="0" lvl="0" indent="-228600" algn="l" defTabSz="914411" rtl="0" eaLnBrk="1" fontAlgn="auto" latinLnBrk="0" hangingPunct="1">
              <a:lnSpc>
                <a:spcPct val="110000"/>
              </a:lnSpc>
              <a:spcBef>
                <a:spcPts val="1001"/>
              </a:spcBef>
              <a:spcAft>
                <a:spcPts val="0"/>
              </a:spcAft>
              <a:buClrTx/>
              <a:buSzTx/>
              <a:buFontTx/>
              <a:buChar char="-"/>
              <a:tabLst/>
              <a:defRPr/>
            </a:pPr>
            <a:r>
              <a:rPr kumimoji="0" lang="en-US" sz="2800" b="1" i="0" u="none" strike="noStrike" kern="1200" cap="none" spc="0" normalizeH="0" baseline="0" noProof="0" dirty="0">
                <a:ln>
                  <a:noFill/>
                </a:ln>
                <a:solidFill>
                  <a:prstClr val="black"/>
                </a:solidFill>
                <a:effectLst/>
                <a:uLnTx/>
                <a:uFillTx/>
                <a:latin typeface="Comic Sans MS"/>
                <a:ea typeface="+mn-ea"/>
                <a:cs typeface="+mn-cs"/>
              </a:rPr>
              <a:t>Characteristics of</a:t>
            </a:r>
            <a:r>
              <a:rPr kumimoji="0" lang="en-US" sz="2800" b="1" i="0" u="none" strike="noStrike" kern="1200" cap="none" spc="0" normalizeH="0" noProof="0" dirty="0">
                <a:ln>
                  <a:noFill/>
                </a:ln>
                <a:solidFill>
                  <a:prstClr val="black"/>
                </a:solidFill>
                <a:effectLst/>
                <a:uLnTx/>
                <a:uFillTx/>
                <a:latin typeface="Comic Sans MS"/>
                <a:ea typeface="+mn-ea"/>
                <a:cs typeface="+mn-cs"/>
              </a:rPr>
              <a:t> a healthy relationship</a:t>
            </a:r>
            <a:endParaRPr kumimoji="0" lang="en-US" sz="2800" b="1" i="0" u="none" strike="noStrike" kern="1200" cap="none" spc="0" normalizeH="0" baseline="0" noProof="0" dirty="0">
              <a:ln>
                <a:noFill/>
              </a:ln>
              <a:solidFill>
                <a:prstClr val="black"/>
              </a:solidFill>
              <a:effectLst/>
              <a:uLnTx/>
              <a:uFillTx/>
              <a:latin typeface="Comic Sans MS"/>
              <a:ea typeface="+mn-ea"/>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096" y="593822"/>
            <a:ext cx="11587812" cy="1395664"/>
          </a:xfrm>
          <a:prstGeom prst="rect">
            <a:avLst/>
          </a:prstGeom>
        </p:spPr>
      </p:pic>
    </p:spTree>
    <p:extLst>
      <p:ext uri="{BB962C8B-B14F-4D97-AF65-F5344CB8AC3E}">
        <p14:creationId xmlns:p14="http://schemas.microsoft.com/office/powerpoint/2010/main" val="366864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our starting point?</a:t>
            </a:r>
          </a:p>
        </p:txBody>
      </p:sp>
      <p:sp>
        <p:nvSpPr>
          <p:cNvPr id="3" name="Content Placeholder 2"/>
          <p:cNvSpPr>
            <a:spLocks noGrp="1"/>
          </p:cNvSpPr>
          <p:nvPr>
            <p:ph idx="1"/>
          </p:nvPr>
        </p:nvSpPr>
        <p:spPr>
          <a:xfrm>
            <a:off x="838202" y="1825624"/>
            <a:ext cx="10515600" cy="2940339"/>
          </a:xfrm>
        </p:spPr>
        <p:txBody>
          <a:bodyPr>
            <a:normAutofit/>
          </a:bodyPr>
          <a:lstStyle/>
          <a:p>
            <a:pPr marL="0" indent="0">
              <a:buNone/>
            </a:pPr>
            <a:r>
              <a:rPr lang="en-US" dirty="0"/>
              <a:t>In your books, complete the following sentences</a:t>
            </a:r>
          </a:p>
          <a:p>
            <a:pPr marL="0" indent="0">
              <a:buNone/>
            </a:pPr>
            <a:endParaRPr lang="en-US" dirty="0"/>
          </a:p>
          <a:p>
            <a:pPr marL="514350" indent="-514350">
              <a:buAutoNum type="arabicPeriod"/>
            </a:pPr>
            <a:r>
              <a:rPr lang="en-US" dirty="0"/>
              <a:t>A sign of a healthy relationship is…</a:t>
            </a:r>
          </a:p>
        </p:txBody>
      </p:sp>
    </p:spTree>
    <p:extLst>
      <p:ext uri="{BB962C8B-B14F-4D97-AF65-F5344CB8AC3E}">
        <p14:creationId xmlns:p14="http://schemas.microsoft.com/office/powerpoint/2010/main" val="4169629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 we mean by “relationships”?</a:t>
            </a:r>
          </a:p>
        </p:txBody>
      </p:sp>
      <p:sp>
        <p:nvSpPr>
          <p:cNvPr id="3" name="Content Placeholder 2"/>
          <p:cNvSpPr>
            <a:spLocks noGrp="1"/>
          </p:cNvSpPr>
          <p:nvPr>
            <p:ph idx="1"/>
          </p:nvPr>
        </p:nvSpPr>
        <p:spPr>
          <a:xfrm>
            <a:off x="838202" y="1825625"/>
            <a:ext cx="5636489" cy="4847892"/>
          </a:xfrm>
        </p:spPr>
        <p:txBody>
          <a:bodyPr>
            <a:normAutofit fontScale="92500" lnSpcReduction="20000"/>
          </a:bodyPr>
          <a:lstStyle/>
          <a:p>
            <a:pPr marL="0" indent="0">
              <a:buNone/>
            </a:pPr>
            <a:r>
              <a:rPr lang="en-US" dirty="0"/>
              <a:t>Turn and Talk</a:t>
            </a:r>
          </a:p>
          <a:p>
            <a:pPr marL="0" indent="0">
              <a:buNone/>
            </a:pPr>
            <a:endParaRPr lang="en-US" dirty="0"/>
          </a:p>
          <a:p>
            <a:pPr marL="0" indent="0">
              <a:buNone/>
            </a:pPr>
            <a:r>
              <a:rPr lang="en-US" dirty="0"/>
              <a:t>What types of relationships are there?</a:t>
            </a:r>
          </a:p>
          <a:p>
            <a:pPr marL="0" indent="0">
              <a:buNone/>
            </a:pPr>
            <a:endParaRPr lang="en-US" dirty="0"/>
          </a:p>
          <a:p>
            <a:pPr marL="0" indent="0">
              <a:buNone/>
            </a:pPr>
            <a:r>
              <a:rPr lang="en-US" dirty="0"/>
              <a:t>There are many different types of relationships</a:t>
            </a:r>
          </a:p>
          <a:p>
            <a:pPr>
              <a:buFontTx/>
              <a:buChar char="-"/>
            </a:pPr>
            <a:r>
              <a:rPr lang="en-US" dirty="0"/>
              <a:t>Friendships</a:t>
            </a:r>
          </a:p>
          <a:p>
            <a:pPr>
              <a:buFontTx/>
              <a:buChar char="-"/>
            </a:pPr>
            <a:r>
              <a:rPr lang="en-US" dirty="0"/>
              <a:t>Romantic relationships</a:t>
            </a:r>
          </a:p>
          <a:p>
            <a:pPr>
              <a:buFontTx/>
              <a:buChar char="-"/>
            </a:pPr>
            <a:r>
              <a:rPr lang="en-US" dirty="0"/>
              <a:t>Family relationships</a:t>
            </a:r>
          </a:p>
          <a:p>
            <a:pPr>
              <a:buFontTx/>
              <a:buChar char="-"/>
            </a:pPr>
            <a:r>
              <a:rPr lang="en-US" dirty="0"/>
              <a:t>Community relationships (with people who are key community members)</a:t>
            </a:r>
          </a:p>
        </p:txBody>
      </p:sp>
      <p:pic>
        <p:nvPicPr>
          <p:cNvPr id="4" name="Picture 3"/>
          <p:cNvPicPr>
            <a:picLocks noChangeAspect="1"/>
          </p:cNvPicPr>
          <p:nvPr/>
        </p:nvPicPr>
        <p:blipFill>
          <a:blip r:embed="rId2"/>
          <a:stretch>
            <a:fillRect/>
          </a:stretch>
        </p:blipFill>
        <p:spPr>
          <a:xfrm>
            <a:off x="6645130" y="1932420"/>
            <a:ext cx="2655888" cy="1989352"/>
          </a:xfrm>
          <a:prstGeom prst="rect">
            <a:avLst/>
          </a:prstGeom>
        </p:spPr>
      </p:pic>
      <p:pic>
        <p:nvPicPr>
          <p:cNvPr id="5" name="Picture 4"/>
          <p:cNvPicPr>
            <a:picLocks noChangeAspect="1"/>
          </p:cNvPicPr>
          <p:nvPr/>
        </p:nvPicPr>
        <p:blipFill>
          <a:blip r:embed="rId3"/>
          <a:stretch>
            <a:fillRect/>
          </a:stretch>
        </p:blipFill>
        <p:spPr>
          <a:xfrm>
            <a:off x="9010650" y="3565091"/>
            <a:ext cx="2705100" cy="1685925"/>
          </a:xfrm>
          <a:prstGeom prst="rect">
            <a:avLst/>
          </a:prstGeom>
        </p:spPr>
      </p:pic>
      <p:pic>
        <p:nvPicPr>
          <p:cNvPr id="6" name="Picture 5"/>
          <p:cNvPicPr>
            <a:picLocks noChangeAspect="1"/>
          </p:cNvPicPr>
          <p:nvPr/>
        </p:nvPicPr>
        <p:blipFill>
          <a:blip r:embed="rId4"/>
          <a:stretch>
            <a:fillRect/>
          </a:stretch>
        </p:blipFill>
        <p:spPr>
          <a:xfrm>
            <a:off x="6681643" y="4682905"/>
            <a:ext cx="2619375" cy="1743075"/>
          </a:xfrm>
          <a:prstGeom prst="rect">
            <a:avLst/>
          </a:prstGeom>
        </p:spPr>
      </p:pic>
    </p:spTree>
    <p:extLst>
      <p:ext uri="{BB962C8B-B14F-4D97-AF65-F5344CB8AC3E}">
        <p14:creationId xmlns:p14="http://schemas.microsoft.com/office/powerpoint/2010/main" val="185929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are relationships are important?</a:t>
            </a:r>
          </a:p>
        </p:txBody>
      </p:sp>
      <p:sp>
        <p:nvSpPr>
          <p:cNvPr id="3" name="Content Placeholder 2"/>
          <p:cNvSpPr>
            <a:spLocks noGrp="1"/>
          </p:cNvSpPr>
          <p:nvPr>
            <p:ph idx="1"/>
          </p:nvPr>
        </p:nvSpPr>
        <p:spPr>
          <a:xfrm>
            <a:off x="838202" y="1825625"/>
            <a:ext cx="5636489" cy="4847892"/>
          </a:xfrm>
        </p:spPr>
        <p:txBody>
          <a:bodyPr>
            <a:normAutofit/>
          </a:bodyPr>
          <a:lstStyle/>
          <a:p>
            <a:pPr marL="0" indent="0">
              <a:buNone/>
            </a:pPr>
            <a:r>
              <a:rPr lang="en-US" dirty="0"/>
              <a:t>All types of relationships are important elements of life.</a:t>
            </a:r>
          </a:p>
          <a:p>
            <a:pPr marL="0" indent="0">
              <a:buNone/>
            </a:pPr>
            <a:endParaRPr lang="en-US" dirty="0"/>
          </a:p>
          <a:p>
            <a:pPr marL="0" indent="0">
              <a:buNone/>
            </a:pPr>
            <a:r>
              <a:rPr lang="en-US" dirty="0"/>
              <a:t>Relationships can have the following impact on you:</a:t>
            </a:r>
          </a:p>
          <a:p>
            <a:pPr>
              <a:buFontTx/>
              <a:buChar char="-"/>
            </a:pPr>
            <a:r>
              <a:rPr lang="en-US" dirty="0"/>
              <a:t>Can make you happy</a:t>
            </a:r>
          </a:p>
          <a:p>
            <a:pPr>
              <a:buFontTx/>
              <a:buChar char="-"/>
            </a:pPr>
            <a:r>
              <a:rPr lang="en-US" dirty="0"/>
              <a:t>Can make physically healthier</a:t>
            </a:r>
          </a:p>
          <a:p>
            <a:pPr>
              <a:buFontTx/>
              <a:buChar char="-"/>
            </a:pPr>
            <a:r>
              <a:rPr lang="en-US" dirty="0"/>
              <a:t>Leads to fewer mental health issues</a:t>
            </a:r>
          </a:p>
        </p:txBody>
      </p:sp>
      <p:pic>
        <p:nvPicPr>
          <p:cNvPr id="4" name="Picture 3"/>
          <p:cNvPicPr>
            <a:picLocks noChangeAspect="1"/>
          </p:cNvPicPr>
          <p:nvPr/>
        </p:nvPicPr>
        <p:blipFill>
          <a:blip r:embed="rId2"/>
          <a:stretch>
            <a:fillRect/>
          </a:stretch>
        </p:blipFill>
        <p:spPr>
          <a:xfrm>
            <a:off x="6645130" y="1932420"/>
            <a:ext cx="2655888" cy="1989352"/>
          </a:xfrm>
          <a:prstGeom prst="rect">
            <a:avLst/>
          </a:prstGeom>
        </p:spPr>
      </p:pic>
      <p:pic>
        <p:nvPicPr>
          <p:cNvPr id="5" name="Picture 4"/>
          <p:cNvPicPr>
            <a:picLocks noChangeAspect="1"/>
          </p:cNvPicPr>
          <p:nvPr/>
        </p:nvPicPr>
        <p:blipFill>
          <a:blip r:embed="rId3"/>
          <a:stretch>
            <a:fillRect/>
          </a:stretch>
        </p:blipFill>
        <p:spPr>
          <a:xfrm>
            <a:off x="9010650" y="3565091"/>
            <a:ext cx="2705100" cy="1685925"/>
          </a:xfrm>
          <a:prstGeom prst="rect">
            <a:avLst/>
          </a:prstGeom>
        </p:spPr>
      </p:pic>
      <p:pic>
        <p:nvPicPr>
          <p:cNvPr id="6" name="Picture 5"/>
          <p:cNvPicPr>
            <a:picLocks noChangeAspect="1"/>
          </p:cNvPicPr>
          <p:nvPr/>
        </p:nvPicPr>
        <p:blipFill>
          <a:blip r:embed="rId4"/>
          <a:stretch>
            <a:fillRect/>
          </a:stretch>
        </p:blipFill>
        <p:spPr>
          <a:xfrm>
            <a:off x="6681643" y="4682905"/>
            <a:ext cx="2619375" cy="1743075"/>
          </a:xfrm>
          <a:prstGeom prst="rect">
            <a:avLst/>
          </a:prstGeom>
        </p:spPr>
      </p:pic>
    </p:spTree>
    <p:extLst>
      <p:ext uri="{BB962C8B-B14F-4D97-AF65-F5344CB8AC3E}">
        <p14:creationId xmlns:p14="http://schemas.microsoft.com/office/powerpoint/2010/main" val="3259741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are relationships are important?</a:t>
            </a:r>
          </a:p>
        </p:txBody>
      </p:sp>
      <p:sp>
        <p:nvSpPr>
          <p:cNvPr id="3" name="Content Placeholder 2"/>
          <p:cNvSpPr>
            <a:spLocks noGrp="1"/>
          </p:cNvSpPr>
          <p:nvPr>
            <p:ph idx="1"/>
          </p:nvPr>
        </p:nvSpPr>
        <p:spPr>
          <a:xfrm>
            <a:off x="838202" y="1825625"/>
            <a:ext cx="5636489" cy="4847892"/>
          </a:xfrm>
        </p:spPr>
        <p:txBody>
          <a:bodyPr>
            <a:normAutofit/>
          </a:bodyPr>
          <a:lstStyle/>
          <a:p>
            <a:pPr marL="0" indent="0">
              <a:buNone/>
            </a:pPr>
            <a:r>
              <a:rPr lang="en-US" dirty="0"/>
              <a:t>However that is only if the relationships are healthy relationships.</a:t>
            </a:r>
          </a:p>
          <a:p>
            <a:pPr marL="0" indent="0">
              <a:buNone/>
            </a:pPr>
            <a:endParaRPr lang="en-US" dirty="0"/>
          </a:p>
          <a:p>
            <a:pPr marL="0" indent="0">
              <a:buNone/>
            </a:pPr>
            <a:r>
              <a:rPr lang="en-US" dirty="0"/>
              <a:t>Turn and Talk</a:t>
            </a:r>
          </a:p>
          <a:p>
            <a:pPr marL="0" indent="0">
              <a:buNone/>
            </a:pPr>
            <a:endParaRPr lang="en-US" dirty="0"/>
          </a:p>
          <a:p>
            <a:pPr marL="0" indent="0">
              <a:buNone/>
            </a:pPr>
            <a:r>
              <a:rPr lang="en-US" dirty="0"/>
              <a:t>With the person next to you write down 3 things that you thing make a healthy relationship.</a:t>
            </a:r>
          </a:p>
        </p:txBody>
      </p:sp>
      <p:pic>
        <p:nvPicPr>
          <p:cNvPr id="4" name="Picture 3"/>
          <p:cNvPicPr>
            <a:picLocks noChangeAspect="1"/>
          </p:cNvPicPr>
          <p:nvPr/>
        </p:nvPicPr>
        <p:blipFill>
          <a:blip r:embed="rId2"/>
          <a:stretch>
            <a:fillRect/>
          </a:stretch>
        </p:blipFill>
        <p:spPr>
          <a:xfrm>
            <a:off x="6645130" y="1932420"/>
            <a:ext cx="2655888" cy="1989352"/>
          </a:xfrm>
          <a:prstGeom prst="rect">
            <a:avLst/>
          </a:prstGeom>
        </p:spPr>
      </p:pic>
      <p:pic>
        <p:nvPicPr>
          <p:cNvPr id="5" name="Picture 4"/>
          <p:cNvPicPr>
            <a:picLocks noChangeAspect="1"/>
          </p:cNvPicPr>
          <p:nvPr/>
        </p:nvPicPr>
        <p:blipFill>
          <a:blip r:embed="rId3"/>
          <a:stretch>
            <a:fillRect/>
          </a:stretch>
        </p:blipFill>
        <p:spPr>
          <a:xfrm>
            <a:off x="9010650" y="3565091"/>
            <a:ext cx="2705100" cy="1685925"/>
          </a:xfrm>
          <a:prstGeom prst="rect">
            <a:avLst/>
          </a:prstGeom>
        </p:spPr>
      </p:pic>
      <p:pic>
        <p:nvPicPr>
          <p:cNvPr id="6" name="Picture 5"/>
          <p:cNvPicPr>
            <a:picLocks noChangeAspect="1"/>
          </p:cNvPicPr>
          <p:nvPr/>
        </p:nvPicPr>
        <p:blipFill>
          <a:blip r:embed="rId4"/>
          <a:stretch>
            <a:fillRect/>
          </a:stretch>
        </p:blipFill>
        <p:spPr>
          <a:xfrm>
            <a:off x="6681643" y="4682905"/>
            <a:ext cx="2619375" cy="1743075"/>
          </a:xfrm>
          <a:prstGeom prst="rect">
            <a:avLst/>
          </a:prstGeom>
        </p:spPr>
      </p:pic>
    </p:spTree>
    <p:extLst>
      <p:ext uri="{BB962C8B-B14F-4D97-AF65-F5344CB8AC3E}">
        <p14:creationId xmlns:p14="http://schemas.microsoft.com/office/powerpoint/2010/main" val="1813349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Principles of a healthy relationship</a:t>
            </a:r>
          </a:p>
        </p:txBody>
      </p:sp>
      <p:sp>
        <p:nvSpPr>
          <p:cNvPr id="3" name="Content Placeholder 2"/>
          <p:cNvSpPr>
            <a:spLocks noGrp="1"/>
          </p:cNvSpPr>
          <p:nvPr>
            <p:ph idx="1"/>
          </p:nvPr>
        </p:nvSpPr>
        <p:spPr>
          <a:xfrm>
            <a:off x="838202" y="1825624"/>
            <a:ext cx="10515600" cy="770619"/>
          </a:xfrm>
        </p:spPr>
        <p:txBody>
          <a:bodyPr>
            <a:normAutofit/>
          </a:bodyPr>
          <a:lstStyle/>
          <a:p>
            <a:pPr marL="0" indent="0">
              <a:buNone/>
            </a:pPr>
            <a:r>
              <a:rPr lang="en-US" dirty="0"/>
              <a:t>Healthy relationships have 3 key principles:</a:t>
            </a:r>
          </a:p>
        </p:txBody>
      </p:sp>
      <p:sp>
        <p:nvSpPr>
          <p:cNvPr id="7" name="AutoShape 2" descr="Close Friendships in Adolescence Predict Health in Adulthood – Association  for Psychological Science – AP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8" name="AutoShape 4" descr="Close Friendships in Adolescence Predict Health in Adulthood – Association  for Psychological Science – AP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10" name="AutoShape 2" descr="Close Friendships in Adolescence Predict Health in Adulthood – Association  for Psychological Science – APS"/>
          <p:cNvSpPr>
            <a:spLocks noChangeAspect="1" noChangeArrowheads="1"/>
          </p:cNvSpPr>
          <p:nvPr/>
        </p:nvSpPr>
        <p:spPr bwMode="auto">
          <a:xfrm>
            <a:off x="155575" y="1183595"/>
            <a:ext cx="59477"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11" name="AutoShape 4" descr="Close Friendships in Adolescence Predict Health in Adulthood – Association  for Psychological Science – APS"/>
          <p:cNvSpPr>
            <a:spLocks noChangeAspect="1" noChangeArrowheads="1"/>
          </p:cNvSpPr>
          <p:nvPr/>
        </p:nvSpPr>
        <p:spPr bwMode="auto">
          <a:xfrm>
            <a:off x="307975" y="1335995"/>
            <a:ext cx="59477"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12" name="Content Placeholder 2"/>
          <p:cNvSpPr txBox="1">
            <a:spLocks/>
          </p:cNvSpPr>
          <p:nvPr/>
        </p:nvSpPr>
        <p:spPr>
          <a:xfrm>
            <a:off x="838200" y="3134985"/>
            <a:ext cx="2688769" cy="536575"/>
          </a:xfrm>
          <a:prstGeom prst="rect">
            <a:avLst/>
          </a:prstGeom>
          <a:ln>
            <a:solidFill>
              <a:srgbClr val="E74519"/>
            </a:solidFill>
          </a:ln>
        </p:spPr>
        <p:txBody>
          <a:bodyPr vert="horz" lIns="91440" tIns="45720" rIns="91440" bIns="45720" rtlCol="0">
            <a:normAutofit/>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omic Sans MS"/>
                <a:ea typeface="+mn-ea"/>
                <a:cs typeface="+mn-cs"/>
              </a:rPr>
              <a:t>Respect</a:t>
            </a:r>
          </a:p>
        </p:txBody>
      </p:sp>
      <p:sp>
        <p:nvSpPr>
          <p:cNvPr id="14" name="Content Placeholder 2"/>
          <p:cNvSpPr txBox="1">
            <a:spLocks/>
          </p:cNvSpPr>
          <p:nvPr/>
        </p:nvSpPr>
        <p:spPr>
          <a:xfrm>
            <a:off x="838200" y="4261787"/>
            <a:ext cx="2688769" cy="536575"/>
          </a:xfrm>
          <a:prstGeom prst="rect">
            <a:avLst/>
          </a:prstGeom>
          <a:ln>
            <a:solidFill>
              <a:srgbClr val="E74519"/>
            </a:solidFill>
          </a:ln>
        </p:spPr>
        <p:txBody>
          <a:bodyPr vert="horz" lIns="91440" tIns="45720" rIns="91440" bIns="45720" rtlCol="0">
            <a:normAutofit/>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omic Sans MS"/>
                <a:ea typeface="+mn-ea"/>
                <a:cs typeface="+mn-cs"/>
              </a:rPr>
              <a:t>Equity</a:t>
            </a:r>
          </a:p>
        </p:txBody>
      </p:sp>
      <p:sp>
        <p:nvSpPr>
          <p:cNvPr id="16" name="Content Placeholder 2"/>
          <p:cNvSpPr txBox="1">
            <a:spLocks/>
          </p:cNvSpPr>
          <p:nvPr/>
        </p:nvSpPr>
        <p:spPr>
          <a:xfrm>
            <a:off x="838200" y="5388589"/>
            <a:ext cx="2688769" cy="536575"/>
          </a:xfrm>
          <a:prstGeom prst="rect">
            <a:avLst/>
          </a:prstGeom>
          <a:ln>
            <a:solidFill>
              <a:srgbClr val="E74519"/>
            </a:solidFill>
          </a:ln>
        </p:spPr>
        <p:txBody>
          <a:bodyPr vert="horz" lIns="91440" tIns="45720" rIns="91440" bIns="45720" rtlCol="0">
            <a:normAutofit/>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omic Sans MS"/>
                <a:ea typeface="+mn-ea"/>
                <a:cs typeface="+mn-cs"/>
              </a:rPr>
              <a:t>Communication</a:t>
            </a:r>
          </a:p>
        </p:txBody>
      </p:sp>
    </p:spTree>
    <p:extLst>
      <p:ext uri="{BB962C8B-B14F-4D97-AF65-F5344CB8AC3E}">
        <p14:creationId xmlns:p14="http://schemas.microsoft.com/office/powerpoint/2010/main" val="35972166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mic Sa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mic Sa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776</Words>
  <Application>Microsoft Office PowerPoint</Application>
  <PresentationFormat>Widescreen</PresentationFormat>
  <Paragraphs>124</Paragraphs>
  <Slides>21</Slides>
  <Notes>5</Notes>
  <HiddenSlides>0</HiddenSlides>
  <MMClips>1</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21</vt:i4>
      </vt:variant>
    </vt:vector>
  </HeadingPairs>
  <TitlesOfParts>
    <vt:vector size="31" baseType="lpstr">
      <vt:lpstr>Arial</vt:lpstr>
      <vt:lpstr>Calibri</vt:lpstr>
      <vt:lpstr>Calibri Light</vt:lpstr>
      <vt:lpstr>Comic Sans MS</vt:lpstr>
      <vt:lpstr>Franklin Gothic Book</vt:lpstr>
      <vt:lpstr>1_Office Theme</vt:lpstr>
      <vt:lpstr>2_Office Theme</vt:lpstr>
      <vt:lpstr>3_Office Theme</vt:lpstr>
      <vt:lpstr>4_Office Theme</vt:lpstr>
      <vt:lpstr>Office Theme</vt:lpstr>
      <vt:lpstr>PowerPoint Presentation</vt:lpstr>
      <vt:lpstr>PowerPoint Presentation</vt:lpstr>
      <vt:lpstr>PowerPoint Presentation</vt:lpstr>
      <vt:lpstr>PowerPoint Presentation</vt:lpstr>
      <vt:lpstr>What is our starting point?</vt:lpstr>
      <vt:lpstr>What do we mean by “relationships”?</vt:lpstr>
      <vt:lpstr>Why are relationships are important?</vt:lpstr>
      <vt:lpstr>Why are relationships are important?</vt:lpstr>
      <vt:lpstr>Principles of a healthy relationship</vt:lpstr>
      <vt:lpstr>Principles of a healthy relationship</vt:lpstr>
      <vt:lpstr>Principles of a healthy relationship</vt:lpstr>
      <vt:lpstr>Recap Questions: whiteboard task – True or False </vt:lpstr>
      <vt:lpstr>Recap Questions: whiteboard task </vt:lpstr>
      <vt:lpstr>Recap Questions: whiteboard task </vt:lpstr>
      <vt:lpstr>Recap Questions: whiteboard task </vt:lpstr>
      <vt:lpstr>What do these principles look like and sound like?</vt:lpstr>
      <vt:lpstr>What do these principles look like and sound like?</vt:lpstr>
      <vt:lpstr>What do these principles look like and sound like?</vt:lpstr>
      <vt:lpstr>What do these principles look like and sound like?</vt:lpstr>
      <vt:lpstr>Healthy relationships - reflection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10</cp:revision>
  <dcterms:created xsi:type="dcterms:W3CDTF">2024-04-03T09:21:28Z</dcterms:created>
  <dcterms:modified xsi:type="dcterms:W3CDTF">2024-04-15T13:03:52Z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