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70" r:id="rId4"/>
    <p:sldMasterId id="2147483783" r:id="rId5"/>
    <p:sldMasterId id="2147483795" r:id="rId6"/>
    <p:sldMasterId id="2147483807" r:id="rId7"/>
    <p:sldMasterId id="2147483819" r:id="rId8"/>
    <p:sldMasterId id="2147483831" r:id="rId9"/>
  </p:sldMasterIdLst>
  <p:notesMasterIdLst>
    <p:notesMasterId r:id="rId40"/>
  </p:notesMasterIdLst>
  <p:sldIdLst>
    <p:sldId id="266" r:id="rId10"/>
    <p:sldId id="267" r:id="rId11"/>
    <p:sldId id="269" r:id="rId12"/>
    <p:sldId id="328" r:id="rId13"/>
    <p:sldId id="270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278" r:id="rId32"/>
    <p:sldId id="279" r:id="rId33"/>
    <p:sldId id="309" r:id="rId34"/>
    <p:sldId id="310" r:id="rId35"/>
    <p:sldId id="348" r:id="rId36"/>
    <p:sldId id="346" r:id="rId37"/>
    <p:sldId id="347" r:id="rId38"/>
    <p:sldId id="299" r:id="rId39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WB8CTDS2oKZOiorE8UMDQ==" hashData="iiR9P5YTarQR8hjnAj2CtLvIrmslV8fDbNcr/wJA1Tk3JHwwirH6D4GPXvVwcSqFXgEjEPLDA9sZMACZYQ66O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2D"/>
    <a:srgbClr val="142A33"/>
    <a:srgbClr val="C12827"/>
    <a:srgbClr val="2A2C65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10"/>
  </p:normalViewPr>
  <p:slideViewPr>
    <p:cSldViewPr>
      <p:cViewPr varScale="1">
        <p:scale>
          <a:sx n="69" d="100"/>
          <a:sy n="69" d="100"/>
        </p:scale>
        <p:origin x="3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https://www.youtube.com/watch?v=BH5IEfBTj24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https://www.youtube.com/watch?v=atQWFlsTTDM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6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1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1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79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9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96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7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1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5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96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4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8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30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1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88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3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26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2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5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5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43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21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4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08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3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20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2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9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4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EE5F766F-0940-4468-BC45-7AF3F46D67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01/05/2024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>
              <a:defRPr/>
            </a:pPr>
            <a:fld id="{CEBEE31B-16CF-4897-AD30-52E367057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will the Mayor be head of if elected?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West Midlands Combined Authority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means they are a direct representative of people who live in Birmingham, Coventry, Dudley, </a:t>
            </a:r>
            <a:r>
              <a:rPr lang="en-US" dirty="0" err="1"/>
              <a:t>Sandwell</a:t>
            </a:r>
            <a:r>
              <a:rPr lang="en-US" dirty="0"/>
              <a:t>, </a:t>
            </a:r>
            <a:r>
              <a:rPr lang="en-US" dirty="0" err="1"/>
              <a:t>Solihull</a:t>
            </a:r>
            <a:r>
              <a:rPr lang="en-US" dirty="0"/>
              <a:t>, </a:t>
            </a:r>
            <a:r>
              <a:rPr lang="en-US" dirty="0" err="1"/>
              <a:t>Walsall</a:t>
            </a:r>
            <a:r>
              <a:rPr lang="en-US" dirty="0"/>
              <a:t> and </a:t>
            </a:r>
            <a:r>
              <a:rPr lang="en-US" dirty="0" err="1"/>
              <a:t>Wolverhampton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True or False – You need a polling card to vote?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True – </a:t>
            </a:r>
            <a:r>
              <a:rPr lang="en-US" dirty="0"/>
              <a:t>you receive this in the post (if you have registered to vote) and you must show this when voting.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71450" y="2378071"/>
            <a:ext cx="683497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True or False – Mayors can make their own laws?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What does Mayor’s do with Government money?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True or False – Mayors can make their own laws?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False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is the role of a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do Mayors do with Government money?</a:t>
            </a:r>
          </a:p>
          <a:p>
            <a:pPr marL="914400" indent="-914400">
              <a:buAutoNum type="arabicPeriod"/>
            </a:pPr>
            <a:r>
              <a:rPr lang="en-US" b="1" dirty="0"/>
              <a:t>Improve transport networks</a:t>
            </a:r>
          </a:p>
          <a:p>
            <a:pPr marL="914400" indent="-914400">
              <a:buAutoNum type="arabicPeriod"/>
            </a:pPr>
            <a:r>
              <a:rPr lang="en-US" b="1" dirty="0"/>
              <a:t>Develop housing initiatives</a:t>
            </a:r>
          </a:p>
          <a:p>
            <a:pPr marL="914400" indent="-914400">
              <a:buAutoNum type="arabicPeriod"/>
            </a:pPr>
            <a:r>
              <a:rPr lang="en-US" b="1" dirty="0"/>
              <a:t>Address unemployment</a:t>
            </a:r>
          </a:p>
          <a:p>
            <a:pPr marL="914400" indent="-914400">
              <a:buAutoNum type="arabicPeriod"/>
            </a:pPr>
            <a:r>
              <a:rPr lang="en-US" b="1" dirty="0"/>
              <a:t>Tackle Homelessness</a:t>
            </a:r>
          </a:p>
          <a:p>
            <a:pPr marL="914400" indent="-914400">
              <a:buAutoNum type="arabicPeriod"/>
            </a:pPr>
            <a:r>
              <a:rPr lang="en-US" b="1" dirty="0"/>
              <a:t>Improve air quality</a:t>
            </a:r>
          </a:p>
          <a:p>
            <a:pPr marL="914400" indent="-914400">
              <a:buAutoNum type="arabicPeriod"/>
            </a:pPr>
            <a:r>
              <a:rPr lang="en-US" b="1" dirty="0"/>
              <a:t>Build relationships across different groups in the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8034" y="7354292"/>
            <a:ext cx="51241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Which of these 6 things do you think is the most important?</a:t>
            </a:r>
          </a:p>
          <a:p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Why do you think this?</a:t>
            </a:r>
          </a:p>
        </p:txBody>
      </p:sp>
    </p:spTree>
    <p:extLst>
      <p:ext uri="{BB962C8B-B14F-4D97-AF65-F5344CB8AC3E}">
        <p14:creationId xmlns:p14="http://schemas.microsoft.com/office/powerpoint/2010/main" val="37489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Siobhan </a:t>
            </a:r>
            <a:r>
              <a:rPr lang="en-US" dirty="0" err="1"/>
              <a:t>Haper-Nunes</a:t>
            </a:r>
            <a:r>
              <a:rPr lang="en-US" dirty="0"/>
              <a:t> from the Green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Siobhan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Invest more in left behind communities by creating jobs and business opportunities</a:t>
            </a:r>
          </a:p>
          <a:p>
            <a:pPr marL="914400" indent="-914400">
              <a:buAutoNum type="arabicPeriod"/>
            </a:pPr>
            <a:r>
              <a:rPr lang="en-US" dirty="0"/>
              <a:t>Insulate homes, bring down energy bills, reduce emissions and create green jobs.</a:t>
            </a:r>
          </a:p>
          <a:p>
            <a:pPr marL="914400" indent="-914400">
              <a:buAutoNum type="arabicPeriod"/>
            </a:pPr>
            <a:r>
              <a:rPr lang="en-US" dirty="0"/>
              <a:t>Give communities a stronger says on how government money is spent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rofile photo of Siobhan Harper-Nu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725" y="2941638"/>
            <a:ext cx="6242198" cy="62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Richard Parker from the </a:t>
            </a:r>
            <a:r>
              <a:rPr lang="en-US" dirty="0" err="1"/>
              <a:t>Labour</a:t>
            </a:r>
            <a:r>
              <a:rPr lang="en-US" dirty="0"/>
              <a:t> and Co-operative Party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Richard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Create 150,000 job and training opportunities</a:t>
            </a:r>
          </a:p>
          <a:p>
            <a:pPr marL="914400" indent="-914400">
              <a:buAutoNum type="arabicPeriod"/>
            </a:pPr>
            <a:r>
              <a:rPr lang="en-US" dirty="0" err="1"/>
              <a:t>Revitalise</a:t>
            </a:r>
            <a:r>
              <a:rPr lang="en-US" dirty="0"/>
              <a:t> high streets</a:t>
            </a:r>
          </a:p>
          <a:p>
            <a:pPr marL="914400" indent="-914400">
              <a:buAutoNum type="arabicPeriod"/>
            </a:pPr>
            <a:r>
              <a:rPr lang="en-US" dirty="0"/>
              <a:t>Tackle crime and anti-social </a:t>
            </a:r>
            <a:r>
              <a:rPr lang="en-US" dirty="0" err="1"/>
              <a:t>behaviour</a:t>
            </a: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Bring buses back into public control</a:t>
            </a:r>
          </a:p>
          <a:p>
            <a:pPr marL="914400" indent="-914400">
              <a:buAutoNum type="arabicPeriod"/>
            </a:pPr>
            <a:r>
              <a:rPr lang="en-US" dirty="0"/>
              <a:t>Fix the housing crisis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profile photo of Richard Par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731" y="332263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Andy Street from the Conservative and Unionist Party. Andy Street is the current West Midlands Mayor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Andy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Keep transport fares low</a:t>
            </a:r>
          </a:p>
          <a:p>
            <a:pPr marL="914400" indent="-914400">
              <a:buAutoNum type="arabicPeriod"/>
            </a:pPr>
            <a:r>
              <a:rPr lang="en-US" dirty="0"/>
              <a:t>Get West Midlands economy growing faster than London’s through increasing employment</a:t>
            </a:r>
          </a:p>
          <a:p>
            <a:pPr marL="914400" indent="-914400">
              <a:buAutoNum type="arabicPeriod"/>
            </a:pPr>
            <a:r>
              <a:rPr lang="en-US" dirty="0"/>
              <a:t>Triple the number of social rental homes being built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profile photo of Andy St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48" y="3322636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Sunny Virk from the Liberal Democrats.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Sunny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people in the West Midlands:</a:t>
            </a:r>
          </a:p>
          <a:p>
            <a:pPr>
              <a:buFontTx/>
              <a:buChar char="-"/>
            </a:pPr>
            <a:r>
              <a:rPr lang="en-US" dirty="0"/>
              <a:t>Quality affordable homes</a:t>
            </a:r>
          </a:p>
          <a:p>
            <a:pPr>
              <a:buFontTx/>
              <a:buChar char="-"/>
            </a:pPr>
            <a:r>
              <a:rPr lang="en-US" dirty="0"/>
              <a:t>Investment to grow the regional economy</a:t>
            </a:r>
          </a:p>
          <a:p>
            <a:pPr>
              <a:buFontTx/>
              <a:buChar char="-"/>
            </a:pPr>
            <a:r>
              <a:rPr lang="en-US" dirty="0"/>
              <a:t>Provide a reliable public transport network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profile photo of Sunny Vi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045" y="3206403"/>
            <a:ext cx="6304981" cy="63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Elaine Ruth Williams from Reform UK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Elaine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Invest in town </a:t>
            </a:r>
            <a:r>
              <a:rPr lang="en-US" dirty="0" err="1"/>
              <a:t>centres</a:t>
            </a:r>
            <a:r>
              <a:rPr lang="en-US" dirty="0"/>
              <a:t> to help businesses to grow</a:t>
            </a:r>
          </a:p>
          <a:p>
            <a:pPr marL="914400" indent="-914400">
              <a:buAutoNum type="arabicPeriod"/>
            </a:pPr>
            <a:r>
              <a:rPr lang="en-US" dirty="0"/>
              <a:t>Money invested to reduce leaks and pollution in the water infrastructure</a:t>
            </a:r>
          </a:p>
          <a:p>
            <a:pPr marL="914400" indent="-914400">
              <a:buAutoNum type="arabicPeriod"/>
            </a:pPr>
            <a:r>
              <a:rPr lang="en-US" dirty="0"/>
              <a:t>Rethink the transport network system</a:t>
            </a:r>
          </a:p>
          <a:p>
            <a:pPr marL="914400" indent="-914400">
              <a:buAutoNum type="arabicPeriod"/>
            </a:pPr>
            <a:r>
              <a:rPr lang="en-US" dirty="0"/>
              <a:t>Bid for more funding to tackle crime</a:t>
            </a:r>
          </a:p>
          <a:p>
            <a:pPr marL="914400" indent="-914400">
              <a:buAutoNum type="arabicPeriod"/>
            </a:pPr>
            <a:r>
              <a:rPr lang="en-US" dirty="0"/>
              <a:t>Ensure that everyone can access the health services they need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profile photo of Elaine Ruth Willi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513" y="3350419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507864">
                <a:defRPr/>
              </a:pPr>
              <a:endParaRPr lang="en-US" sz="297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4617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1507864">
                  <a:defRPr/>
                </a:pPr>
                <a:t>01 May 2024</a:t>
              </a:fld>
              <a:r>
                <a:rPr lang="en-US" sz="4617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4" y="2272505"/>
              <a:ext cx="9508178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Understanding the local elections</a:t>
              </a:r>
              <a:endParaRPr lang="en-US" sz="4617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507864">
                <a:defRPr/>
              </a:pPr>
              <a:endParaRPr lang="en-US" sz="2970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7864">
                <a:defRPr/>
              </a:pPr>
              <a:r>
                <a:rPr lang="en-US" sz="4617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507864">
              <a:defRPr/>
            </a:pPr>
            <a:endParaRPr lang="en-US" sz="2970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2" y="5034741"/>
            <a:ext cx="19060674" cy="577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64">
              <a:defRPr/>
            </a:pPr>
            <a:r>
              <a:rPr lang="en-US" sz="4617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do now task:</a:t>
            </a:r>
          </a:p>
          <a:p>
            <a:pPr defTabSz="1507864">
              <a:defRPr/>
            </a:pPr>
            <a:endParaRPr lang="en-US" sz="4617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42950" indent="-742950" defTabSz="1507864">
              <a:buAutoNum type="arabicPeriod"/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are the 3 key principles of an unhealthy relationship?</a:t>
            </a:r>
          </a:p>
          <a:p>
            <a:pPr marL="742950" indent="-742950" defTabSz="1507864">
              <a:buAutoNum type="arabicPeriod"/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2. What are the 3 key principles of a healthy relationship?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507864">
              <a:defRPr/>
            </a:pPr>
            <a:r>
              <a:rPr lang="en-US" sz="3958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True or False – your identity can change as you get older?</a:t>
            </a:r>
          </a:p>
          <a:p>
            <a:pPr defTabSz="1507864">
              <a:defRPr/>
            </a:pPr>
            <a:endParaRPr lang="en-US" sz="3958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20322" y="9304075"/>
            <a:ext cx="17863451" cy="10967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GB" sz="3958" b="1" kern="0" dirty="0">
                <a:solidFill>
                  <a:prstClr val="white"/>
                </a:solidFill>
                <a:latin typeface="Calibri" panose="020F0502020204030204"/>
              </a:rPr>
              <a:t>True -  your values may change as you get older and values help shape your identity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26233" y="7009594"/>
            <a:ext cx="17688254" cy="89687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Disrespect, neglect and control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3522" y="8057079"/>
            <a:ext cx="18131621" cy="109638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1507864">
              <a:defRPr/>
            </a:pPr>
            <a:r>
              <a:rPr lang="en-US" sz="3958" b="1" kern="0" dirty="0">
                <a:solidFill>
                  <a:prstClr val="white"/>
                </a:solidFill>
                <a:latin typeface="Calibri" panose="020F0502020204030204"/>
              </a:rPr>
              <a:t>Respect, equity and communication</a:t>
            </a:r>
            <a:endParaRPr lang="en-GB" sz="3958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41" y="3544142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defTabSz="1507864">
              <a:defRPr/>
            </a:pPr>
            <a:endParaRPr lang="en-GB" sz="297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967373" y="7924117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Who wants to be West Midlands Mayor?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Akhmed</a:t>
            </a:r>
            <a:r>
              <a:rPr lang="en-US" dirty="0"/>
              <a:t> </a:t>
            </a:r>
            <a:r>
              <a:rPr lang="en-US" dirty="0" err="1"/>
              <a:t>Yakoob</a:t>
            </a:r>
            <a:r>
              <a:rPr lang="en-US" dirty="0"/>
              <a:t>. </a:t>
            </a:r>
            <a:r>
              <a:rPr lang="en-US" dirty="0" err="1"/>
              <a:t>Akhmed</a:t>
            </a:r>
            <a:r>
              <a:rPr lang="en-US" dirty="0"/>
              <a:t> is an Independent candidate. This means they are not part of a political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Akhmed</a:t>
            </a:r>
            <a:r>
              <a:rPr lang="en-US" dirty="0"/>
              <a:t> says as Mayor they will: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Work with partners to build new homes and increase social housing</a:t>
            </a:r>
          </a:p>
          <a:p>
            <a:pPr marL="914400" indent="-914400">
              <a:buAutoNum type="arabicPeriod"/>
            </a:pPr>
            <a:r>
              <a:rPr lang="en-US" dirty="0"/>
              <a:t>Ensure burial services meet religious requirements</a:t>
            </a:r>
          </a:p>
          <a:p>
            <a:pPr marL="914400" indent="-914400">
              <a:buAutoNum type="arabicPeriod"/>
            </a:pPr>
            <a:r>
              <a:rPr lang="en-US" dirty="0"/>
              <a:t>Improve public transport but reducing fares and congestion, moving transport to public ownership and slowing private hire taxis to use bus lanes</a:t>
            </a:r>
          </a:p>
          <a:p>
            <a:pPr marL="914400" indent="-914400">
              <a:buAutoNum type="arabicPeriod"/>
            </a:pPr>
            <a:r>
              <a:rPr lang="en-US" dirty="0"/>
              <a:t>Create more green jobs initiatives and apprenticeships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profile photo of Akhmed Yako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450" y="2486322"/>
            <a:ext cx="6109592" cy="61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Time to Vote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Now we have learnt what candidates there are for the West Midlands Mayoral Election it is time to vote.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You have a voting slip. You must put a “x” in the box beside the candidate you wish to vote for. You can only vote for </a:t>
            </a:r>
            <a:r>
              <a:rPr lang="en-US" b="1" dirty="0"/>
              <a:t>1</a:t>
            </a:r>
            <a:r>
              <a:rPr lang="en-US" dirty="0"/>
              <a:t> candidate.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candidate who has the majority of votes (for example if there are 20 people in your class, a candidate will need at least 11 votes) wins. This is called “first past the post”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Reflection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your teacher is counting the votes. Complete the following sentences in your book.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voted for….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reason I voted for them was…</a:t>
            </a:r>
          </a:p>
          <a:p>
            <a:pPr marL="0" indent="0">
              <a:buNone/>
            </a:pPr>
            <a:r>
              <a:rPr lang="en-US" dirty="0"/>
              <a:t>(in this sentence you should say what policy you think was best)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1507846">
              <a:defRPr/>
            </a:pPr>
            <a:endParaRPr lang="en-US" sz="2968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1507846">
              <a:defRPr/>
            </a:pPr>
            <a:r>
              <a:rPr lang="en-US" sz="2968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1583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507846">
              <a:defRPr/>
            </a:pPr>
            <a:r>
              <a:rPr lang="en-US" sz="7915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1507846">
              <a:defRPr/>
            </a:pPr>
            <a:r>
              <a:rPr lang="en-US" sz="5277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413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being described?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/>
              <a:t>“that everyone in the UK has an equal say in how their country is run and that any elected political person should be accountable to the people.”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Respect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Tolerance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Democracy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37" y="9471099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the following statement true or false?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West Midlands Mayoral Elections happen every 5 years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6" y="7814915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the following statement true or false?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“West Midlands Mayor are the head of the West Midlands Combined Authority”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True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False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4" y="6953792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 one thing that the West Midlands Mayor can spend Government money on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transport network, develop housing initiatives, address unemployment, tackle homelessness, improve air quality, build relationships across different groups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7011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candidates can you vote for in an election?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1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2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3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- 4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94" y="4502547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100 people vote, how many votes does a candidate need to win?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100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50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51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- 75</a:t>
            </a:r>
          </a:p>
          <a:p>
            <a:pPr marL="0" lvl="0" indent="0">
              <a:buNone/>
            </a:pPr>
            <a:endParaRPr lang="en-US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2" y="7958931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577"/>
            <a:ext cx="20000922" cy="28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288690" y="5222627"/>
            <a:ext cx="11172328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You may have heard that there are local elections this week to decide the next West Midlands Mayor.</a:t>
            </a: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2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What is democracy?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How do Mayor’s get elected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Who people can vote for in the election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200" b="1" dirty="0">
                <a:solidFill>
                  <a:prstClr val="black"/>
                </a:solidFill>
                <a:latin typeface="Comic Sans MS"/>
              </a:rPr>
              <a:t>Conduct your own class election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996265" y="5230789"/>
            <a:ext cx="7708871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this lesson you should not be asking your teacher any personal questions.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means in this lesson you should not ask the teacher who they would be/will be voting for in the election.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8" y="1997073"/>
            <a:ext cx="15236626" cy="22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What is an election?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definition of an election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selection by vote of a person from among candidates for a position. This is normally for a political position”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Elections and Democracy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9294336" cy="7993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UK is a </a:t>
            </a:r>
            <a:r>
              <a:rPr lang="en-US" b="1" dirty="0"/>
              <a:t>democratic country </a:t>
            </a:r>
            <a:r>
              <a:rPr lang="en-US" dirty="0"/>
              <a:t>and </a:t>
            </a:r>
            <a:r>
              <a:rPr lang="en-US" b="1" dirty="0"/>
              <a:t>democracy</a:t>
            </a:r>
            <a:r>
              <a:rPr lang="en-US" dirty="0"/>
              <a:t> is the foundation of the political system in the UK.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means that </a:t>
            </a:r>
            <a:r>
              <a:rPr lang="en-US" b="1" dirty="0"/>
              <a:t>everyone</a:t>
            </a:r>
            <a:r>
              <a:rPr lang="en-US" dirty="0"/>
              <a:t> in the UK has an equal say in how their country is run and that any elected political person should be accountable to the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shown in the UK through voting system allowing </a:t>
            </a:r>
            <a:r>
              <a:rPr lang="en-US" b="1" dirty="0"/>
              <a:t>all</a:t>
            </a:r>
            <a:r>
              <a:rPr lang="en-US" dirty="0"/>
              <a:t> adults to vote (if they have registered to do so). The result of this vote is respected.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What elections are happening this week?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Across the UK, there are </a:t>
            </a:r>
            <a:r>
              <a:rPr lang="en-US" b="1" dirty="0"/>
              <a:t>local </a:t>
            </a:r>
            <a:r>
              <a:rPr lang="en-US" dirty="0"/>
              <a:t>elections.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local elections do not decide the Prime Minister or the political party in charge of the UK Government.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local elections can decide on numerous positons:</a:t>
            </a:r>
          </a:p>
          <a:p>
            <a:pPr>
              <a:buFontTx/>
              <a:buChar char="-"/>
            </a:pPr>
            <a:r>
              <a:rPr lang="en-US" dirty="0"/>
              <a:t>Local councilors</a:t>
            </a:r>
          </a:p>
          <a:p>
            <a:pPr>
              <a:buFontTx/>
              <a:buChar char="-"/>
            </a:pPr>
            <a:r>
              <a:rPr lang="en-US" dirty="0"/>
              <a:t>Mayor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week there is an election for both a councilor in Birmingham City Council and a West Midlands Mayor.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we will focus on the election for a West Midlands Mayor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71450" y="2378071"/>
            <a:ext cx="683497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books:</a:t>
            </a:r>
          </a:p>
          <a:p>
            <a:pPr marL="0" indent="0">
              <a:buNone/>
            </a:pPr>
            <a:endParaRPr lang="en-US" dirty="0"/>
          </a:p>
          <a:p>
            <a:pPr marL="914400" indent="-914400">
              <a:buAutoNum type="arabicPeriod"/>
            </a:pPr>
            <a:r>
              <a:rPr lang="en-US" dirty="0"/>
              <a:t>How often do mayoral elections happen?</a:t>
            </a:r>
          </a:p>
          <a:p>
            <a:pPr marL="914400" indent="-914400">
              <a:buAutoNum type="arabicPeriod"/>
            </a:pPr>
            <a:r>
              <a:rPr lang="en-US" dirty="0"/>
              <a:t>What will the Mayor be head of if elected?</a:t>
            </a:r>
          </a:p>
          <a:p>
            <a:pPr marL="914400" indent="-914400">
              <a:buAutoNum type="arabicPeriod"/>
            </a:pPr>
            <a:r>
              <a:rPr lang="en-US" dirty="0"/>
              <a:t>True or False – You need a polling card to vote?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78" y="4934595"/>
            <a:ext cx="4702982" cy="240923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How do Mayors get elected?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2"/>
            <a:ext cx="9294336" cy="882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mark your answers with red pen. If you got the wrong answer, you should write the correct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How often do mayoral elections happen?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Every 4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871" y="2342307"/>
            <a:ext cx="4328350" cy="288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2165" y="7166843"/>
            <a:ext cx="3710960" cy="2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F18CE-0664-4747-9A36-DB6272ADADB8}">
  <ds:schemaRefs>
    <ds:schemaRef ds:uri="cf23988f-c488-42c3-82cd-5944801df941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aa278816-03e4-4886-8c06-bbee340b154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0</TotalTime>
  <Words>1601</Words>
  <Application>Microsoft Office PowerPoint</Application>
  <PresentationFormat>Custom</PresentationFormat>
  <Paragraphs>241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What is an election?</vt:lpstr>
      <vt:lpstr>Elections and Democracy</vt:lpstr>
      <vt:lpstr>What elections are happening this week?</vt:lpstr>
      <vt:lpstr>How do Mayors get elected?</vt:lpstr>
      <vt:lpstr>How do Mayors get elected?</vt:lpstr>
      <vt:lpstr>How do Mayors get elected?</vt:lpstr>
      <vt:lpstr>How do Mayors get elected?</vt:lpstr>
      <vt:lpstr>What is the role of a Mayor?</vt:lpstr>
      <vt:lpstr>What is the role of a mayor?</vt:lpstr>
      <vt:lpstr>What is the role of a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Who wants to be West Midlands Mayor?</vt:lpstr>
      <vt:lpstr>Time to Vote</vt:lpstr>
      <vt:lpstr>Reflection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2024-04-14T12:24:22Z</dcterms:created>
  <dcterms:modified xsi:type="dcterms:W3CDTF">2024-05-01T11:17:20Z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