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8" r:id="rId3"/>
  </p:sldMasterIdLst>
  <p:notesMasterIdLst>
    <p:notesMasterId r:id="rId20"/>
  </p:notesMasterIdLst>
  <p:sldIdLst>
    <p:sldId id="288" r:id="rId4"/>
    <p:sldId id="425" r:id="rId5"/>
    <p:sldId id="430" r:id="rId6"/>
    <p:sldId id="428" r:id="rId7"/>
    <p:sldId id="326" r:id="rId8"/>
    <p:sldId id="366" r:id="rId9"/>
    <p:sldId id="386" r:id="rId10"/>
    <p:sldId id="411" r:id="rId11"/>
    <p:sldId id="369" r:id="rId12"/>
    <p:sldId id="402" r:id="rId13"/>
    <p:sldId id="403" r:id="rId14"/>
    <p:sldId id="426" r:id="rId15"/>
    <p:sldId id="429" r:id="rId16"/>
    <p:sldId id="422" r:id="rId17"/>
    <p:sldId id="423" r:id="rId18"/>
    <p:sldId id="3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Oke86InRK4YcubcMUUZoA==" hashData="kR3giPcLjIdrR181rjZBcfsXKJTcT6govX9H0JnlKUxOwYNeTLP74hepO+yIDOqkOThorg2kN45oCfxBYM/Cp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1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108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860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573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632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975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14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427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57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509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75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72605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9483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dwcIWq6go9Q?si=-EaCmu4ZVqBOyhT3" TargetMode="External"/><Relationship Id="rId5" Type="http://schemas.openxmlformats.org/officeDocument/2006/relationships/image" Target="../media/image2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GB" sz="4800" b="1" u="sng" dirty="0" smtClean="0"/>
              <a:t>Thought of the Day</a:t>
            </a:r>
          </a:p>
          <a:p>
            <a:pPr algn="ctr">
              <a:lnSpc>
                <a:spcPct val="100000"/>
              </a:lnSpc>
            </a:pPr>
            <a:r>
              <a:rPr lang="en-GB" dirty="0" smtClean="0"/>
              <a:t>“</a:t>
            </a:r>
            <a:r>
              <a:rPr lang="en-US" dirty="0"/>
              <a:t>Influencers shape our self-esteem, our goals, and our values. The trick is to follow those who make you feel good about yourself, not bad</a:t>
            </a:r>
            <a:r>
              <a:rPr lang="en-GB" dirty="0" smtClean="0"/>
              <a:t>”</a:t>
            </a:r>
            <a:r>
              <a:rPr lang="en-US" dirty="0"/>
              <a:t/>
            </a:r>
            <a:br>
              <a:rPr lang="en-US" dirty="0"/>
            </a:br>
            <a:r>
              <a:rPr lang="en-US" sz="3600" dirty="0" smtClean="0"/>
              <a:t>Emma Gannon, Podcaster</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social media influencers do you know about? What do they show on social media?”</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Influencers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391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social media influencers do you know about? What do they show on social media?”</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95044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err="1" smtClean="0"/>
              <a:t>Mr</a:t>
            </a:r>
            <a:r>
              <a:rPr lang="en-US" sz="3638" dirty="0" smtClean="0"/>
              <a:t> Beast – 65 million Instagram followers – content is based around elaborate challenges to complete</a:t>
            </a:r>
          </a:p>
          <a:p>
            <a:pPr marL="0" indent="0">
              <a:buNone/>
            </a:pPr>
            <a:endParaRPr lang="en-US" sz="3638" dirty="0"/>
          </a:p>
          <a:p>
            <a:pPr marL="0" indent="0">
              <a:buNone/>
            </a:pPr>
            <a:r>
              <a:rPr lang="en-US" sz="3638" dirty="0" smtClean="0"/>
              <a:t>Kylie Jenner – 395 million Instagram followers – content is around fashion and beauty products</a:t>
            </a:r>
          </a:p>
          <a:p>
            <a:pPr marL="0" indent="0">
              <a:buNone/>
            </a:pPr>
            <a:endParaRPr lang="en-US" sz="3638" dirty="0"/>
          </a:p>
          <a:p>
            <a:pPr marL="0" indent="0">
              <a:buNone/>
            </a:pPr>
            <a:r>
              <a:rPr lang="en-US" sz="3638" dirty="0" smtClean="0"/>
              <a:t>Joanna Gaines – 13.5 million Instagram followers – content is all about creating a good lifestyle through fashion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Social Media Influencers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9" name="Picture 8"/>
          <p:cNvPicPr>
            <a:picLocks noChangeAspect="1"/>
          </p:cNvPicPr>
          <p:nvPr/>
        </p:nvPicPr>
        <p:blipFill>
          <a:blip r:embed="rId5"/>
          <a:stretch>
            <a:fillRect/>
          </a:stretch>
        </p:blipFill>
        <p:spPr>
          <a:xfrm>
            <a:off x="9088049" y="2876550"/>
            <a:ext cx="2667000" cy="1714500"/>
          </a:xfrm>
          <a:prstGeom prst="rect">
            <a:avLst/>
          </a:prstGeom>
        </p:spPr>
      </p:pic>
      <p:pic>
        <p:nvPicPr>
          <p:cNvPr id="11" name="Picture 10"/>
          <p:cNvPicPr>
            <a:picLocks noChangeAspect="1"/>
          </p:cNvPicPr>
          <p:nvPr/>
        </p:nvPicPr>
        <p:blipFill>
          <a:blip r:embed="rId6"/>
          <a:stretch>
            <a:fillRect/>
          </a:stretch>
        </p:blipFill>
        <p:spPr>
          <a:xfrm>
            <a:off x="7805687" y="4548253"/>
            <a:ext cx="2752725" cy="1657350"/>
          </a:xfrm>
          <a:prstGeom prst="rect">
            <a:avLst/>
          </a:prstGeom>
        </p:spPr>
      </p:pic>
    </p:spTree>
    <p:extLst>
      <p:ext uri="{BB962C8B-B14F-4D97-AF65-F5344CB8AC3E}">
        <p14:creationId xmlns:p14="http://schemas.microsoft.com/office/powerpoint/2010/main" val="75462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Social Media influencers</a:t>
            </a:r>
            <a:endParaRPr sz="2426" spc="27" dirty="0"/>
          </a:p>
        </p:txBody>
      </p:sp>
      <p:pic>
        <p:nvPicPr>
          <p:cNvPr id="4" name="dwcIWq6go9Q"/>
          <p:cNvPicPr>
            <a:picLocks noRot="1" noChangeAspect="1"/>
          </p:cNvPicPr>
          <p:nvPr>
            <a:videoFile r:link="rId1"/>
          </p:nvPr>
        </p:nvPicPr>
        <p:blipFill>
          <a:blip r:embed="rId5"/>
          <a:stretch>
            <a:fillRect/>
          </a:stretch>
        </p:blipFill>
        <p:spPr>
          <a:xfrm>
            <a:off x="1197979" y="1165449"/>
            <a:ext cx="9924111" cy="5582312"/>
          </a:xfrm>
          <a:prstGeom prst="rect">
            <a:avLst/>
          </a:prstGeom>
        </p:spPr>
      </p:pic>
    </p:spTree>
    <p:extLst>
      <p:ext uri="{BB962C8B-B14F-4D97-AF65-F5344CB8AC3E}">
        <p14:creationId xmlns:p14="http://schemas.microsoft.com/office/powerpoint/2010/main" val="239578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negative influence did the people in the video say social media influencers can have?”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Influencers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98210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negative influence did the people in the video say social media influencers can have?”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825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ever need support about </a:t>
            </a:r>
            <a:r>
              <a:rPr lang="en-US" sz="4366" dirty="0" smtClean="0"/>
              <a:t>content posted by social media influencers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198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4746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8" y="332959"/>
            <a:ext cx="10602573"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pic>
        <p:nvPicPr>
          <p:cNvPr id="8" name="Picture 7"/>
          <p:cNvPicPr>
            <a:picLocks noChangeAspect="1"/>
          </p:cNvPicPr>
          <p:nvPr/>
        </p:nvPicPr>
        <p:blipFill rotWithShape="1">
          <a:blip r:embed="rId3"/>
          <a:srcRect l="1782" t="1680" r="4835"/>
          <a:stretch/>
        </p:blipFill>
        <p:spPr>
          <a:xfrm>
            <a:off x="8543488" y="3046229"/>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8252205" y="4675831"/>
            <a:ext cx="3068835" cy="153441"/>
          </a:xfrm>
          <a:prstGeom prst="rect">
            <a:avLst/>
          </a:prstGeom>
        </p:spPr>
      </p:pic>
      <p:sp>
        <p:nvSpPr>
          <p:cNvPr id="4" name="TextBox 3"/>
          <p:cNvSpPr txBox="1"/>
          <p:nvPr/>
        </p:nvSpPr>
        <p:spPr>
          <a:xfrm>
            <a:off x="334979" y="4018565"/>
            <a:ext cx="3313568" cy="646331"/>
          </a:xfrm>
          <a:prstGeom prst="rect">
            <a:avLst/>
          </a:prstGeom>
          <a:noFill/>
        </p:spPr>
        <p:txBody>
          <a:bodyPr wrap="square" rtlCol="0">
            <a:spAutoFit/>
          </a:bodyPr>
          <a:lstStyle/>
          <a:p>
            <a:r>
              <a:rPr lang="en-GB" dirty="0" smtClean="0"/>
              <a:t>Have you completed and shown your Maths Teacher your booklet </a:t>
            </a:r>
            <a:endParaRPr lang="en-GB" dirty="0"/>
          </a:p>
        </p:txBody>
      </p:sp>
      <p:sp>
        <p:nvSpPr>
          <p:cNvPr id="9" name="Rectangle 8"/>
          <p:cNvSpPr/>
          <p:nvPr/>
        </p:nvSpPr>
        <p:spPr>
          <a:xfrm>
            <a:off x="270639"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71586"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55203" y="4049968"/>
            <a:ext cx="3388469" cy="646331"/>
          </a:xfrm>
          <a:prstGeom prst="rect">
            <a:avLst/>
          </a:prstGeom>
          <a:noFill/>
        </p:spPr>
        <p:txBody>
          <a:bodyPr wrap="square" rtlCol="0">
            <a:spAutoFit/>
          </a:bodyPr>
          <a:lstStyle/>
          <a:p>
            <a:r>
              <a:rPr lang="en-GB" dirty="0" smtClean="0"/>
              <a:t>Have you completed and shown your Science Teacher your booklet </a:t>
            </a:r>
            <a:endParaRPr lang="en-GB" dirty="0"/>
          </a:p>
        </p:txBody>
      </p:sp>
      <p:sp>
        <p:nvSpPr>
          <p:cNvPr id="12" name="Rectangle 11"/>
          <p:cNvSpPr/>
          <p:nvPr/>
        </p:nvSpPr>
        <p:spPr>
          <a:xfrm>
            <a:off x="7897879" y="1890266"/>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493686" y="2057377"/>
            <a:ext cx="1057595" cy="400110"/>
          </a:xfrm>
          <a:prstGeom prst="rect">
            <a:avLst/>
          </a:prstGeom>
          <a:noFill/>
        </p:spPr>
        <p:txBody>
          <a:bodyPr wrap="square" rtlCol="0">
            <a:spAutoFit/>
          </a:bodyPr>
          <a:lstStyle/>
          <a:p>
            <a:r>
              <a:rPr lang="en-GB" sz="2000" b="1" dirty="0" smtClean="0">
                <a:solidFill>
                  <a:srgbClr val="00B0F0"/>
                </a:solidFill>
              </a:rPr>
              <a:t>MATHS </a:t>
            </a:r>
            <a:endParaRPr lang="en-GB" sz="2000" b="1" dirty="0">
              <a:solidFill>
                <a:srgbClr val="00B0F0"/>
              </a:solidFill>
            </a:endParaRPr>
          </a:p>
        </p:txBody>
      </p:sp>
      <p:sp>
        <p:nvSpPr>
          <p:cNvPr id="14" name="TextBox 13"/>
          <p:cNvSpPr txBox="1"/>
          <p:nvPr/>
        </p:nvSpPr>
        <p:spPr>
          <a:xfrm>
            <a:off x="5307307" y="2029606"/>
            <a:ext cx="1057595" cy="400110"/>
          </a:xfrm>
          <a:prstGeom prst="rect">
            <a:avLst/>
          </a:prstGeom>
          <a:noFill/>
        </p:spPr>
        <p:txBody>
          <a:bodyPr wrap="square" rtlCol="0">
            <a:spAutoFit/>
          </a:bodyPr>
          <a:lstStyle/>
          <a:p>
            <a:r>
              <a:rPr lang="en-GB" sz="2000" b="1" dirty="0" smtClean="0">
                <a:solidFill>
                  <a:srgbClr val="00B0F0"/>
                </a:solidFill>
              </a:rPr>
              <a:t>SCIENCE </a:t>
            </a:r>
            <a:endParaRPr lang="en-GB" sz="2000" b="1" dirty="0">
              <a:solidFill>
                <a:srgbClr val="00B0F0"/>
              </a:solidFill>
            </a:endParaRPr>
          </a:p>
        </p:txBody>
      </p:sp>
      <p:sp>
        <p:nvSpPr>
          <p:cNvPr id="15" name="TextBox 14"/>
          <p:cNvSpPr txBox="1"/>
          <p:nvPr/>
        </p:nvSpPr>
        <p:spPr>
          <a:xfrm>
            <a:off x="8509911" y="1967663"/>
            <a:ext cx="2553424" cy="400110"/>
          </a:xfrm>
          <a:prstGeom prst="rect">
            <a:avLst/>
          </a:prstGeom>
          <a:noFill/>
        </p:spPr>
        <p:txBody>
          <a:bodyPr wrap="square" rtlCol="0">
            <a:spAutoFit/>
          </a:bodyPr>
          <a:lstStyle/>
          <a:p>
            <a:r>
              <a:rPr lang="en-GB" sz="2000" b="1" dirty="0" smtClean="0">
                <a:solidFill>
                  <a:srgbClr val="00B0F0"/>
                </a:solidFill>
              </a:rPr>
              <a:t>ALL OTHER SUBJECTS </a:t>
            </a:r>
            <a:endParaRPr lang="en-GB" sz="2000" b="1" dirty="0">
              <a:solidFill>
                <a:srgbClr val="00B0F0"/>
              </a:solidFill>
            </a:endParaRPr>
          </a:p>
        </p:txBody>
      </p:sp>
    </p:spTree>
    <p:extLst>
      <p:ext uri="{BB962C8B-B14F-4D97-AF65-F5344CB8AC3E}">
        <p14:creationId xmlns:p14="http://schemas.microsoft.com/office/powerpoint/2010/main" val="425917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positive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800" b="1" dirty="0">
                <a:solidFill>
                  <a:prstClr val="black"/>
                </a:solidFill>
                <a:latin typeface="Comic Sans MS"/>
              </a:rPr>
              <a:t>Today we will look at:</a:t>
            </a:r>
          </a:p>
          <a:p>
            <a:pPr marL="0" indent="0" defTabSz="554499">
              <a:lnSpc>
                <a:spcPct val="110000"/>
              </a:lnSpc>
              <a:spcBef>
                <a:spcPts val="607"/>
              </a:spcBef>
              <a:buNone/>
              <a:defRPr/>
            </a:pPr>
            <a:endParaRPr lang="en-US" sz="1800" b="1" dirty="0">
              <a:solidFill>
                <a:prstClr val="black"/>
              </a:solidFill>
              <a:latin typeface="Comic Sans MS"/>
            </a:endParaRPr>
          </a:p>
          <a:p>
            <a:pPr marL="0" indent="0" defTabSz="554499">
              <a:lnSpc>
                <a:spcPct val="110000"/>
              </a:lnSpc>
              <a:spcBef>
                <a:spcPts val="607"/>
              </a:spcBef>
              <a:buNone/>
              <a:defRPr/>
            </a:pPr>
            <a:r>
              <a:rPr lang="en-US" sz="1800" b="1" dirty="0">
                <a:solidFill>
                  <a:prstClr val="black"/>
                </a:solidFill>
                <a:latin typeface="Comic Sans MS"/>
              </a:rPr>
              <a:t>What impact can social media influencers have</a:t>
            </a:r>
          </a:p>
          <a:p>
            <a:pPr marL="0" indent="0" defTabSz="554499">
              <a:lnSpc>
                <a:spcPct val="110000"/>
              </a:lnSpc>
              <a:spcBef>
                <a:spcPts val="607"/>
              </a:spcBef>
              <a:buNone/>
              <a:defRPr/>
            </a:pPr>
            <a:endParaRPr lang="en-US" sz="1800" b="1" dirty="0">
              <a:solidFill>
                <a:prstClr val="black"/>
              </a:solidFill>
              <a:latin typeface="Comic Sans MS"/>
            </a:endParaRPr>
          </a:p>
          <a:p>
            <a:pPr marL="0" indent="0" defTabSz="554499">
              <a:lnSpc>
                <a:spcPct val="110000"/>
              </a:lnSpc>
              <a:spcBef>
                <a:spcPts val="607"/>
              </a:spcBef>
              <a:buNone/>
              <a:defRPr/>
            </a:pPr>
            <a:r>
              <a:rPr lang="en-US" sz="1800" b="1" dirty="0">
                <a:solidFill>
                  <a:prstClr val="black"/>
                </a:solidFill>
                <a:latin typeface="Comic Sans MS"/>
              </a:rPr>
              <a:t>This includes:</a:t>
            </a:r>
          </a:p>
          <a:p>
            <a:pPr defTabSz="914411">
              <a:lnSpc>
                <a:spcPct val="110000"/>
              </a:lnSpc>
              <a:spcBef>
                <a:spcPts val="1001"/>
              </a:spcBef>
              <a:buFontTx/>
              <a:buChar char="-"/>
              <a:defRPr/>
            </a:pPr>
            <a:r>
              <a:rPr lang="en-US" sz="1800" dirty="0">
                <a:solidFill>
                  <a:prstClr val="black"/>
                </a:solidFill>
                <a:latin typeface="Comic Sans MS"/>
              </a:rPr>
              <a:t>Definition of social media influencers</a:t>
            </a:r>
          </a:p>
          <a:p>
            <a:pPr defTabSz="914411">
              <a:lnSpc>
                <a:spcPct val="110000"/>
              </a:lnSpc>
              <a:spcBef>
                <a:spcPts val="1001"/>
              </a:spcBef>
              <a:buFontTx/>
              <a:buChar char="-"/>
              <a:defRPr/>
            </a:pPr>
            <a:r>
              <a:rPr lang="en-US" sz="1800" dirty="0">
                <a:solidFill>
                  <a:prstClr val="black"/>
                </a:solidFill>
                <a:latin typeface="Comic Sans MS"/>
              </a:rPr>
              <a:t>Examples of people who are classed as social media influencers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130674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Social media influencers are…</a:t>
            </a:r>
          </a:p>
          <a:p>
            <a:pPr marL="0" indent="0">
              <a:buNone/>
            </a:pPr>
            <a:endParaRPr lang="en-US" sz="3638" dirty="0"/>
          </a:p>
          <a:p>
            <a:pPr marL="0" indent="0">
              <a:buNone/>
            </a:pPr>
            <a:r>
              <a:rPr lang="en-US" sz="3638" dirty="0" smtClean="0"/>
              <a:t>“people who have gained a large following on social media platforms and influences the opinions, </a:t>
            </a:r>
            <a:r>
              <a:rPr lang="en-US" sz="3638" dirty="0" err="1" smtClean="0"/>
              <a:t>behaviours</a:t>
            </a:r>
            <a:r>
              <a:rPr lang="en-US" sz="3638" dirty="0" smtClean="0"/>
              <a:t> and buying decision of others”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social media influencers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9" name="Picture 8"/>
          <p:cNvPicPr>
            <a:picLocks noChangeAspect="1"/>
          </p:cNvPicPr>
          <p:nvPr/>
        </p:nvPicPr>
        <p:blipFill>
          <a:blip r:embed="rId5"/>
          <a:stretch>
            <a:fillRect/>
          </a:stretch>
        </p:blipFill>
        <p:spPr>
          <a:xfrm>
            <a:off x="9088049" y="2876550"/>
            <a:ext cx="2667000" cy="1714500"/>
          </a:xfrm>
          <a:prstGeom prst="rect">
            <a:avLst/>
          </a:prstGeom>
        </p:spPr>
      </p:pic>
      <p:pic>
        <p:nvPicPr>
          <p:cNvPr id="11" name="Picture 10"/>
          <p:cNvPicPr>
            <a:picLocks noChangeAspect="1"/>
          </p:cNvPicPr>
          <p:nvPr/>
        </p:nvPicPr>
        <p:blipFill>
          <a:blip r:embed="rId6"/>
          <a:stretch>
            <a:fillRect/>
          </a:stretch>
        </p:blipFill>
        <p:spPr>
          <a:xfrm>
            <a:off x="7805687" y="4548253"/>
            <a:ext cx="2752725" cy="1657350"/>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As you begin to use social media, it is important to understand that influencers may not show their real lives. This will stop you comparing your life to something that is fake. This can protect your mental health and wellbeing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169653" y="2767346"/>
            <a:ext cx="4718713" cy="180457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Rule of Law </a:t>
            </a:r>
            <a:r>
              <a:rPr lang="en-US" sz="3600" kern="0" noProof="0" dirty="0" smtClean="0">
                <a:solidFill>
                  <a:srgbClr val="323232"/>
                </a:solidFill>
                <a:latin typeface="Calibri" panose="020F0502020204030204"/>
              </a:rPr>
              <a:t>is a British Value. This means people are expected to follow laws to keep everyone safe. Online laws </a:t>
            </a:r>
            <a:r>
              <a:rPr lang="en-US" sz="3600" kern="0" dirty="0" smtClean="0">
                <a:solidFill>
                  <a:srgbClr val="323232"/>
                </a:solidFill>
                <a:latin typeface="Calibri" panose="020F0502020204030204"/>
              </a:rPr>
              <a:t>state that influencers have to follow certain rules when promoting products so their followers know they are looking at an advert</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3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of the UN Rights of a Child state that governments and all adults should do what is best for children. Although this may mean that children disagree</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with the decisions, the government have laws around what age social media can be used. This is ultimately to protect children.</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4"/>
          <a:srcRect l="32174" t="11930" r="56364" b="60612"/>
          <a:stretch/>
        </p:blipFill>
        <p:spPr>
          <a:xfrm>
            <a:off x="8798767" y="3611042"/>
            <a:ext cx="2248679" cy="3030026"/>
          </a:xfrm>
          <a:prstGeom prst="rect">
            <a:avLst/>
          </a:prstGeom>
        </p:spPr>
      </p:pic>
    </p:spTree>
    <p:extLst>
      <p:ext uri="{BB962C8B-B14F-4D97-AF65-F5344CB8AC3E}">
        <p14:creationId xmlns:p14="http://schemas.microsoft.com/office/powerpoint/2010/main" val="93019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This applies online over social media too.</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897</Words>
  <Application>Microsoft Office PowerPoint</Application>
  <PresentationFormat>Widescreen</PresentationFormat>
  <Paragraphs>139</Paragraphs>
  <Slides>16</Slides>
  <Notes>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Office Theme</vt:lpstr>
      <vt:lpstr>1_Office Theme</vt:lpstr>
      <vt:lpstr>3_Office Theme</vt:lpstr>
      <vt:lpstr>PowerPoint Presentation</vt:lpstr>
      <vt:lpstr>PowerPoint Presentation</vt:lpstr>
      <vt:lpstr>PowerPoint Presentation</vt:lpstr>
      <vt:lpstr>PowerPoint Presentation</vt:lpstr>
      <vt:lpstr>What are social media influencers</vt:lpstr>
      <vt:lpstr>Why are we learning about this?</vt:lpstr>
      <vt:lpstr>Why are we learning about this?</vt:lpstr>
      <vt:lpstr>Why are we learning about this?</vt:lpstr>
      <vt:lpstr>Why are we learning about this?</vt:lpstr>
      <vt:lpstr>Social Media Influencers</vt:lpstr>
      <vt:lpstr>Social Media Influencers</vt:lpstr>
      <vt:lpstr>Examples of Social Media Influencers</vt:lpstr>
      <vt:lpstr>Impact of Social Media influencers</vt:lpstr>
      <vt:lpstr>Social Media Influencers</vt:lpstr>
      <vt:lpstr>Social Media Influencers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126</cp:revision>
  <dcterms:created xsi:type="dcterms:W3CDTF">2024-08-15T13:31:51Z</dcterms:created>
  <dcterms:modified xsi:type="dcterms:W3CDTF">2025-04-14T12:07:03Z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